
<file path=[Content_Types].xml><?xml version="1.0" encoding="utf-8"?>
<Types xmlns="http://schemas.openxmlformats.org/package/2006/content-types">
  <Default Extension="bin" ContentType="application/vnd.openxmlformats-officedocument.oleObject"/>
  <Default Extension="emf" ContentType="image/x-emf"/>
  <Default Extension="jpeg" ContentType="image/jpeg"/>
  <Default Extension="jpg" ContentType="image/jpeg"/>
  <Default Extension="png" ContentType="image/png"/>
  <Default Extension="rels" ContentType="application/vnd.openxmlformats-package.relationships+xml"/>
  <Default Extension="vml" ContentType="application/vnd.openxmlformats-officedocument.vmlDrawing"/>
  <Default Extension="wav" ContentType="audio/x-wav"/>
  <Default Extension="wmf" ContentType="image/x-wm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theme/theme2.xml" ContentType="application/vnd.openxmlformats-officedocument.them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diagrams/data4.xml" ContentType="application/vnd.openxmlformats-officedocument.drawingml.diagramData+xml"/>
  <Override PartName="/ppt/diagrams/layout4.xml" ContentType="application/vnd.openxmlformats-officedocument.drawingml.diagramLayout+xml"/>
  <Override PartName="/ppt/diagrams/quickStyle4.xml" ContentType="application/vnd.openxmlformats-officedocument.drawingml.diagramStyle+xml"/>
  <Override PartName="/ppt/diagrams/colors4.xml" ContentType="application/vnd.openxmlformats-officedocument.drawingml.diagramColors+xml"/>
  <Override PartName="/ppt/diagrams/drawing4.xml" ContentType="application/vnd.ms-office.drawingml.diagramDrawing+xml"/>
  <Override PartName="/ppt/diagrams/data5.xml" ContentType="application/vnd.openxmlformats-officedocument.drawingml.diagramData+xml"/>
  <Override PartName="/ppt/diagrams/layout5.xml" ContentType="application/vnd.openxmlformats-officedocument.drawingml.diagramLayout+xml"/>
  <Override PartName="/ppt/diagrams/quickStyle5.xml" ContentType="application/vnd.openxmlformats-officedocument.drawingml.diagramStyle+xml"/>
  <Override PartName="/ppt/diagrams/colors5.xml" ContentType="application/vnd.openxmlformats-officedocument.drawingml.diagramColors+xml"/>
  <Override PartName="/ppt/diagrams/drawing5.xml" ContentType="application/vnd.ms-office.drawingml.diagramDrawing+xml"/>
  <Override PartName="/ppt/diagrams/data6.xml" ContentType="application/vnd.openxmlformats-officedocument.drawingml.diagramData+xml"/>
  <Override PartName="/ppt/diagrams/layout6.xml" ContentType="application/vnd.openxmlformats-officedocument.drawingml.diagramLayout+xml"/>
  <Override PartName="/ppt/diagrams/quickStyle6.xml" ContentType="application/vnd.openxmlformats-officedocument.drawingml.diagramStyle+xml"/>
  <Override PartName="/ppt/diagrams/colors6.xml" ContentType="application/vnd.openxmlformats-officedocument.drawingml.diagramColors+xml"/>
  <Override PartName="/ppt/diagrams/drawing6.xml" ContentType="application/vnd.ms-office.drawingml.diagramDrawing+xml"/>
  <Override PartName="/ppt/diagrams/data7.xml" ContentType="application/vnd.openxmlformats-officedocument.drawingml.diagramData+xml"/>
  <Override PartName="/ppt/diagrams/layout7.xml" ContentType="application/vnd.openxmlformats-officedocument.drawingml.diagramLayout+xml"/>
  <Override PartName="/ppt/diagrams/quickStyle7.xml" ContentType="application/vnd.openxmlformats-officedocument.drawingml.diagramStyle+xml"/>
  <Override PartName="/ppt/diagrams/colors7.xml" ContentType="application/vnd.openxmlformats-officedocument.drawingml.diagramColors+xml"/>
  <Override PartName="/ppt/diagrams/drawing7.xml" ContentType="application/vnd.ms-office.drawingml.diagramDrawing+xml"/>
  <Override PartName="/ppt/diagrams/data8.xml" ContentType="application/vnd.openxmlformats-officedocument.drawingml.diagramData+xml"/>
  <Override PartName="/ppt/diagrams/layout8.xml" ContentType="application/vnd.openxmlformats-officedocument.drawingml.diagramLayout+xml"/>
  <Override PartName="/ppt/diagrams/quickStyle8.xml" ContentType="application/vnd.openxmlformats-officedocument.drawingml.diagramStyle+xml"/>
  <Override PartName="/ppt/diagrams/colors8.xml" ContentType="application/vnd.openxmlformats-officedocument.drawingml.diagramColors+xml"/>
  <Override PartName="/ppt/diagrams/drawing8.xml" ContentType="application/vnd.ms-office.drawingml.diagramDrawing+xml"/>
  <Override PartName="/ppt/diagrams/data9.xml" ContentType="application/vnd.openxmlformats-officedocument.drawingml.diagramData+xml"/>
  <Override PartName="/ppt/diagrams/layout9.xml" ContentType="application/vnd.openxmlformats-officedocument.drawingml.diagramLayout+xml"/>
  <Override PartName="/ppt/diagrams/quickStyle9.xml" ContentType="application/vnd.openxmlformats-officedocument.drawingml.diagramStyle+xml"/>
  <Override PartName="/ppt/diagrams/colors9.xml" ContentType="application/vnd.openxmlformats-officedocument.drawingml.diagramColors+xml"/>
  <Override PartName="/ppt/diagrams/drawing9.xml" ContentType="application/vnd.ms-office.drawingml.diagramDrawing+xml"/>
  <Override PartName="/ppt/diagrams/data10.xml" ContentType="application/vnd.openxmlformats-officedocument.drawingml.diagramData+xml"/>
  <Override PartName="/ppt/diagrams/layout10.xml" ContentType="application/vnd.openxmlformats-officedocument.drawingml.diagramLayout+xml"/>
  <Override PartName="/ppt/diagrams/quickStyle10.xml" ContentType="application/vnd.openxmlformats-officedocument.drawingml.diagramStyle+xml"/>
  <Override PartName="/ppt/diagrams/colors10.xml" ContentType="application/vnd.openxmlformats-officedocument.drawingml.diagramColors+xml"/>
  <Override PartName="/ppt/diagrams/drawing10.xml" ContentType="application/vnd.ms-office.drawingml.diagramDrawing+xml"/>
  <Override PartName="/ppt/diagrams/data11.xml" ContentType="application/vnd.openxmlformats-officedocument.drawingml.diagramData+xml"/>
  <Override PartName="/ppt/diagrams/layout11.xml" ContentType="application/vnd.openxmlformats-officedocument.drawingml.diagramLayout+xml"/>
  <Override PartName="/ppt/diagrams/quickStyle11.xml" ContentType="application/vnd.openxmlformats-officedocument.drawingml.diagramStyle+xml"/>
  <Override PartName="/ppt/diagrams/colors11.xml" ContentType="application/vnd.openxmlformats-officedocument.drawingml.diagramColors+xml"/>
  <Override PartName="/ppt/diagrams/drawing11.xml" ContentType="application/vnd.ms-office.drawingml.diagramDrawing+xml"/>
  <Override PartName="/ppt/diagrams/data12.xml" ContentType="application/vnd.openxmlformats-officedocument.drawingml.diagramData+xml"/>
  <Override PartName="/ppt/diagrams/layout12.xml" ContentType="application/vnd.openxmlformats-officedocument.drawingml.diagramLayout+xml"/>
  <Override PartName="/ppt/diagrams/quickStyle12.xml" ContentType="application/vnd.openxmlformats-officedocument.drawingml.diagramStyle+xml"/>
  <Override PartName="/ppt/diagrams/colors12.xml" ContentType="application/vnd.openxmlformats-officedocument.drawingml.diagramColors+xml"/>
  <Override PartName="/ppt/diagrams/drawing12.xml" ContentType="application/vnd.ms-office.drawingml.diagramDrawing+xml"/>
  <Override PartName="/ppt/diagrams/data13.xml" ContentType="application/vnd.openxmlformats-officedocument.drawingml.diagramData+xml"/>
  <Override PartName="/ppt/diagrams/layout13.xml" ContentType="application/vnd.openxmlformats-officedocument.drawingml.diagramLayout+xml"/>
  <Override PartName="/ppt/diagrams/quickStyle13.xml" ContentType="application/vnd.openxmlformats-officedocument.drawingml.diagramStyle+xml"/>
  <Override PartName="/ppt/diagrams/colors13.xml" ContentType="application/vnd.openxmlformats-officedocument.drawingml.diagramColors+xml"/>
  <Override PartName="/ppt/diagrams/drawing13.xml" ContentType="application/vnd.ms-office.drawingml.diagramDrawing+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5" r:id="rId1"/>
    <p:sldMasterId id="2147484002" r:id="rId2"/>
  </p:sldMasterIdLst>
  <p:sldIdLst>
    <p:sldId id="256" r:id="rId3"/>
    <p:sldId id="260" r:id="rId4"/>
    <p:sldId id="505" r:id="rId5"/>
    <p:sldId id="503" r:id="rId6"/>
    <p:sldId id="506" r:id="rId7"/>
    <p:sldId id="507" r:id="rId8"/>
    <p:sldId id="512" r:id="rId9"/>
    <p:sldId id="513" r:id="rId10"/>
    <p:sldId id="514" r:id="rId11"/>
    <p:sldId id="518" r:id="rId12"/>
    <p:sldId id="519" r:id="rId13"/>
    <p:sldId id="259" r:id="rId14"/>
    <p:sldId id="687" r:id="rId15"/>
    <p:sldId id="278" r:id="rId16"/>
    <p:sldId id="283" r:id="rId17"/>
    <p:sldId id="361" r:id="rId18"/>
    <p:sldId id="362" r:id="rId19"/>
    <p:sldId id="285" r:id="rId20"/>
    <p:sldId id="279" r:id="rId21"/>
    <p:sldId id="360" r:id="rId22"/>
    <p:sldId id="282" r:id="rId23"/>
    <p:sldId id="288" r:id="rId24"/>
    <p:sldId id="289" r:id="rId25"/>
    <p:sldId id="290" r:id="rId26"/>
    <p:sldId id="291" r:id="rId27"/>
    <p:sldId id="374" r:id="rId28"/>
    <p:sldId id="292" r:id="rId29"/>
    <p:sldId id="561" r:id="rId30"/>
    <p:sldId id="688" r:id="rId31"/>
    <p:sldId id="295" r:id="rId32"/>
    <p:sldId id="293" r:id="rId33"/>
    <p:sldId id="297" r:id="rId34"/>
    <p:sldId id="298" r:id="rId35"/>
    <p:sldId id="314" r:id="rId36"/>
    <p:sldId id="315" r:id="rId37"/>
    <p:sldId id="299" r:id="rId38"/>
    <p:sldId id="559" r:id="rId39"/>
    <p:sldId id="301" r:id="rId40"/>
    <p:sldId id="302" r:id="rId41"/>
    <p:sldId id="303" r:id="rId42"/>
    <p:sldId id="307" r:id="rId43"/>
    <p:sldId id="377" r:id="rId44"/>
    <p:sldId id="378" r:id="rId45"/>
    <p:sldId id="366" r:id="rId46"/>
    <p:sldId id="367" r:id="rId47"/>
    <p:sldId id="368" r:id="rId48"/>
    <p:sldId id="576" r:id="rId49"/>
    <p:sldId id="420" r:id="rId50"/>
    <p:sldId id="419" r:id="rId51"/>
    <p:sldId id="421" r:id="rId52"/>
    <p:sldId id="424" r:id="rId53"/>
    <p:sldId id="422" r:id="rId54"/>
    <p:sldId id="423" r:id="rId55"/>
    <p:sldId id="677" r:id="rId56"/>
    <p:sldId id="676" r:id="rId57"/>
    <p:sldId id="660" r:id="rId58"/>
    <p:sldId id="488" r:id="rId59"/>
    <p:sldId id="489" r:id="rId60"/>
    <p:sldId id="490" r:id="rId61"/>
    <p:sldId id="491" r:id="rId62"/>
    <p:sldId id="492" r:id="rId63"/>
    <p:sldId id="493" r:id="rId64"/>
    <p:sldId id="494" r:id="rId65"/>
    <p:sldId id="686" r:id="rId66"/>
    <p:sldId id="262" r:id="rId67"/>
    <p:sldId id="305" r:id="rId68"/>
    <p:sldId id="476" r:id="rId69"/>
    <p:sldId id="341" r:id="rId70"/>
    <p:sldId id="477" r:id="rId71"/>
    <p:sldId id="286" r:id="rId72"/>
    <p:sldId id="287" r:id="rId73"/>
    <p:sldId id="478" r:id="rId74"/>
    <p:sldId id="556" r:id="rId75"/>
    <p:sldId id="555" r:id="rId76"/>
    <p:sldId id="678" r:id="rId77"/>
    <p:sldId id="679" r:id="rId78"/>
    <p:sldId id="680" r:id="rId79"/>
    <p:sldId id="681" r:id="rId80"/>
    <p:sldId id="682" r:id="rId81"/>
    <p:sldId id="683" r:id="rId82"/>
    <p:sldId id="684" r:id="rId83"/>
    <p:sldId id="685" r:id="rId84"/>
    <p:sldId id="337" r:id="rId85"/>
    <p:sldId id="296" r:id="rId86"/>
    <p:sldId id="294" r:id="rId87"/>
    <p:sldId id="306" r:id="rId88"/>
    <p:sldId id="311" r:id="rId89"/>
    <p:sldId id="304" r:id="rId90"/>
    <p:sldId id="312" r:id="rId91"/>
    <p:sldId id="328" r:id="rId92"/>
    <p:sldId id="329" r:id="rId93"/>
    <p:sldId id="330" r:id="rId94"/>
    <p:sldId id="331" r:id="rId95"/>
    <p:sldId id="332" r:id="rId96"/>
    <p:sldId id="347" r:id="rId97"/>
    <p:sldId id="349" r:id="rId98"/>
    <p:sldId id="394" r:id="rId99"/>
  </p:sldIdLst>
  <p:sldSz cx="9144000" cy="6858000" type="screen4x3"/>
  <p:notesSz cx="6858000" cy="9144000"/>
  <p:defaultTextStyle>
    <a:defPPr>
      <a:defRPr lang="en-US"/>
    </a:defPPr>
    <a:lvl1pPr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1pPr>
    <a:lvl2pPr marL="4572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2pPr>
    <a:lvl3pPr marL="9144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3pPr>
    <a:lvl4pPr marL="13716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4pPr>
    <a:lvl5pPr marL="1828800" algn="l" defTabSz="457200" rtl="0" eaLnBrk="0" fontAlgn="base" hangingPunct="0">
      <a:spcBef>
        <a:spcPct val="0"/>
      </a:spcBef>
      <a:spcAft>
        <a:spcPct val="0"/>
      </a:spcAft>
      <a:defRPr kern="1200">
        <a:solidFill>
          <a:schemeClr val="tx1"/>
        </a:solidFill>
        <a:latin typeface="Century Gothic" panose="020B0502020202020204" pitchFamily="34" charset="0"/>
        <a:ea typeface="+mn-ea"/>
        <a:cs typeface="+mn-cs"/>
      </a:defRPr>
    </a:lvl5pPr>
    <a:lvl6pPr marL="2286000" algn="l" defTabSz="914400" rtl="0" eaLnBrk="1" latinLnBrk="0" hangingPunct="1">
      <a:defRPr kern="1200">
        <a:solidFill>
          <a:schemeClr val="tx1"/>
        </a:solidFill>
        <a:latin typeface="Century Gothic" panose="020B0502020202020204" pitchFamily="34" charset="0"/>
        <a:ea typeface="+mn-ea"/>
        <a:cs typeface="+mn-cs"/>
      </a:defRPr>
    </a:lvl6pPr>
    <a:lvl7pPr marL="2743200" algn="l" defTabSz="914400" rtl="0" eaLnBrk="1" latinLnBrk="0" hangingPunct="1">
      <a:defRPr kern="1200">
        <a:solidFill>
          <a:schemeClr val="tx1"/>
        </a:solidFill>
        <a:latin typeface="Century Gothic" panose="020B0502020202020204" pitchFamily="34" charset="0"/>
        <a:ea typeface="+mn-ea"/>
        <a:cs typeface="+mn-cs"/>
      </a:defRPr>
    </a:lvl7pPr>
    <a:lvl8pPr marL="3200400" algn="l" defTabSz="914400" rtl="0" eaLnBrk="1" latinLnBrk="0" hangingPunct="1">
      <a:defRPr kern="1200">
        <a:solidFill>
          <a:schemeClr val="tx1"/>
        </a:solidFill>
        <a:latin typeface="Century Gothic" panose="020B0502020202020204" pitchFamily="34" charset="0"/>
        <a:ea typeface="+mn-ea"/>
        <a:cs typeface="+mn-cs"/>
      </a:defRPr>
    </a:lvl8pPr>
    <a:lvl9pPr marL="3657600" algn="l" defTabSz="914400" rtl="0" eaLnBrk="1" latinLnBrk="0" hangingPunct="1">
      <a:defRPr kern="1200">
        <a:solidFill>
          <a:schemeClr val="tx1"/>
        </a:solidFill>
        <a:latin typeface="Century Gothic" panose="020B0502020202020204" pitchFamily="34" charset="0"/>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99FF"/>
    <a:srgbClr val="CCECFF"/>
    <a:srgbClr val="F8FAF2"/>
    <a:srgbClr val="FBFCF7"/>
    <a:srgbClr val="BCDACE"/>
    <a:srgbClr val="F5F8E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D7AC3CCA-C797-4891-BE02-D94E43425B78}" styleName="中度样式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 styleId="{93296810-A885-4BE3-A3E7-6D5BEEA58F35}" styleName="中度样式 2 - 强调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8799B23B-EC83-4686-B30A-512413B5E67A}" styleName="浅色样式 3 - 强调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21E4AEA4-8DFA-4A89-87EB-49C32662AFE0}" styleName="中度样式 2 - 强调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2">
              <a:tint val="20000"/>
            </a:schemeClr>
          </a:solidFill>
        </a:fill>
      </a:tcStyle>
    </a:wholeTbl>
    <a:band1H>
      <a:tcStyle>
        <a:tcBdr/>
        <a:fill>
          <a:solidFill>
            <a:schemeClr val="accent2">
              <a:tint val="40000"/>
            </a:schemeClr>
          </a:solidFill>
        </a:fill>
      </a:tcStyle>
    </a:band1H>
    <a:band2H>
      <a:tcStyle>
        <a:tcBdr/>
      </a:tcStyle>
    </a:band2H>
    <a:band1V>
      <a:tcStyle>
        <a:tcBdr/>
        <a:fill>
          <a:solidFill>
            <a:schemeClr val="accent2">
              <a:tint val="40000"/>
            </a:schemeClr>
          </a:solidFill>
        </a:fill>
      </a:tcStyle>
    </a:band1V>
    <a:band2V>
      <a:tcStyle>
        <a:tcBdr/>
      </a:tcStyle>
    </a:band2V>
    <a:lastCol>
      <a:tcTxStyle b="on">
        <a:fontRef idx="minor">
          <a:prstClr val="black"/>
        </a:fontRef>
        <a:schemeClr val="lt1"/>
      </a:tcTxStyle>
      <a:tcStyle>
        <a:tcBdr/>
        <a:fill>
          <a:solidFill>
            <a:schemeClr val="accent2"/>
          </a:solidFill>
        </a:fill>
      </a:tcStyle>
    </a:lastCol>
    <a:firstCol>
      <a:tcTxStyle b="on">
        <a:fontRef idx="minor">
          <a:prstClr val="black"/>
        </a:fontRef>
        <a:schemeClr val="lt1"/>
      </a:tcTxStyle>
      <a:tcStyle>
        <a:tcBdr/>
        <a:fill>
          <a:solidFill>
            <a:schemeClr val="accent2"/>
          </a:solidFill>
        </a:fill>
      </a:tcStyle>
    </a:firstCol>
    <a:lastRow>
      <a:tcTxStyle b="on">
        <a:fontRef idx="minor">
          <a:prstClr val="black"/>
        </a:fontRef>
        <a:schemeClr val="lt1"/>
      </a:tcTxStyle>
      <a:tcStyle>
        <a:tcBdr>
          <a:top>
            <a:ln w="38100" cmpd="sng">
              <a:solidFill>
                <a:schemeClr val="lt1"/>
              </a:solidFill>
            </a:ln>
          </a:top>
        </a:tcBdr>
        <a:fill>
          <a:solidFill>
            <a:schemeClr val="accent2"/>
          </a:solidFill>
        </a:fill>
      </a:tcStyle>
    </a:lastRow>
    <a:firstRow>
      <a:tcTxStyle b="on">
        <a:fontRef idx="minor">
          <a:prstClr val="black"/>
        </a:fontRef>
        <a:schemeClr val="lt1"/>
      </a:tcTxStyle>
      <a:tcStyle>
        <a:tcBdr>
          <a:bottom>
            <a:ln w="38100" cmpd="sng">
              <a:solidFill>
                <a:schemeClr val="lt1"/>
              </a:solidFill>
            </a:ln>
          </a:bottom>
        </a:tcBdr>
        <a:fill>
          <a:solidFill>
            <a:schemeClr val="accent2"/>
          </a:solidFill>
        </a:fill>
      </a:tcStyle>
    </a:firstRow>
  </a:tblStyle>
  <a:tblStyle styleId="{F5AB1C69-6EDB-4FF4-983F-18BD219EF322}" styleName="中度样式 2 - 强调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7DF18680-E054-41AD-8BC1-D1AEF772440D}" styleName="中度样式 2 - 强调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10A1B5D5-9B99-4C35-A422-299274C87663}" styleName="中度样式 1 - 强调 6">
    <a:wholeTbl>
      <a:tcTxStyle>
        <a:fontRef idx="minor">
          <a:scrgbClr r="0" g="0" b="0"/>
        </a:fontRef>
        <a:schemeClr val="dk1"/>
      </a:tcTxStyle>
      <a:tcStyle>
        <a:tcBdr>
          <a:left>
            <a:ln w="12700" cmpd="sng">
              <a:solidFill>
                <a:schemeClr val="accent6"/>
              </a:solidFill>
            </a:ln>
          </a:left>
          <a:right>
            <a:ln w="12700" cmpd="sng">
              <a:solidFill>
                <a:schemeClr val="accent6"/>
              </a:solidFill>
            </a:ln>
          </a:right>
          <a:top>
            <a:ln w="12700" cmpd="sng">
              <a:solidFill>
                <a:schemeClr val="accent6"/>
              </a:solidFill>
            </a:ln>
          </a:top>
          <a:bottom>
            <a:ln w="12700" cmpd="sng">
              <a:solidFill>
                <a:schemeClr val="accent6"/>
              </a:solidFill>
            </a:ln>
          </a:bottom>
          <a:insideH>
            <a:ln w="12700" cmpd="sng">
              <a:solidFill>
                <a:schemeClr val="accent6"/>
              </a:solidFill>
            </a:ln>
          </a:insideH>
          <a:insideV>
            <a:ln>
              <a:noFill/>
            </a:ln>
          </a:insideV>
        </a:tcBdr>
        <a:fill>
          <a:solidFill>
            <a:schemeClr val="lt1"/>
          </a:solidFill>
        </a:fill>
      </a:tcStyle>
    </a:wholeTbl>
    <a:band1H>
      <a:tcStyle>
        <a:tcBdr/>
        <a:fill>
          <a:solidFill>
            <a:schemeClr val="accent6">
              <a:tint val="20000"/>
            </a:schemeClr>
          </a:solidFill>
        </a:fill>
      </a:tcStyle>
    </a:band1H>
    <a:band1V>
      <a:tcStyle>
        <a:tcBdr/>
        <a:fill>
          <a:solidFill>
            <a:schemeClr val="accent6">
              <a:tint val="20000"/>
            </a:schemeClr>
          </a:solidFill>
        </a:fill>
      </a:tcStyle>
    </a:band1V>
    <a:lastCol>
      <a:tcTxStyle b="on"/>
      <a:tcStyle>
        <a:tcBdr/>
      </a:tcStyle>
    </a:lastCol>
    <a:firstCol>
      <a:tcTxStyle b="on"/>
      <a:tcStyle>
        <a:tcBdr/>
      </a:tcStyle>
    </a:firstCol>
    <a:lastRow>
      <a:tcTxStyle b="on"/>
      <a:tcStyle>
        <a:tcBdr>
          <a:top>
            <a:ln w="50800" cmpd="dbl">
              <a:solidFill>
                <a:schemeClr val="accent6"/>
              </a:solidFill>
            </a:ln>
          </a:top>
        </a:tcBdr>
        <a:fill>
          <a:solidFill>
            <a:schemeClr val="lt1"/>
          </a:solidFill>
        </a:fill>
      </a:tcStyle>
    </a:lastRow>
    <a:firstRow>
      <a:tcTxStyle b="on">
        <a:fontRef idx="minor">
          <a:scrgbClr r="0" g="0" b="0"/>
        </a:fontRef>
        <a:schemeClr val="lt1"/>
      </a:tcTxStyle>
      <a:tcStyle>
        <a:tcBdr/>
        <a:fill>
          <a:solidFill>
            <a:schemeClr val="accent6"/>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20908" autoAdjust="0"/>
    <p:restoredTop sz="86751" autoAdjust="0"/>
  </p:normalViewPr>
  <p:slideViewPr>
    <p:cSldViewPr snapToGrid="0">
      <p:cViewPr varScale="1">
        <p:scale>
          <a:sx n="67" d="100"/>
          <a:sy n="67" d="100"/>
        </p:scale>
        <p:origin x="1059" y="54"/>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4.xml"/><Relationship Id="rId21" Type="http://schemas.openxmlformats.org/officeDocument/2006/relationships/slide" Target="slides/slide19.xml"/><Relationship Id="rId42" Type="http://schemas.openxmlformats.org/officeDocument/2006/relationships/slide" Target="slides/slide40.xml"/><Relationship Id="rId47" Type="http://schemas.openxmlformats.org/officeDocument/2006/relationships/slide" Target="slides/slide45.xml"/><Relationship Id="rId63" Type="http://schemas.openxmlformats.org/officeDocument/2006/relationships/slide" Target="slides/slide61.xml"/><Relationship Id="rId68" Type="http://schemas.openxmlformats.org/officeDocument/2006/relationships/slide" Target="slides/slide66.xml"/><Relationship Id="rId84" Type="http://schemas.openxmlformats.org/officeDocument/2006/relationships/slide" Target="slides/slide82.xml"/><Relationship Id="rId89" Type="http://schemas.openxmlformats.org/officeDocument/2006/relationships/slide" Target="slides/slide87.xml"/><Relationship Id="rId16" Type="http://schemas.openxmlformats.org/officeDocument/2006/relationships/slide" Target="slides/slide14.xml"/><Relationship Id="rId11" Type="http://schemas.openxmlformats.org/officeDocument/2006/relationships/slide" Target="slides/slide9.xml"/><Relationship Id="rId32" Type="http://schemas.openxmlformats.org/officeDocument/2006/relationships/slide" Target="slides/slide30.xml"/><Relationship Id="rId37" Type="http://schemas.openxmlformats.org/officeDocument/2006/relationships/slide" Target="slides/slide35.xml"/><Relationship Id="rId53" Type="http://schemas.openxmlformats.org/officeDocument/2006/relationships/slide" Target="slides/slide51.xml"/><Relationship Id="rId58" Type="http://schemas.openxmlformats.org/officeDocument/2006/relationships/slide" Target="slides/slide56.xml"/><Relationship Id="rId74" Type="http://schemas.openxmlformats.org/officeDocument/2006/relationships/slide" Target="slides/slide72.xml"/><Relationship Id="rId79" Type="http://schemas.openxmlformats.org/officeDocument/2006/relationships/slide" Target="slides/slide77.xml"/><Relationship Id="rId102" Type="http://schemas.openxmlformats.org/officeDocument/2006/relationships/theme" Target="theme/theme1.xml"/><Relationship Id="rId5" Type="http://schemas.openxmlformats.org/officeDocument/2006/relationships/slide" Target="slides/slide3.xml"/><Relationship Id="rId90" Type="http://schemas.openxmlformats.org/officeDocument/2006/relationships/slide" Target="slides/slide88.xml"/><Relationship Id="rId95" Type="http://schemas.openxmlformats.org/officeDocument/2006/relationships/slide" Target="slides/slide93.xml"/><Relationship Id="rId22" Type="http://schemas.openxmlformats.org/officeDocument/2006/relationships/slide" Target="slides/slide20.xml"/><Relationship Id="rId27" Type="http://schemas.openxmlformats.org/officeDocument/2006/relationships/slide" Target="slides/slide25.xml"/><Relationship Id="rId43" Type="http://schemas.openxmlformats.org/officeDocument/2006/relationships/slide" Target="slides/slide41.xml"/><Relationship Id="rId48" Type="http://schemas.openxmlformats.org/officeDocument/2006/relationships/slide" Target="slides/slide46.xml"/><Relationship Id="rId64" Type="http://schemas.openxmlformats.org/officeDocument/2006/relationships/slide" Target="slides/slide62.xml"/><Relationship Id="rId69" Type="http://schemas.openxmlformats.org/officeDocument/2006/relationships/slide" Target="slides/slide67.xml"/><Relationship Id="rId80" Type="http://schemas.openxmlformats.org/officeDocument/2006/relationships/slide" Target="slides/slide78.xml"/><Relationship Id="rId85" Type="http://schemas.openxmlformats.org/officeDocument/2006/relationships/slide" Target="slides/slide83.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103"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83" Type="http://schemas.openxmlformats.org/officeDocument/2006/relationships/slide" Target="slides/slide81.xml"/><Relationship Id="rId88" Type="http://schemas.openxmlformats.org/officeDocument/2006/relationships/slide" Target="slides/slide86.xml"/><Relationship Id="rId91" Type="http://schemas.openxmlformats.org/officeDocument/2006/relationships/slide" Target="slides/slide89.xml"/><Relationship Id="rId96" Type="http://schemas.openxmlformats.org/officeDocument/2006/relationships/slide" Target="slides/slide94.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slide" Target="slides/slide76.xml"/><Relationship Id="rId81" Type="http://schemas.openxmlformats.org/officeDocument/2006/relationships/slide" Target="slides/slide79.xml"/><Relationship Id="rId86" Type="http://schemas.openxmlformats.org/officeDocument/2006/relationships/slide" Target="slides/slide84.xml"/><Relationship Id="rId94" Type="http://schemas.openxmlformats.org/officeDocument/2006/relationships/slide" Target="slides/slide92.xml"/><Relationship Id="rId99" Type="http://schemas.openxmlformats.org/officeDocument/2006/relationships/slide" Target="slides/slide97.xml"/><Relationship Id="rId101"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3" Type="http://schemas.openxmlformats.org/officeDocument/2006/relationships/slide" Target="slides/slide11.xml"/><Relationship Id="rId18" Type="http://schemas.openxmlformats.org/officeDocument/2006/relationships/slide" Target="slides/slide16.xml"/><Relationship Id="rId39" Type="http://schemas.openxmlformats.org/officeDocument/2006/relationships/slide" Target="slides/slide37.xml"/><Relationship Id="rId34" Type="http://schemas.openxmlformats.org/officeDocument/2006/relationships/slide" Target="slides/slide32.xml"/><Relationship Id="rId50" Type="http://schemas.openxmlformats.org/officeDocument/2006/relationships/slide" Target="slides/slide48.xml"/><Relationship Id="rId55" Type="http://schemas.openxmlformats.org/officeDocument/2006/relationships/slide" Target="slides/slide53.xml"/><Relationship Id="rId76" Type="http://schemas.openxmlformats.org/officeDocument/2006/relationships/slide" Target="slides/slide74.xml"/><Relationship Id="rId97" Type="http://schemas.openxmlformats.org/officeDocument/2006/relationships/slide" Target="slides/slide95.xml"/><Relationship Id="rId7" Type="http://schemas.openxmlformats.org/officeDocument/2006/relationships/slide" Target="slides/slide5.xml"/><Relationship Id="rId71" Type="http://schemas.openxmlformats.org/officeDocument/2006/relationships/slide" Target="slides/slide69.xml"/><Relationship Id="rId92" Type="http://schemas.openxmlformats.org/officeDocument/2006/relationships/slide" Target="slides/slide90.xml"/><Relationship Id="rId2" Type="http://schemas.openxmlformats.org/officeDocument/2006/relationships/slideMaster" Target="slideMasters/slideMaster2.xml"/><Relationship Id="rId29" Type="http://schemas.openxmlformats.org/officeDocument/2006/relationships/slide" Target="slides/slide27.xml"/><Relationship Id="rId24" Type="http://schemas.openxmlformats.org/officeDocument/2006/relationships/slide" Target="slides/slide22.xml"/><Relationship Id="rId40" Type="http://schemas.openxmlformats.org/officeDocument/2006/relationships/slide" Target="slides/slide38.xml"/><Relationship Id="rId45" Type="http://schemas.openxmlformats.org/officeDocument/2006/relationships/slide" Target="slides/slide43.xml"/><Relationship Id="rId66" Type="http://schemas.openxmlformats.org/officeDocument/2006/relationships/slide" Target="slides/slide64.xml"/><Relationship Id="rId87" Type="http://schemas.openxmlformats.org/officeDocument/2006/relationships/slide" Target="slides/slide85.xml"/><Relationship Id="rId61" Type="http://schemas.openxmlformats.org/officeDocument/2006/relationships/slide" Target="slides/slide59.xml"/><Relationship Id="rId82" Type="http://schemas.openxmlformats.org/officeDocument/2006/relationships/slide" Target="slides/slide80.xml"/><Relationship Id="rId19" Type="http://schemas.openxmlformats.org/officeDocument/2006/relationships/slide" Target="slides/slide17.xml"/><Relationship Id="rId14" Type="http://schemas.openxmlformats.org/officeDocument/2006/relationships/slide" Target="slides/slide12.xml"/><Relationship Id="rId30" Type="http://schemas.openxmlformats.org/officeDocument/2006/relationships/slide" Target="slides/slide28.xml"/><Relationship Id="rId35" Type="http://schemas.openxmlformats.org/officeDocument/2006/relationships/slide" Target="slides/slide33.xml"/><Relationship Id="rId56" Type="http://schemas.openxmlformats.org/officeDocument/2006/relationships/slide" Target="slides/slide54.xml"/><Relationship Id="rId77" Type="http://schemas.openxmlformats.org/officeDocument/2006/relationships/slide" Target="slides/slide75.xml"/><Relationship Id="rId100"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93" Type="http://schemas.openxmlformats.org/officeDocument/2006/relationships/slide" Target="slides/slide91.xml"/><Relationship Id="rId98" Type="http://schemas.openxmlformats.org/officeDocument/2006/relationships/slide" Target="slides/slide96.xml"/><Relationship Id="rId3" Type="http://schemas.openxmlformats.org/officeDocument/2006/relationships/slide" Target="slides/slide1.xml"/></Relationships>
</file>

<file path=ppt/diagrams/_rels/data10.xml.rels><?xml version="1.0" encoding="UTF-8" standalone="yes"?>
<Relationships xmlns="http://schemas.openxmlformats.org/package/2006/relationships"><Relationship Id="rId1" Type="http://schemas.openxmlformats.org/officeDocument/2006/relationships/image" Target="../media/image71.jpg"/></Relationships>
</file>

<file path=ppt/diagrams/_rels/data11.xml.rels><?xml version="1.0" encoding="UTF-8" standalone="yes"?>
<Relationships xmlns="http://schemas.openxmlformats.org/package/2006/relationships"><Relationship Id="rId1" Type="http://schemas.openxmlformats.org/officeDocument/2006/relationships/image" Target="../media/image71.jpg"/></Relationships>
</file>

<file path=ppt/diagrams/_rels/data12.xml.rels><?xml version="1.0" encoding="UTF-8" standalone="yes"?>
<Relationships xmlns="http://schemas.openxmlformats.org/package/2006/relationships"><Relationship Id="rId1" Type="http://schemas.openxmlformats.org/officeDocument/2006/relationships/image" Target="../media/image71.jpg"/></Relationships>
</file>

<file path=ppt/diagrams/_rels/data13.xml.rels><?xml version="1.0" encoding="UTF-8" standalone="yes"?>
<Relationships xmlns="http://schemas.openxmlformats.org/package/2006/relationships"><Relationship Id="rId1" Type="http://schemas.openxmlformats.org/officeDocument/2006/relationships/image" Target="../media/image71.jpg"/></Relationships>
</file>

<file path=ppt/diagrams/_rels/data4.xml.rels><?xml version="1.0" encoding="UTF-8" standalone="yes"?>
<Relationships xmlns="http://schemas.openxmlformats.org/package/2006/relationships"><Relationship Id="rId1" Type="http://schemas.openxmlformats.org/officeDocument/2006/relationships/image" Target="../media/image71.jpg"/></Relationships>
</file>

<file path=ppt/diagrams/_rels/data5.xml.rels><?xml version="1.0" encoding="UTF-8" standalone="yes"?>
<Relationships xmlns="http://schemas.openxmlformats.org/package/2006/relationships"><Relationship Id="rId1" Type="http://schemas.openxmlformats.org/officeDocument/2006/relationships/image" Target="../media/image71.jpg"/></Relationships>
</file>

<file path=ppt/diagrams/_rels/data6.xml.rels><?xml version="1.0" encoding="UTF-8" standalone="yes"?>
<Relationships xmlns="http://schemas.openxmlformats.org/package/2006/relationships"><Relationship Id="rId1" Type="http://schemas.openxmlformats.org/officeDocument/2006/relationships/image" Target="../media/image71.jpg"/></Relationships>
</file>

<file path=ppt/diagrams/_rels/data7.xml.rels><?xml version="1.0" encoding="UTF-8" standalone="yes"?>
<Relationships xmlns="http://schemas.openxmlformats.org/package/2006/relationships"><Relationship Id="rId1" Type="http://schemas.openxmlformats.org/officeDocument/2006/relationships/image" Target="../media/image71.jpg"/></Relationships>
</file>

<file path=ppt/diagrams/_rels/data8.xml.rels><?xml version="1.0" encoding="UTF-8" standalone="yes"?>
<Relationships xmlns="http://schemas.openxmlformats.org/package/2006/relationships"><Relationship Id="rId1" Type="http://schemas.openxmlformats.org/officeDocument/2006/relationships/image" Target="../media/image71.jpg"/></Relationships>
</file>

<file path=ppt/diagrams/_rels/data9.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10.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11.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12.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13.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4.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5.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6.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7.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8.xml.rels><?xml version="1.0" encoding="UTF-8" standalone="yes"?>
<Relationships xmlns="http://schemas.openxmlformats.org/package/2006/relationships"><Relationship Id="rId1" Type="http://schemas.openxmlformats.org/officeDocument/2006/relationships/image" Target="../media/image71.jpg"/></Relationships>
</file>

<file path=ppt/diagrams/_rels/drawing9.xml.rels><?xml version="1.0" encoding="UTF-8" standalone="yes"?>
<Relationships xmlns="http://schemas.openxmlformats.org/package/2006/relationships"><Relationship Id="rId1" Type="http://schemas.openxmlformats.org/officeDocument/2006/relationships/image" Target="../media/image71.jpg"/></Relationships>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0.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1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1">
  <dgm:title val=""/>
  <dgm:desc val=""/>
  <dgm:catLst>
    <dgm:cat type="accent1" pri="11100"/>
  </dgm:catLst>
  <dgm:styleLbl name="node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1">
        <a:shade val="80000"/>
      </a:schemeClr>
    </dgm:linClrLst>
    <dgm:effectClrLst/>
    <dgm:txLinClrLst/>
    <dgm:txFillClrLst/>
    <dgm:txEffectClrLst/>
  </dgm:styleLbl>
  <dgm:styleLbl name="node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f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align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bgImgPlace1">
    <dgm:fillClrLst meth="repeat">
      <a:schemeClr val="accent1">
        <a:tint val="40000"/>
      </a:schemeClr>
    </dgm:fillClrLst>
    <dgm:linClrLst meth="repeat">
      <a:schemeClr val="accent1">
        <a:shade val="80000"/>
      </a:schemeClr>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meth="repeat">
      <a:schemeClr val="dk1"/>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dgm:linClrLst>
    <dgm:effectClrLst/>
    <dgm:txLinClrLst/>
    <dgm:txFillClrLst meth="repeat">
      <a:schemeClr val="tx1"/>
    </dgm:txFillClrLst>
    <dgm:txEffectClrLst/>
  </dgm:styleLbl>
  <dgm:styleLbl name="asst0">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1">
        <a:shade val="80000"/>
      </a:schemeClr>
    </dgm:linClrLst>
    <dgm:effectClrLst/>
    <dgm:txLinClrLst/>
    <dgm:txFillClrLst meth="repeat">
      <a:schemeClr val="dk1"/>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dgm:txEffectClrLst/>
  </dgm:styleLbl>
  <dgm:styleLbl name="parChTrans2D2">
    <dgm:fillClrLst meth="repeat">
      <a:schemeClr val="accent1"/>
    </dgm:fillClrLst>
    <dgm:linClrLst meth="repeat">
      <a:schemeClr val="accent1"/>
    </dgm:linClrLst>
    <dgm:effectClrLst/>
    <dgm:txLinClrLst/>
    <dgm:txFillClrLst/>
    <dgm:txEffectClrLst/>
  </dgm:styleLbl>
  <dgm:styleLbl name="parChTrans2D3">
    <dgm:fillClrLst meth="repeat">
      <a:schemeClr val="accent1"/>
    </dgm:fillClrLst>
    <dgm:linClrLst meth="repeat">
      <a:schemeClr val="accent1"/>
    </dgm:linClrLst>
    <dgm:effectClrLst/>
    <dgm:txLinClrLst/>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conF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align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trAlignAcc1">
    <dgm:fillClrLst meth="repeat">
      <a:schemeClr val="accent1">
        <a:alpha val="40000"/>
        <a:tint val="40000"/>
      </a:schemeClr>
    </dgm:fillClrLst>
    <dgm:linClrLst meth="repeat">
      <a:schemeClr val="accent1"/>
    </dgm:linClrLst>
    <dgm:effectClrLst/>
    <dgm:txLinClrLst/>
    <dgm:txFillClrLst meth="repeat">
      <a:schemeClr val="dk1"/>
    </dgm:txFillClrLst>
    <dgm:txEffectClrLst/>
  </dgm:styleLbl>
  <dgm:styleLbl name="bgAcc1">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1">
        <a:alpha val="90000"/>
      </a:schemeClr>
    </dgm:linClrLst>
    <dgm:effectClrLst/>
    <dgm:txLinClrLst/>
    <dgm:txFillClrLst meth="repeat">
      <a:schemeClr val="dk1"/>
    </dgm:txFillClrLst>
    <dgm:txEffectClrLst/>
  </dgm:styleLbl>
  <dgm:styleLbl name="fgAcc0">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2">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3">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fgAcc4">
    <dgm:fillClrLst meth="repeat">
      <a:schemeClr val="accent1">
        <a:alpha val="90000"/>
        <a:tint val="4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4.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5.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6.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7.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8.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9.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E04BF56D-CD25-4CF9-A397-2A43CE8E9769}" type="doc">
      <dgm:prSet loTypeId="urn:microsoft.com/office/officeart/2005/8/layout/vList2" loCatId="list" qsTypeId="urn:microsoft.com/office/officeart/2005/8/quickstyle/simple1" qsCatId="simple" csTypeId="urn:microsoft.com/office/officeart/2005/8/colors/accent1_2" csCatId="accent1" phldr="1"/>
      <dgm:spPr/>
      <dgm:t>
        <a:bodyPr/>
        <a:lstStyle/>
        <a:p>
          <a:endParaRPr lang="zh-CN" altLang="en-US"/>
        </a:p>
      </dgm:t>
    </dgm:pt>
    <dgm:pt modelId="{98FFDFEB-1E27-4D05-BA3B-9434C30A1212}">
      <dgm:prSet/>
      <dgm:spPr/>
      <dgm:t>
        <a:bodyPr/>
        <a:lstStyle/>
        <a:p>
          <a:pPr rtl="0"/>
          <a:r>
            <a:rPr lang="zh-CN" altLang="en-US" dirty="0"/>
            <a:t>信息安全技术</a:t>
          </a:r>
          <a:endParaRPr lang="zh-CN" dirty="0"/>
        </a:p>
      </dgm:t>
    </dgm:pt>
    <dgm:pt modelId="{7450DE87-C78C-441F-B085-ED7675FCCEB1}" type="parTrans" cxnId="{9F8A3E85-3A4B-4B1E-9374-8B6382351155}">
      <dgm:prSet/>
      <dgm:spPr/>
      <dgm:t>
        <a:bodyPr/>
        <a:lstStyle/>
        <a:p>
          <a:endParaRPr lang="zh-CN" altLang="en-US"/>
        </a:p>
      </dgm:t>
    </dgm:pt>
    <dgm:pt modelId="{72C5ECD1-96CD-4C9C-AD78-255B030ABB13}" type="sibTrans" cxnId="{9F8A3E85-3A4B-4B1E-9374-8B6382351155}">
      <dgm:prSet/>
      <dgm:spPr/>
      <dgm:t>
        <a:bodyPr/>
        <a:lstStyle/>
        <a:p>
          <a:endParaRPr lang="zh-CN" altLang="en-US"/>
        </a:p>
      </dgm:t>
    </dgm:pt>
    <dgm:pt modelId="{20DA0902-5C92-4608-8B12-91384FC2E234}" type="pres">
      <dgm:prSet presAssocID="{E04BF56D-CD25-4CF9-A397-2A43CE8E9769}" presName="linear" presStyleCnt="0">
        <dgm:presLayoutVars>
          <dgm:animLvl val="lvl"/>
          <dgm:resizeHandles val="exact"/>
        </dgm:presLayoutVars>
      </dgm:prSet>
      <dgm:spPr/>
    </dgm:pt>
    <dgm:pt modelId="{3CD10A45-91B4-4A64-A87E-F79FEB5E184B}" type="pres">
      <dgm:prSet presAssocID="{98FFDFEB-1E27-4D05-BA3B-9434C30A1212}" presName="parentText" presStyleLbl="node1" presStyleIdx="0" presStyleCnt="1">
        <dgm:presLayoutVars>
          <dgm:chMax val="0"/>
          <dgm:bulletEnabled val="1"/>
        </dgm:presLayoutVars>
      </dgm:prSet>
      <dgm:spPr/>
    </dgm:pt>
  </dgm:ptLst>
  <dgm:cxnLst>
    <dgm:cxn modelId="{3A5DEC4C-FC21-46A7-A583-F7A48771502C}" type="presOf" srcId="{98FFDFEB-1E27-4D05-BA3B-9434C30A1212}" destId="{3CD10A45-91B4-4A64-A87E-F79FEB5E184B}" srcOrd="0" destOrd="0" presId="urn:microsoft.com/office/officeart/2005/8/layout/vList2"/>
    <dgm:cxn modelId="{9F8A3E85-3A4B-4B1E-9374-8B6382351155}" srcId="{E04BF56D-CD25-4CF9-A397-2A43CE8E9769}" destId="{98FFDFEB-1E27-4D05-BA3B-9434C30A1212}" srcOrd="0" destOrd="0" parTransId="{7450DE87-C78C-441F-B085-ED7675FCCEB1}" sibTransId="{72C5ECD1-96CD-4C9C-AD78-255B030ABB13}"/>
    <dgm:cxn modelId="{1EA5C5ED-1FBF-4A8F-B8D5-4B2637F13AA2}" type="presOf" srcId="{E04BF56D-CD25-4CF9-A397-2A43CE8E9769}" destId="{20DA0902-5C92-4608-8B12-91384FC2E234}" srcOrd="0" destOrd="0" presId="urn:microsoft.com/office/officeart/2005/8/layout/vList2"/>
    <dgm:cxn modelId="{776AF1FD-9DF1-4AD7-BFD7-C9D62DCB4D53}" type="presParOf" srcId="{20DA0902-5C92-4608-8B12-91384FC2E234}" destId="{3CD10A45-91B4-4A64-A87E-F79FEB5E184B}" srcOrd="0" destOrd="0" presId="urn:microsoft.com/office/officeart/2005/8/layout/vList2"/>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0.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1.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12.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13.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28340FEA-9D95-4F80-A86A-DC8D71664B40}" type="doc">
      <dgm:prSet loTypeId="urn:microsoft.com/office/officeart/2008/layout/LinedList" loCatId="hierarchy" qsTypeId="urn:microsoft.com/office/officeart/2005/8/quickstyle/3d6" qsCatId="3D" csTypeId="urn:microsoft.com/office/officeart/2005/8/colors/accent1_1" csCatId="accent1" phldr="1"/>
      <dgm:spPr/>
      <dgm:t>
        <a:bodyPr/>
        <a:lstStyle/>
        <a:p>
          <a:endParaRPr lang="zh-CN" altLang="en-US"/>
        </a:p>
      </dgm:t>
    </dgm:pt>
    <dgm:pt modelId="{1F12F2BB-3BAC-4222-B098-A14CE477B02D}">
      <dgm:prSet custT="1"/>
      <dgm:spPr/>
      <dgm:t>
        <a:bodyPr/>
        <a:lstStyle/>
        <a:p>
          <a:pPr rtl="0"/>
          <a:r>
            <a:rPr lang="en-US" altLang="zh-CN" sz="3200" dirty="0"/>
            <a:t>Information Security Technology</a:t>
          </a:r>
          <a:endParaRPr lang="zh-CN" sz="3200" dirty="0"/>
        </a:p>
      </dgm:t>
    </dgm:pt>
    <dgm:pt modelId="{030B1DE3-56F8-4DBB-BEE2-CBEC43937381}" type="parTrans" cxnId="{CB6E4A18-8124-4E87-8DE0-113D88513E5F}">
      <dgm:prSet/>
      <dgm:spPr/>
      <dgm:t>
        <a:bodyPr/>
        <a:lstStyle/>
        <a:p>
          <a:endParaRPr lang="zh-CN" altLang="en-US"/>
        </a:p>
      </dgm:t>
    </dgm:pt>
    <dgm:pt modelId="{D4343040-4BA0-4249-93C2-DB1EBA9BDBCF}" type="sibTrans" cxnId="{CB6E4A18-8124-4E87-8DE0-113D88513E5F}">
      <dgm:prSet/>
      <dgm:spPr/>
      <dgm:t>
        <a:bodyPr/>
        <a:lstStyle/>
        <a:p>
          <a:endParaRPr lang="zh-CN" altLang="en-US"/>
        </a:p>
      </dgm:t>
    </dgm:pt>
    <dgm:pt modelId="{0845B2EB-617C-463E-A254-D959156A1792}" type="pres">
      <dgm:prSet presAssocID="{28340FEA-9D95-4F80-A86A-DC8D71664B40}" presName="vert0" presStyleCnt="0">
        <dgm:presLayoutVars>
          <dgm:dir/>
          <dgm:animOne val="branch"/>
          <dgm:animLvl val="lvl"/>
        </dgm:presLayoutVars>
      </dgm:prSet>
      <dgm:spPr/>
    </dgm:pt>
    <dgm:pt modelId="{CAD018C2-6B1B-415C-ABEB-8B0F53B19AC5}" type="pres">
      <dgm:prSet presAssocID="{1F12F2BB-3BAC-4222-B098-A14CE477B02D}" presName="thickLine" presStyleLbl="alignNode1" presStyleIdx="0" presStyleCnt="1"/>
      <dgm:spPr/>
    </dgm:pt>
    <dgm:pt modelId="{D2B07470-4C1A-496B-BBA2-B4FBD9E00667}" type="pres">
      <dgm:prSet presAssocID="{1F12F2BB-3BAC-4222-B098-A14CE477B02D}" presName="horz1" presStyleCnt="0"/>
      <dgm:spPr/>
    </dgm:pt>
    <dgm:pt modelId="{6B765497-208F-42E9-87E6-2E9CC97B63EC}" type="pres">
      <dgm:prSet presAssocID="{1F12F2BB-3BAC-4222-B098-A14CE477B02D}" presName="tx1" presStyleLbl="revTx" presStyleIdx="0" presStyleCnt="1"/>
      <dgm:spPr/>
    </dgm:pt>
    <dgm:pt modelId="{2439C60A-A880-45D6-B0AE-ABAEA0882AE5}" type="pres">
      <dgm:prSet presAssocID="{1F12F2BB-3BAC-4222-B098-A14CE477B02D}" presName="vert1" presStyleCnt="0"/>
      <dgm:spPr/>
    </dgm:pt>
  </dgm:ptLst>
  <dgm:cxnLst>
    <dgm:cxn modelId="{CB6E4A18-8124-4E87-8DE0-113D88513E5F}" srcId="{28340FEA-9D95-4F80-A86A-DC8D71664B40}" destId="{1F12F2BB-3BAC-4222-B098-A14CE477B02D}" srcOrd="0" destOrd="0" parTransId="{030B1DE3-56F8-4DBB-BEE2-CBEC43937381}" sibTransId="{D4343040-4BA0-4249-93C2-DB1EBA9BDBCF}"/>
    <dgm:cxn modelId="{7C3FFABE-A863-48C7-8604-CF0BFF265631}" type="presOf" srcId="{28340FEA-9D95-4F80-A86A-DC8D71664B40}" destId="{0845B2EB-617C-463E-A254-D959156A1792}" srcOrd="0" destOrd="0" presId="urn:microsoft.com/office/officeart/2008/layout/LinedList"/>
    <dgm:cxn modelId="{F7872CE5-4B98-4F0B-B326-A81A3BBF3686}" type="presOf" srcId="{1F12F2BB-3BAC-4222-B098-A14CE477B02D}" destId="{6B765497-208F-42E9-87E6-2E9CC97B63EC}" srcOrd="0" destOrd="0" presId="urn:microsoft.com/office/officeart/2008/layout/LinedList"/>
    <dgm:cxn modelId="{A5AD7446-19AD-4B3E-A37A-7EB84D3C9CF6}" type="presParOf" srcId="{0845B2EB-617C-463E-A254-D959156A1792}" destId="{CAD018C2-6B1B-415C-ABEB-8B0F53B19AC5}" srcOrd="0" destOrd="0" presId="urn:microsoft.com/office/officeart/2008/layout/LinedList"/>
    <dgm:cxn modelId="{27B2450D-A0B4-4861-8101-D6242812EDD2}" type="presParOf" srcId="{0845B2EB-617C-463E-A254-D959156A1792}" destId="{D2B07470-4C1A-496B-BBA2-B4FBD9E00667}" srcOrd="1" destOrd="0" presId="urn:microsoft.com/office/officeart/2008/layout/LinedList"/>
    <dgm:cxn modelId="{7E18A0A6-084C-463D-872B-C72A7D4BB1E6}" type="presParOf" srcId="{D2B07470-4C1A-496B-BBA2-B4FBD9E00667}" destId="{6B765497-208F-42E9-87E6-2E9CC97B63EC}" srcOrd="0" destOrd="0" presId="urn:microsoft.com/office/officeart/2008/layout/LinedList"/>
    <dgm:cxn modelId="{2A7DCE18-F6BB-4E4B-A88F-C3768AD1BADD}" type="presParOf" srcId="{D2B07470-4C1A-496B-BBA2-B4FBD9E00667}" destId="{2439C60A-A880-45D6-B0AE-ABAEA0882AE5}" srcOrd="1" destOrd="0" presId="urn:microsoft.com/office/officeart/2008/layout/LinedList"/>
  </dgm:cxnLst>
  <dgm:bg/>
  <dgm:whole/>
  <dgm:extLst>
    <a:ext uri="http://schemas.microsoft.com/office/drawing/2008/diagram">
      <dsp:dataModelExt xmlns:dsp="http://schemas.microsoft.com/office/drawing/2008/diagram" relId="rId11" minVer="http://schemas.openxmlformats.org/drawingml/2006/diagram"/>
    </a:ext>
    <a:ext uri="{C62137D5-CB1D-491B-B009-E17868A290BF}">
      <dgm14:recolorImg xmlns:dgm14="http://schemas.microsoft.com/office/drawing/2010/diagram" val="1"/>
    </a:ext>
  </dgm:extLst>
</dgm:dataModel>
</file>

<file path=ppt/diagrams/data3.xml><?xml version="1.0" encoding="utf-8"?>
<dgm:dataModel xmlns:dgm="http://schemas.openxmlformats.org/drawingml/2006/diagram" xmlns:a="http://schemas.openxmlformats.org/drawingml/2006/main">
  <dgm:ptLst>
    <dgm:pt modelId="{2BF83653-A821-4DF7-AD14-B0F67E4DAFBC}" type="doc">
      <dgm:prSet loTypeId="urn:microsoft.com/office/officeart/2005/8/layout/target3" loCatId="relationship" qsTypeId="urn:microsoft.com/office/officeart/2005/8/quickstyle/3d3" qsCatId="3D" csTypeId="urn:microsoft.com/office/officeart/2005/8/colors/accent1_2" csCatId="accent1"/>
      <dgm:spPr/>
      <dgm:t>
        <a:bodyPr/>
        <a:lstStyle/>
        <a:p>
          <a:endParaRPr lang="zh-CN" altLang="en-US"/>
        </a:p>
      </dgm:t>
    </dgm:pt>
    <dgm:pt modelId="{2BE45158-6C27-4A1F-80F6-B9CEC313573F}">
      <dgm:prSet/>
      <dgm:spPr/>
      <dgm:t>
        <a:bodyPr/>
        <a:lstStyle/>
        <a:p>
          <a:pPr rtl="0"/>
          <a:r>
            <a:rPr lang="zh-CN"/>
            <a:t>周健</a:t>
          </a:r>
        </a:p>
      </dgm:t>
    </dgm:pt>
    <dgm:pt modelId="{41578B86-7567-4997-9C5D-17962425F758}" type="parTrans" cxnId="{BC3FAA38-D9DA-4366-B854-D2119A702B91}">
      <dgm:prSet/>
      <dgm:spPr/>
      <dgm:t>
        <a:bodyPr/>
        <a:lstStyle/>
        <a:p>
          <a:endParaRPr lang="zh-CN" altLang="en-US"/>
        </a:p>
      </dgm:t>
    </dgm:pt>
    <dgm:pt modelId="{75030936-FFDC-4144-A8C1-A2F25C07F706}" type="sibTrans" cxnId="{BC3FAA38-D9DA-4366-B854-D2119A702B91}">
      <dgm:prSet/>
      <dgm:spPr/>
      <dgm:t>
        <a:bodyPr/>
        <a:lstStyle/>
        <a:p>
          <a:endParaRPr lang="zh-CN" altLang="en-US"/>
        </a:p>
      </dgm:t>
    </dgm:pt>
    <dgm:pt modelId="{C457292E-592A-4479-A17B-55B6CC9FE4AB}">
      <dgm:prSet/>
      <dgm:spPr/>
      <dgm:t>
        <a:bodyPr/>
        <a:lstStyle/>
        <a:p>
          <a:pPr rtl="0"/>
          <a:r>
            <a:rPr lang="en-US"/>
            <a:t>zhoujian@hfut.edu.cn</a:t>
          </a:r>
          <a:endParaRPr lang="zh-CN"/>
        </a:p>
      </dgm:t>
    </dgm:pt>
    <dgm:pt modelId="{27A59CC2-E343-4E25-9734-AF0FB6CDB56F}" type="parTrans" cxnId="{7223A511-F0C0-42E6-9F8B-862A88EB6B7E}">
      <dgm:prSet/>
      <dgm:spPr/>
      <dgm:t>
        <a:bodyPr/>
        <a:lstStyle/>
        <a:p>
          <a:endParaRPr lang="zh-CN" altLang="en-US"/>
        </a:p>
      </dgm:t>
    </dgm:pt>
    <dgm:pt modelId="{81E9A52A-D07F-4B65-8B3B-9BD7FC1DF6E5}" type="sibTrans" cxnId="{7223A511-F0C0-42E6-9F8B-862A88EB6B7E}">
      <dgm:prSet/>
      <dgm:spPr/>
      <dgm:t>
        <a:bodyPr/>
        <a:lstStyle/>
        <a:p>
          <a:endParaRPr lang="zh-CN" altLang="en-US"/>
        </a:p>
      </dgm:t>
    </dgm:pt>
    <dgm:pt modelId="{366A662F-A16A-4FAB-862A-2F81D6EE2689}" type="pres">
      <dgm:prSet presAssocID="{2BF83653-A821-4DF7-AD14-B0F67E4DAFBC}" presName="Name0" presStyleCnt="0">
        <dgm:presLayoutVars>
          <dgm:chMax val="7"/>
          <dgm:dir/>
          <dgm:animLvl val="lvl"/>
          <dgm:resizeHandles val="exact"/>
        </dgm:presLayoutVars>
      </dgm:prSet>
      <dgm:spPr/>
    </dgm:pt>
    <dgm:pt modelId="{A908C9DE-B650-4A92-B357-61CD354E5598}" type="pres">
      <dgm:prSet presAssocID="{2BE45158-6C27-4A1F-80F6-B9CEC313573F}" presName="circle1" presStyleLbl="node1" presStyleIdx="0" presStyleCnt="2"/>
      <dgm:spPr/>
    </dgm:pt>
    <dgm:pt modelId="{645E2457-50CD-4ABD-A293-00F9AA3B4619}" type="pres">
      <dgm:prSet presAssocID="{2BE45158-6C27-4A1F-80F6-B9CEC313573F}" presName="space" presStyleCnt="0"/>
      <dgm:spPr/>
    </dgm:pt>
    <dgm:pt modelId="{A378E637-5923-48F4-9049-6C7A6CE39AB2}" type="pres">
      <dgm:prSet presAssocID="{2BE45158-6C27-4A1F-80F6-B9CEC313573F}" presName="rect1" presStyleLbl="alignAcc1" presStyleIdx="0" presStyleCnt="2"/>
      <dgm:spPr/>
    </dgm:pt>
    <dgm:pt modelId="{1A08D317-CCA8-4C49-9758-81B947F6315B}" type="pres">
      <dgm:prSet presAssocID="{C457292E-592A-4479-A17B-55B6CC9FE4AB}" presName="vertSpace2" presStyleLbl="node1" presStyleIdx="0" presStyleCnt="2"/>
      <dgm:spPr/>
    </dgm:pt>
    <dgm:pt modelId="{3E3072CE-2F60-4873-894A-301C1B6B425D}" type="pres">
      <dgm:prSet presAssocID="{C457292E-592A-4479-A17B-55B6CC9FE4AB}" presName="circle2" presStyleLbl="node1" presStyleIdx="1" presStyleCnt="2"/>
      <dgm:spPr/>
    </dgm:pt>
    <dgm:pt modelId="{D8316908-BAB1-468B-BE14-72018B77DC6A}" type="pres">
      <dgm:prSet presAssocID="{C457292E-592A-4479-A17B-55B6CC9FE4AB}" presName="rect2" presStyleLbl="alignAcc1" presStyleIdx="1" presStyleCnt="2"/>
      <dgm:spPr/>
    </dgm:pt>
    <dgm:pt modelId="{50BC84E3-8291-41B2-864B-261722841D9A}" type="pres">
      <dgm:prSet presAssocID="{2BE45158-6C27-4A1F-80F6-B9CEC313573F}" presName="rect1ParTxNoCh" presStyleLbl="alignAcc1" presStyleIdx="1" presStyleCnt="2">
        <dgm:presLayoutVars>
          <dgm:chMax val="1"/>
          <dgm:bulletEnabled val="1"/>
        </dgm:presLayoutVars>
      </dgm:prSet>
      <dgm:spPr/>
    </dgm:pt>
    <dgm:pt modelId="{1556C218-5878-403A-B07D-D0E0A3A564F4}" type="pres">
      <dgm:prSet presAssocID="{C457292E-592A-4479-A17B-55B6CC9FE4AB}" presName="rect2ParTxNoCh" presStyleLbl="alignAcc1" presStyleIdx="1" presStyleCnt="2">
        <dgm:presLayoutVars>
          <dgm:chMax val="1"/>
          <dgm:bulletEnabled val="1"/>
        </dgm:presLayoutVars>
      </dgm:prSet>
      <dgm:spPr/>
    </dgm:pt>
  </dgm:ptLst>
  <dgm:cxnLst>
    <dgm:cxn modelId="{7223A511-F0C0-42E6-9F8B-862A88EB6B7E}" srcId="{2BF83653-A821-4DF7-AD14-B0F67E4DAFBC}" destId="{C457292E-592A-4479-A17B-55B6CC9FE4AB}" srcOrd="1" destOrd="0" parTransId="{27A59CC2-E343-4E25-9734-AF0FB6CDB56F}" sibTransId="{81E9A52A-D07F-4B65-8B3B-9BD7FC1DF6E5}"/>
    <dgm:cxn modelId="{5D5F5422-63BA-4BD3-A459-9B05711C64D0}" type="presOf" srcId="{C457292E-592A-4479-A17B-55B6CC9FE4AB}" destId="{D8316908-BAB1-468B-BE14-72018B77DC6A}" srcOrd="0" destOrd="0" presId="urn:microsoft.com/office/officeart/2005/8/layout/target3"/>
    <dgm:cxn modelId="{2E6E2E2B-22C6-46F1-BFCF-2445B9B0B423}" type="presOf" srcId="{2BE45158-6C27-4A1F-80F6-B9CEC313573F}" destId="{A378E637-5923-48F4-9049-6C7A6CE39AB2}" srcOrd="0" destOrd="0" presId="urn:microsoft.com/office/officeart/2005/8/layout/target3"/>
    <dgm:cxn modelId="{BC3FAA38-D9DA-4366-B854-D2119A702B91}" srcId="{2BF83653-A821-4DF7-AD14-B0F67E4DAFBC}" destId="{2BE45158-6C27-4A1F-80F6-B9CEC313573F}" srcOrd="0" destOrd="0" parTransId="{41578B86-7567-4997-9C5D-17962425F758}" sibTransId="{75030936-FFDC-4144-A8C1-A2F25C07F706}"/>
    <dgm:cxn modelId="{8E14585C-29C2-4824-8AE4-373FA730B730}" type="presOf" srcId="{2BF83653-A821-4DF7-AD14-B0F67E4DAFBC}" destId="{366A662F-A16A-4FAB-862A-2F81D6EE2689}" srcOrd="0" destOrd="0" presId="urn:microsoft.com/office/officeart/2005/8/layout/target3"/>
    <dgm:cxn modelId="{3148ED91-F490-412E-9C10-ACFB69351B3C}" type="presOf" srcId="{2BE45158-6C27-4A1F-80F6-B9CEC313573F}" destId="{50BC84E3-8291-41B2-864B-261722841D9A}" srcOrd="1" destOrd="0" presId="urn:microsoft.com/office/officeart/2005/8/layout/target3"/>
    <dgm:cxn modelId="{86DD39A6-0BFF-4BA5-B264-049235BF9CE7}" type="presOf" srcId="{C457292E-592A-4479-A17B-55B6CC9FE4AB}" destId="{1556C218-5878-403A-B07D-D0E0A3A564F4}" srcOrd="1" destOrd="0" presId="urn:microsoft.com/office/officeart/2005/8/layout/target3"/>
    <dgm:cxn modelId="{F5F221DC-76A5-43A0-810B-0AB145A555E1}" type="presParOf" srcId="{366A662F-A16A-4FAB-862A-2F81D6EE2689}" destId="{A908C9DE-B650-4A92-B357-61CD354E5598}" srcOrd="0" destOrd="0" presId="urn:microsoft.com/office/officeart/2005/8/layout/target3"/>
    <dgm:cxn modelId="{6DBB95D0-622B-4179-B90B-214C2C976132}" type="presParOf" srcId="{366A662F-A16A-4FAB-862A-2F81D6EE2689}" destId="{645E2457-50CD-4ABD-A293-00F9AA3B4619}" srcOrd="1" destOrd="0" presId="urn:microsoft.com/office/officeart/2005/8/layout/target3"/>
    <dgm:cxn modelId="{381C3789-C7E0-473F-8FA2-865361EE83DB}" type="presParOf" srcId="{366A662F-A16A-4FAB-862A-2F81D6EE2689}" destId="{A378E637-5923-48F4-9049-6C7A6CE39AB2}" srcOrd="2" destOrd="0" presId="urn:microsoft.com/office/officeart/2005/8/layout/target3"/>
    <dgm:cxn modelId="{E94EEA34-B501-47E0-86B1-EACE5D80279E}" type="presParOf" srcId="{366A662F-A16A-4FAB-862A-2F81D6EE2689}" destId="{1A08D317-CCA8-4C49-9758-81B947F6315B}" srcOrd="3" destOrd="0" presId="urn:microsoft.com/office/officeart/2005/8/layout/target3"/>
    <dgm:cxn modelId="{00AB483B-BDDF-43E7-9B2E-36C9E2D47C2D}" type="presParOf" srcId="{366A662F-A16A-4FAB-862A-2F81D6EE2689}" destId="{3E3072CE-2F60-4873-894A-301C1B6B425D}" srcOrd="4" destOrd="0" presId="urn:microsoft.com/office/officeart/2005/8/layout/target3"/>
    <dgm:cxn modelId="{74D52C7B-2886-461D-8F8A-76B035E55A21}" type="presParOf" srcId="{366A662F-A16A-4FAB-862A-2F81D6EE2689}" destId="{D8316908-BAB1-468B-BE14-72018B77DC6A}" srcOrd="5" destOrd="0" presId="urn:microsoft.com/office/officeart/2005/8/layout/target3"/>
    <dgm:cxn modelId="{EA241DC5-F264-47B2-B3F3-6528E8971EA9}" type="presParOf" srcId="{366A662F-A16A-4FAB-862A-2F81D6EE2689}" destId="{50BC84E3-8291-41B2-864B-261722841D9A}" srcOrd="6" destOrd="0" presId="urn:microsoft.com/office/officeart/2005/8/layout/target3"/>
    <dgm:cxn modelId="{282FA07C-789E-45FE-BCF9-0C123285BE21}" type="presParOf" srcId="{366A662F-A16A-4FAB-862A-2F81D6EE2689}" destId="{1556C218-5878-403A-B07D-D0E0A3A564F4}" srcOrd="7" destOrd="0" presId="urn:microsoft.com/office/officeart/2005/8/layout/target3"/>
  </dgm:cxnLst>
  <dgm:bg/>
  <dgm:whole/>
  <dgm:extLst>
    <a:ext uri="http://schemas.microsoft.com/office/drawing/2008/diagram">
      <dsp:dataModelExt xmlns:dsp="http://schemas.microsoft.com/office/drawing/2008/diagram" relId="rId16" minVer="http://schemas.openxmlformats.org/drawingml/2006/diagram"/>
    </a:ext>
  </dgm:extLst>
</dgm:dataModel>
</file>

<file path=ppt/diagrams/data4.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5.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6.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7.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8.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ata9.xml><?xml version="1.0" encoding="utf-8"?>
<dgm:dataModel xmlns:dgm="http://schemas.openxmlformats.org/drawingml/2006/diagram" xmlns:a="http://schemas.openxmlformats.org/drawingml/2006/main">
  <dgm:ptLst>
    <dgm:pt modelId="{BE293394-136D-4047-B002-DC92EC5EAA50}" type="doc">
      <dgm:prSet loTypeId="urn:microsoft.com/office/officeart/2005/8/layout/vList3" loCatId="list" qsTypeId="urn:microsoft.com/office/officeart/2005/8/quickstyle/simple1" qsCatId="simple" csTypeId="urn:microsoft.com/office/officeart/2005/8/colors/accent1_2" csCatId="accent1" phldr="1"/>
      <dgm:spPr/>
      <dgm:t>
        <a:bodyPr/>
        <a:lstStyle/>
        <a:p>
          <a:endParaRPr lang="zh-CN" altLang="en-US"/>
        </a:p>
      </dgm:t>
    </dgm:pt>
    <dgm:pt modelId="{A0EF685E-0988-4936-A5A1-547A5582FE80}">
      <dgm:prSet/>
      <dgm:spPr/>
      <dgm:t>
        <a:bodyPr/>
        <a:lstStyle/>
        <a:p>
          <a:pPr rtl="0"/>
          <a:r>
            <a:rPr lang="zh-CN" dirty="0"/>
            <a:t>看电影</a:t>
          </a:r>
        </a:p>
      </dgm:t>
    </dgm:pt>
    <dgm:pt modelId="{B784D48F-9501-4528-B2E3-8A0DDEDEAA88}" type="parTrans" cxnId="{423B2DD0-E377-459E-8E0C-4FDA0C7B5BC6}">
      <dgm:prSet/>
      <dgm:spPr/>
      <dgm:t>
        <a:bodyPr/>
        <a:lstStyle/>
        <a:p>
          <a:endParaRPr lang="zh-CN" altLang="en-US"/>
        </a:p>
      </dgm:t>
    </dgm:pt>
    <dgm:pt modelId="{218DED37-B4B9-4458-BEE4-FB3008B3370D}" type="sibTrans" cxnId="{423B2DD0-E377-459E-8E0C-4FDA0C7B5BC6}">
      <dgm:prSet/>
      <dgm:spPr/>
      <dgm:t>
        <a:bodyPr/>
        <a:lstStyle/>
        <a:p>
          <a:endParaRPr lang="zh-CN" altLang="en-US"/>
        </a:p>
      </dgm:t>
    </dgm:pt>
    <dgm:pt modelId="{32034128-FC39-411D-81CE-924CAD6CC34A}" type="pres">
      <dgm:prSet presAssocID="{BE293394-136D-4047-B002-DC92EC5EAA50}" presName="linearFlow" presStyleCnt="0">
        <dgm:presLayoutVars>
          <dgm:dir/>
          <dgm:resizeHandles val="exact"/>
        </dgm:presLayoutVars>
      </dgm:prSet>
      <dgm:spPr/>
    </dgm:pt>
    <dgm:pt modelId="{43D74639-5EFC-4124-A4E5-8AFAE51AF583}" type="pres">
      <dgm:prSet presAssocID="{A0EF685E-0988-4936-A5A1-547A5582FE80}" presName="composite" presStyleCnt="0"/>
      <dgm:spPr/>
    </dgm:pt>
    <dgm:pt modelId="{5883229B-A0F2-4225-BE6B-A4C8855A95BE}" type="pres">
      <dgm:prSet presAssocID="{A0EF685E-0988-4936-A5A1-547A5582FE80}" presName="imgShp" presStyleLbl="fgImgPlace1" presStyleIdx="0" presStyleCnt="1" custLinFactNeighborX="-25000" custLinFactNeighborY="2404"/>
      <dgm:spPr>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dgm:spPr>
    </dgm:pt>
    <dgm:pt modelId="{24C2F927-653F-4826-8531-FA6662B98B9E}" type="pres">
      <dgm:prSet presAssocID="{A0EF685E-0988-4936-A5A1-547A5582FE80}" presName="txShp" presStyleLbl="node1" presStyleIdx="0" presStyleCnt="1">
        <dgm:presLayoutVars>
          <dgm:bulletEnabled val="1"/>
        </dgm:presLayoutVars>
      </dgm:prSet>
      <dgm:spPr/>
    </dgm:pt>
  </dgm:ptLst>
  <dgm:cxnLst>
    <dgm:cxn modelId="{0226E120-41F3-4CE6-A24F-05D0A6638D85}" type="presOf" srcId="{A0EF685E-0988-4936-A5A1-547A5582FE80}" destId="{24C2F927-653F-4826-8531-FA6662B98B9E}" srcOrd="0" destOrd="0" presId="urn:microsoft.com/office/officeart/2005/8/layout/vList3"/>
    <dgm:cxn modelId="{423B2DD0-E377-459E-8E0C-4FDA0C7B5BC6}" srcId="{BE293394-136D-4047-B002-DC92EC5EAA50}" destId="{A0EF685E-0988-4936-A5A1-547A5582FE80}" srcOrd="0" destOrd="0" parTransId="{B784D48F-9501-4528-B2E3-8A0DDEDEAA88}" sibTransId="{218DED37-B4B9-4458-BEE4-FB3008B3370D}"/>
    <dgm:cxn modelId="{B7C671EC-ED1A-4983-9C02-DD99DDAEF453}" type="presOf" srcId="{BE293394-136D-4047-B002-DC92EC5EAA50}" destId="{32034128-FC39-411D-81CE-924CAD6CC34A}" srcOrd="0" destOrd="0" presId="urn:microsoft.com/office/officeart/2005/8/layout/vList3"/>
    <dgm:cxn modelId="{108CC9B1-79B3-4FD4-B290-C1B5014DD9ED}" type="presParOf" srcId="{32034128-FC39-411D-81CE-924CAD6CC34A}" destId="{43D74639-5EFC-4124-A4E5-8AFAE51AF583}" srcOrd="0" destOrd="0" presId="urn:microsoft.com/office/officeart/2005/8/layout/vList3"/>
    <dgm:cxn modelId="{E7683126-0C43-4830-8EFA-3396D5514076}" type="presParOf" srcId="{43D74639-5EFC-4124-A4E5-8AFAE51AF583}" destId="{5883229B-A0F2-4225-BE6B-A4C8855A95BE}" srcOrd="0" destOrd="0" presId="urn:microsoft.com/office/officeart/2005/8/layout/vList3"/>
    <dgm:cxn modelId="{FA5BEE93-446C-4C8B-8553-CD0C0EAC899E}" type="presParOf" srcId="{43D74639-5EFC-4124-A4E5-8AFAE51AF583}" destId="{24C2F927-653F-4826-8531-FA6662B98B9E}" srcOrd="1" destOrd="0" presId="urn:microsoft.com/office/officeart/2005/8/layout/vList3"/>
  </dgm:cxnLst>
  <dgm:bg/>
  <dgm:whole/>
  <dgm:extLst>
    <a:ext uri="http://schemas.microsoft.com/office/drawing/2008/diagram">
      <dsp:dataModelExt xmlns:dsp="http://schemas.microsoft.com/office/drawing/2008/diagram" relId="rId6"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CD10A45-91B4-4A64-A87E-F79FEB5E184B}">
      <dsp:nvSpPr>
        <dsp:cNvPr id="0" name=""/>
        <dsp:cNvSpPr/>
      </dsp:nvSpPr>
      <dsp:spPr>
        <a:xfrm>
          <a:off x="0" y="31005"/>
          <a:ext cx="7242571" cy="1635075"/>
        </a:xfrm>
        <a:prstGeom prst="roundRect">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47650" tIns="247650" rIns="247650" bIns="247650" numCol="1" spcCol="1270" anchor="ctr" anchorCtr="0">
          <a:noAutofit/>
        </a:bodyPr>
        <a:lstStyle/>
        <a:p>
          <a:pPr marL="0" lvl="0" indent="0" algn="l" defTabSz="2889250" rtl="0">
            <a:lnSpc>
              <a:spcPct val="90000"/>
            </a:lnSpc>
            <a:spcBef>
              <a:spcPct val="0"/>
            </a:spcBef>
            <a:spcAft>
              <a:spcPct val="35000"/>
            </a:spcAft>
            <a:buNone/>
          </a:pPr>
          <a:r>
            <a:rPr lang="zh-CN" altLang="en-US" sz="6500" kern="1200" dirty="0"/>
            <a:t>信息安全技术</a:t>
          </a:r>
          <a:endParaRPr lang="zh-CN" sz="6500" kern="1200" dirty="0"/>
        </a:p>
      </dsp:txBody>
      <dsp:txXfrm>
        <a:off x="79818" y="110823"/>
        <a:ext cx="7082935" cy="1475439"/>
      </dsp:txXfrm>
    </dsp:sp>
  </dsp:spTree>
</dsp:drawing>
</file>

<file path=ppt/diagrams/drawing10.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1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CAD018C2-6B1B-415C-ABEB-8B0F53B19AC5}">
      <dsp:nvSpPr>
        <dsp:cNvPr id="0" name=""/>
        <dsp:cNvSpPr/>
      </dsp:nvSpPr>
      <dsp:spPr>
        <a:xfrm>
          <a:off x="0" y="0"/>
          <a:ext cx="7102079" cy="0"/>
        </a:xfrm>
        <a:prstGeom prst="line">
          <a:avLst/>
        </a:prstGeom>
        <a:solidFill>
          <a:schemeClr val="lt1">
            <a:hueOff val="0"/>
            <a:satOff val="0"/>
            <a:lumOff val="0"/>
            <a:alphaOff val="0"/>
          </a:schemeClr>
        </a:solidFill>
        <a:ln w="9525" cap="rnd" cmpd="sng" algn="ctr">
          <a:solidFill>
            <a:schemeClr val="accent1">
              <a:shade val="80000"/>
              <a:hueOff val="0"/>
              <a:satOff val="0"/>
              <a:lumOff val="0"/>
              <a:alphaOff val="0"/>
            </a:schemeClr>
          </a:solidFill>
          <a:prstDash val="solid"/>
        </a:ln>
        <a:effectLst>
          <a:outerShdw blurRad="38100" dist="25400" dir="5400000" rotWithShape="0">
            <a:srgbClr val="000000">
              <a:alpha val="25000"/>
            </a:srgbClr>
          </a:outerShdw>
        </a:effectLst>
        <a:sp3d prstMaterial="plastic">
          <a:bevelT w="50800" h="50800"/>
          <a:bevelB w="50800" h="50800"/>
        </a:sp3d>
      </dsp:spPr>
      <dsp:style>
        <a:lnRef idx="1">
          <a:scrgbClr r="0" g="0" b="0"/>
        </a:lnRef>
        <a:fillRef idx="1">
          <a:scrgbClr r="0" g="0" b="0"/>
        </a:fillRef>
        <a:effectRef idx="2">
          <a:scrgbClr r="0" g="0" b="0"/>
        </a:effectRef>
        <a:fontRef idx="minor">
          <a:schemeClr val="lt1"/>
        </a:fontRef>
      </dsp:style>
    </dsp:sp>
    <dsp:sp modelId="{6B765497-208F-42E9-87E6-2E9CC97B63EC}">
      <dsp:nvSpPr>
        <dsp:cNvPr id="0" name=""/>
        <dsp:cNvSpPr/>
      </dsp:nvSpPr>
      <dsp:spPr>
        <a:xfrm>
          <a:off x="0" y="0"/>
          <a:ext cx="7102079" cy="844712"/>
        </a:xfrm>
        <a:prstGeom prst="rect">
          <a:avLst/>
        </a:prstGeom>
        <a:solidFill>
          <a:schemeClr val="lt1">
            <a:alpha val="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121920" tIns="121920" rIns="121920" bIns="121920" numCol="1" spcCol="1270" anchor="t" anchorCtr="0">
          <a:noAutofit/>
        </a:bodyPr>
        <a:lstStyle/>
        <a:p>
          <a:pPr marL="0" lvl="0" indent="0" algn="l" defTabSz="1422400" rtl="0">
            <a:lnSpc>
              <a:spcPct val="90000"/>
            </a:lnSpc>
            <a:spcBef>
              <a:spcPct val="0"/>
            </a:spcBef>
            <a:spcAft>
              <a:spcPct val="35000"/>
            </a:spcAft>
            <a:buNone/>
          </a:pPr>
          <a:r>
            <a:rPr lang="en-US" altLang="zh-CN" sz="3200" kern="1200" dirty="0"/>
            <a:t>Information Security Technology</a:t>
          </a:r>
          <a:endParaRPr lang="zh-CN" sz="3200" kern="1200" dirty="0"/>
        </a:p>
      </dsp:txBody>
      <dsp:txXfrm>
        <a:off x="0" y="0"/>
        <a:ext cx="7102079" cy="844712"/>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A908C9DE-B650-4A92-B357-61CD354E5598}">
      <dsp:nvSpPr>
        <dsp:cNvPr id="0" name=""/>
        <dsp:cNvSpPr/>
      </dsp:nvSpPr>
      <dsp:spPr>
        <a:xfrm>
          <a:off x="0" y="0"/>
          <a:ext cx="715580" cy="715580"/>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A378E637-5923-48F4-9049-6C7A6CE39AB2}">
      <dsp:nvSpPr>
        <dsp:cNvPr id="0" name=""/>
        <dsp:cNvSpPr/>
      </dsp:nvSpPr>
      <dsp:spPr>
        <a:xfrm>
          <a:off x="357790" y="0"/>
          <a:ext cx="3492691" cy="71558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zh-CN" sz="1500" kern="1200"/>
            <a:t>周健</a:t>
          </a:r>
        </a:p>
      </dsp:txBody>
      <dsp:txXfrm>
        <a:off x="357790" y="0"/>
        <a:ext cx="3492691" cy="339900"/>
      </dsp:txXfrm>
    </dsp:sp>
    <dsp:sp modelId="{3E3072CE-2F60-4873-894A-301C1B6B425D}">
      <dsp:nvSpPr>
        <dsp:cNvPr id="0" name=""/>
        <dsp:cNvSpPr/>
      </dsp:nvSpPr>
      <dsp:spPr>
        <a:xfrm>
          <a:off x="187839" y="339900"/>
          <a:ext cx="339900" cy="339900"/>
        </a:xfrm>
        <a:prstGeom prst="pie">
          <a:avLst>
            <a:gd name="adj1" fmla="val 5400000"/>
            <a:gd name="adj2" fmla="val 16200000"/>
          </a:avLst>
        </a:prstGeom>
        <a:solidFill>
          <a:schemeClr val="accent1">
            <a:hueOff val="0"/>
            <a:satOff val="0"/>
            <a:lumOff val="0"/>
            <a:alphaOff val="0"/>
          </a:schemeClr>
        </a:solidFill>
        <a:ln>
          <a:noFill/>
        </a:ln>
        <a:effectLst>
          <a:outerShdw blurRad="38100" dist="25400" dir="5400000" rotWithShape="0">
            <a:srgbClr val="000000">
              <a:alpha val="25000"/>
            </a:srgbClr>
          </a:outerShdw>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2">
          <a:scrgbClr r="0" g="0" b="0"/>
        </a:effectRef>
        <a:fontRef idx="minor">
          <a:schemeClr val="lt1"/>
        </a:fontRef>
      </dsp:style>
    </dsp:sp>
    <dsp:sp modelId="{D8316908-BAB1-468B-BE14-72018B77DC6A}">
      <dsp:nvSpPr>
        <dsp:cNvPr id="0" name=""/>
        <dsp:cNvSpPr/>
      </dsp:nvSpPr>
      <dsp:spPr>
        <a:xfrm>
          <a:off x="357790" y="339900"/>
          <a:ext cx="3492691" cy="339900"/>
        </a:xfrm>
        <a:prstGeom prst="rect">
          <a:avLst/>
        </a:prstGeom>
        <a:solidFill>
          <a:schemeClr val="lt1">
            <a:alpha val="90000"/>
            <a:hueOff val="0"/>
            <a:satOff val="0"/>
            <a:lumOff val="0"/>
            <a:alphaOff val="0"/>
          </a:schemeClr>
        </a:solidFill>
        <a:ln>
          <a:noFill/>
        </a:ln>
        <a:effectLst/>
        <a:scene3d>
          <a:camera prst="orthographicFront">
            <a:rot lat="0" lon="0" rev="0"/>
          </a:camera>
          <a:lightRig rig="contrasting" dir="t">
            <a:rot lat="0" lon="0" rev="1200000"/>
          </a:lightRig>
        </a:scene3d>
        <a:sp3d contourW="19050" prstMaterial="metal">
          <a:bevelT w="88900" h="203200"/>
          <a:bevelB w="165100" h="254000"/>
        </a:sp3d>
      </dsp:spPr>
      <dsp:style>
        <a:lnRef idx="0">
          <a:scrgbClr r="0" g="0" b="0"/>
        </a:lnRef>
        <a:fillRef idx="1">
          <a:scrgbClr r="0" g="0" b="0"/>
        </a:fillRef>
        <a:effectRef idx="0">
          <a:scrgbClr r="0" g="0" b="0"/>
        </a:effectRef>
        <a:fontRef idx="minor"/>
      </dsp:style>
      <dsp:txBody>
        <a:bodyPr spcFirstLastPara="0" vert="horz" wrap="square" lIns="57150" tIns="57150" rIns="57150" bIns="57150" numCol="1" spcCol="1270" anchor="ctr" anchorCtr="0">
          <a:noAutofit/>
        </a:bodyPr>
        <a:lstStyle/>
        <a:p>
          <a:pPr marL="0" lvl="0" indent="0" algn="ctr" defTabSz="666750" rtl="0">
            <a:lnSpc>
              <a:spcPct val="90000"/>
            </a:lnSpc>
            <a:spcBef>
              <a:spcPct val="0"/>
            </a:spcBef>
            <a:spcAft>
              <a:spcPct val="35000"/>
            </a:spcAft>
            <a:buNone/>
          </a:pPr>
          <a:r>
            <a:rPr lang="en-US" sz="1500" kern="1200"/>
            <a:t>zhoujian@hfut.edu.cn</a:t>
          </a:r>
          <a:endParaRPr lang="zh-CN" sz="1500" kern="1200"/>
        </a:p>
      </dsp:txBody>
      <dsp:txXfrm>
        <a:off x="357790" y="339900"/>
        <a:ext cx="3492691" cy="339900"/>
      </dsp:txXfrm>
    </dsp:sp>
  </dsp:spTree>
</dsp:drawing>
</file>

<file path=ppt/diagrams/drawing4.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5.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6.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7.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8.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drawing9.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24C2F927-653F-4826-8531-FA6662B98B9E}">
      <dsp:nvSpPr>
        <dsp:cNvPr id="0" name=""/>
        <dsp:cNvSpPr/>
      </dsp:nvSpPr>
      <dsp:spPr>
        <a:xfrm rot="10800000">
          <a:off x="526494" y="64502"/>
          <a:ext cx="1393507" cy="701992"/>
        </a:xfrm>
        <a:prstGeom prst="homePlate">
          <a:avLst/>
        </a:prstGeom>
        <a:solidFill>
          <a:schemeClr val="accent1">
            <a:hueOff val="0"/>
            <a:satOff val="0"/>
            <a:lumOff val="0"/>
            <a:alphaOff val="0"/>
          </a:schemeClr>
        </a:solid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09559" tIns="76200" rIns="142240" bIns="76200" numCol="1" spcCol="1270" anchor="ctr" anchorCtr="0">
          <a:noAutofit/>
        </a:bodyPr>
        <a:lstStyle/>
        <a:p>
          <a:pPr marL="0" lvl="0" indent="0" algn="ctr" defTabSz="889000" rtl="0">
            <a:lnSpc>
              <a:spcPct val="90000"/>
            </a:lnSpc>
            <a:spcBef>
              <a:spcPct val="0"/>
            </a:spcBef>
            <a:spcAft>
              <a:spcPct val="35000"/>
            </a:spcAft>
            <a:buNone/>
          </a:pPr>
          <a:r>
            <a:rPr lang="zh-CN" sz="2000" kern="1200" dirty="0"/>
            <a:t>看电影</a:t>
          </a:r>
        </a:p>
      </dsp:txBody>
      <dsp:txXfrm rot="10800000">
        <a:off x="701992" y="64502"/>
        <a:ext cx="1218009" cy="701992"/>
      </dsp:txXfrm>
    </dsp:sp>
    <dsp:sp modelId="{5883229B-A0F2-4225-BE6B-A4C8855A95BE}">
      <dsp:nvSpPr>
        <dsp:cNvPr id="0" name=""/>
        <dsp:cNvSpPr/>
      </dsp:nvSpPr>
      <dsp:spPr>
        <a:xfrm>
          <a:off x="0" y="81378"/>
          <a:ext cx="701992" cy="701992"/>
        </a:xfrm>
        <a:prstGeom prst="ellipse">
          <a:avLst/>
        </a:prstGeom>
        <a:blipFill>
          <a:blip xmlns:r="http://schemas.openxmlformats.org/officeDocument/2006/relationships" r:embed="rId1">
            <a:extLst>
              <a:ext uri="{28A0092B-C50C-407E-A947-70E740481C1C}">
                <a14:useLocalDpi xmlns:a14="http://schemas.microsoft.com/office/drawing/2010/main" val="0"/>
              </a:ext>
            </a:extLst>
          </a:blip>
          <a:srcRect/>
          <a:stretch>
            <a:fillRect t="-25000" b="-25000"/>
          </a:stretch>
        </a:blipFill>
        <a:ln w="15875" cap="rnd"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5/8/layout/vList2">
  <dgm:title val=""/>
  <dgm:desc val=""/>
  <dgm:catLst>
    <dgm:cat type="list" pri="3000"/>
    <dgm:cat type="convert" pri="1000"/>
  </dgm:catLst>
  <dgm:sampData>
    <dgm:dataModel>
      <dgm:ptLst>
        <dgm:pt modelId="0" type="doc"/>
        <dgm:pt modelId="1">
          <dgm:prSet phldr="1"/>
        </dgm:pt>
        <dgm:pt modelId="11">
          <dgm:prSet phldr="1"/>
        </dgm:pt>
        <dgm:pt modelId="2">
          <dgm:prSet phldr="1"/>
        </dgm:pt>
        <dgm:pt modelId="21">
          <dgm:prSet phldr="1"/>
        </dgm:pt>
      </dgm:ptLst>
      <dgm:cxnLst>
        <dgm:cxn modelId="4" srcId="0" destId="1" srcOrd="0" destOrd="0"/>
        <dgm:cxn modelId="5" srcId="0" destId="2" srcOrd="1" destOrd="0"/>
        <dgm:cxn modelId="12" srcId="1" destId="11" srcOrd="0" destOrd="0"/>
        <dgm:cxn modelId="23" srcId="2" destId="21" srcOrd="0"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
    <dgm:varLst>
      <dgm:animLvl val="lvl"/>
      <dgm:resizeHandles val="exact"/>
    </dgm:varLst>
    <dgm:alg type="lin">
      <dgm:param type="linDir" val="fromT"/>
      <dgm:param type="vertAlign" val="mid"/>
    </dgm:alg>
    <dgm:shape xmlns:r="http://schemas.openxmlformats.org/officeDocument/2006/relationships" r:blip="">
      <dgm:adjLst/>
    </dgm:shape>
    <dgm:presOf/>
    <dgm:constrLst>
      <dgm:constr type="w" for="ch" forName="parentText" refType="w"/>
      <dgm:constr type="h" for="ch" forName="parentText" refType="primFontSz" refFor="ch" refForName="parentText" fact="0.52"/>
      <dgm:constr type="w" for="ch" forName="childText" refType="w"/>
      <dgm:constr type="h" for="ch" forName="childText" refType="primFontSz" refFor="ch" refForName="parentText" fact="0.46"/>
      <dgm:constr type="h" for="ch" forName="parentText" op="equ"/>
      <dgm:constr type="primFontSz" for="ch" forName="parentText" op="equ" val="65"/>
      <dgm:constr type="primFontSz" for="ch" forName="childText" refType="primFontSz" refFor="ch" refForName="parentText" op="equ"/>
      <dgm:constr type="h" for="ch" forName="spacer" refType="primFontSz" refFor="ch" refForName="parentText" fact="0.08"/>
    </dgm:constrLst>
    <dgm:ruleLst>
      <dgm:rule type="primFontSz" for="ch" forName="parentText" val="5" fact="NaN" max="NaN"/>
    </dgm:ruleLst>
    <dgm:forEach name="Name0" axis="ch" ptType="node">
      <dgm:layoutNode name="parentText" styleLbl="node1">
        <dgm:varLst>
          <dgm:chMax val="0"/>
          <dgm:bulletEnabled val="1"/>
        </dgm:varLst>
        <dgm:alg type="tx">
          <dgm:param type="parTxLTRAlign" val="l"/>
          <dgm:param type="parTxRTLAlign" val="r"/>
        </dgm:alg>
        <dgm:shape xmlns:r="http://schemas.openxmlformats.org/officeDocument/2006/relationships" type="roundRect" r:blip="">
          <dgm:adjLst/>
        </dgm:shape>
        <dgm:presOf axis="self"/>
        <dgm:constrLst>
          <dgm:constr type="tMarg" refType="primFontSz" fact="0.3"/>
          <dgm:constr type="bMarg" refType="primFontSz" fact="0.3"/>
          <dgm:constr type="lMarg" refType="primFontSz" fact="0.3"/>
          <dgm:constr type="rMarg" refType="primFontSz" fact="0.3"/>
        </dgm:constrLst>
        <dgm:ruleLst>
          <dgm:rule type="h" val="INF" fact="NaN" max="NaN"/>
        </dgm:ruleLst>
      </dgm:layoutNode>
      <dgm:choose name="Name1">
        <dgm:if name="Name2" axis="ch" ptType="node" func="cnt" op="gte" val="1">
          <dgm:layoutNode name="childText" styleLbl="revTx">
            <dgm:varLst>
              <dgm:bulletEnabled val="1"/>
            </dgm:varLst>
            <dgm:alg type="tx">
              <dgm:param type="stBulletLvl" val="1"/>
              <dgm:param type="lnSpAfChP" val="20"/>
            </dgm:alg>
            <dgm:shape xmlns:r="http://schemas.openxmlformats.org/officeDocument/2006/relationships" type="rect" r:blip="">
              <dgm:adjLst/>
            </dgm:shape>
            <dgm:presOf axis="des" ptType="node"/>
            <dgm:constrLst>
              <dgm:constr type="tMarg" refType="primFontSz" fact="0.1"/>
              <dgm:constr type="bMarg" refType="primFontSz" fact="0.1"/>
              <dgm:constr type="lMarg" refType="w" fact="0.09"/>
            </dgm:constrLst>
            <dgm:ruleLst>
              <dgm:rule type="h" val="INF" fact="NaN" max="NaN"/>
            </dgm:ruleLst>
          </dgm:layoutNode>
        </dgm:if>
        <dgm:else name="Name3">
          <dgm:choose name="Name4">
            <dgm:if name="Name5" axis="par ch" ptType="doc node" func="cnt" op="gte" val="2">
              <dgm:forEach name="Name6" axis="followSib" ptType="sibTrans" cnt="1">
                <dgm:layoutNode name="spacer">
                  <dgm:alg type="sp"/>
                  <dgm:shape xmlns:r="http://schemas.openxmlformats.org/officeDocument/2006/relationships" r:blip="">
                    <dgm:adjLst/>
                  </dgm:shape>
                  <dgm:presOf/>
                  <dgm:constrLst/>
                  <dgm:ruleLst/>
                </dgm:layoutNode>
              </dgm:forEach>
            </dgm:if>
            <dgm:else name="Name7"/>
          </dgm:choose>
        </dgm:else>
      </dgm:choose>
    </dgm:forEach>
  </dgm:layoutNode>
</dgm:layoutDef>
</file>

<file path=ppt/diagrams/layout10.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1.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2.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13.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8/layout/LinedList">
  <dgm:title val=""/>
  <dgm:desc val=""/>
  <dgm:catLst>
    <dgm:cat type="hierarchy" pri="8000"/>
    <dgm:cat type="list" pri="2500"/>
  </dgm:catLst>
  <dgm:sampData>
    <dgm:dataModel>
      <dgm:ptLst>
        <dgm:pt modelId="0" type="doc"/>
        <dgm:pt modelId="1">
          <dgm:prSet phldr="1"/>
        </dgm:pt>
        <dgm:pt modelId="11">
          <dgm:prSet phldr="1"/>
        </dgm:pt>
        <dgm:pt modelId="12">
          <dgm:prSet phldr="1"/>
        </dgm:pt>
        <dgm:pt modelId="13">
          <dgm:prSet phldr="1"/>
        </dgm:pt>
      </dgm:ptLst>
      <dgm:cxnLst>
        <dgm:cxn modelId="2" srcId="0" destId="1" srcOrd="0" destOrd="0"/>
        <dgm:cxn modelId="3" srcId="1" destId="11" srcOrd="0" destOrd="0"/>
        <dgm:cxn modelId="4" srcId="1" destId="12" srcOrd="1" destOrd="0"/>
        <dgm:cxn modelId="5" srcId="1" destId="13" srcOrd="2" destOrd="0"/>
      </dgm:cxnLst>
      <dgm:bg/>
      <dgm:whole/>
    </dgm:dataModel>
  </dgm:sampData>
  <dgm:style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styleData>
  <dgm:clrData>
    <dgm:dataModel>
      <dgm:ptLst>
        <dgm:pt modelId="0" type="doc"/>
        <dgm:pt modelId="1">
          <dgm:prSet phldr="1"/>
        </dgm:pt>
        <dgm:pt modelId="11">
          <dgm:prSet phldr="1"/>
        </dgm:pt>
        <dgm:pt modelId="12">
          <dgm:prSet phldr="1"/>
        </dgm:pt>
      </dgm:ptLst>
      <dgm:cxnLst>
        <dgm:cxn modelId="2" srcId="0" destId="1" srcOrd="0" destOrd="0"/>
        <dgm:cxn modelId="3" srcId="1" destId="11" srcOrd="0" destOrd="0"/>
        <dgm:cxn modelId="4" srcId="1" destId="12" srcOrd="1" destOrd="0"/>
      </dgm:cxnLst>
      <dgm:bg/>
      <dgm:whole/>
    </dgm:dataModel>
  </dgm:clrData>
  <dgm:layoutNode name="vert0">
    <dgm:varLst>
      <dgm:dir/>
      <dgm:animOne val="branch"/>
      <dgm:animLvl val="lvl"/>
    </dgm:varLst>
    <dgm:choose name="Name0">
      <dgm:if name="Name1" func="var" arg="dir" op="equ" val="norm">
        <dgm:alg type="lin">
          <dgm:param type="linDir" val="fromT"/>
          <dgm:param type="nodeHorzAlign" val="l"/>
        </dgm:alg>
      </dgm:if>
      <dgm:else name="Name2">
        <dgm:alg type="lin">
          <dgm:param type="linDir" val="fromT"/>
          <dgm:param type="nodeHorzAlign" val="r"/>
        </dgm:alg>
      </dgm:else>
    </dgm:choose>
    <dgm:shape xmlns:r="http://schemas.openxmlformats.org/officeDocument/2006/relationships" r:blip="">
      <dgm:adjLst/>
    </dgm:shape>
    <dgm:presOf/>
    <dgm:constrLst>
      <dgm:constr type="w" for="ch" forName="horz1" refType="w"/>
      <dgm:constr type="h" for="ch" forName="horz1" refType="h"/>
      <dgm:constr type="h" for="des" forName="vert1" refType="h"/>
      <dgm:constr type="h" for="des" forName="tx1" refType="h"/>
      <dgm:constr type="h" for="des" forName="horz2" refType="h"/>
      <dgm:constr type="h" for="des" forName="vert2" refType="h"/>
      <dgm:constr type="h" for="des" forName="horz3" refType="h"/>
      <dgm:constr type="h" for="des" forName="vert3" refType="h"/>
      <dgm:constr type="h" for="des" forName="horz4" refType="h"/>
      <dgm:constr type="h" for="des" ptType="node" refType="h"/>
      <dgm:constr type="primFontSz" for="des" forName="tx1" op="equ" val="65"/>
      <dgm:constr type="primFontSz" for="des" forName="tx2" op="equ" val="65"/>
      <dgm:constr type="primFontSz" for="des" forName="tx3" op="equ" val="65"/>
      <dgm:constr type="primFontSz" for="des" forName="tx4" op="equ" val="65"/>
      <dgm:constr type="w" for="des" forName="thickLine" refType="w"/>
      <dgm:constr type="h" for="des" forName="thickLine"/>
      <dgm:constr type="h" for="des" forName="thinLine1"/>
      <dgm:constr type="h" for="des" forName="thinLine2b"/>
      <dgm:constr type="h" for="des" forName="thinLine3"/>
      <dgm:constr type="h" for="des" forName="vertSpace2a" refType="h" fact="0.05"/>
      <dgm:constr type="h" for="des" forName="vertSpace2b" refType="h" refFor="des" refForName="vertSpace2a"/>
    </dgm:constrLst>
    <dgm:forEach name="Name3" axis="ch" ptType="node">
      <dgm:layoutNode name="thickLine" styleLbl="alignNode1">
        <dgm:alg type="sp"/>
        <dgm:shape xmlns:r="http://schemas.openxmlformats.org/officeDocument/2006/relationships" type="line" r:blip="">
          <dgm:adjLst/>
        </dgm:shape>
        <dgm:presOf/>
      </dgm:layoutNode>
      <dgm:layoutNode name="horz1">
        <dgm:choose name="Name4">
          <dgm:if name="Name5" func="var" arg="dir" op="equ" val="norm">
            <dgm:alg type="lin">
              <dgm:param type="linDir" val="fromL"/>
              <dgm:param type="nodeVertAlign" val="t"/>
            </dgm:alg>
          </dgm:if>
          <dgm:else name="Name6">
            <dgm:alg type="lin">
              <dgm:param type="linDir" val="fromR"/>
              <dgm:param type="nodeVertAlign" val="t"/>
            </dgm:alg>
          </dgm:else>
        </dgm:choose>
        <dgm:shape xmlns:r="http://schemas.openxmlformats.org/officeDocument/2006/relationships" r:blip="">
          <dgm:adjLst/>
        </dgm:shape>
        <dgm:presOf/>
        <dgm:choose name="Name7">
          <dgm:if name="Name8" axis="root des" func="maxDepth" op="equ" val="1">
            <dgm:constrLst>
              <dgm:constr type="w" for="ch" forName="tx1" refType="w"/>
            </dgm:constrLst>
          </dgm:if>
          <dgm:if name="Name9" axis="root des" func="maxDepth" op="equ" val="2">
            <dgm:constrLst>
              <dgm:constr type="w" for="ch" forName="tx1" refType="w" fact="0.2"/>
              <dgm:constr type="w" for="des" forName="tx2" refType="w" fact="0.785"/>
              <dgm:constr type="w" for="des" forName="horzSpace2" refType="w" fact="0.015"/>
              <dgm:constr type="w" for="des" forName="thinLine2b" refType="w" fact="0.8"/>
            </dgm:constrLst>
          </dgm:if>
          <dgm:if name="Name10" axis="root des" func="maxDepth" op="equ" val="3">
            <dgm:constrLst>
              <dgm:constr type="w" for="ch" forName="tx1" refType="w" fact="0.2"/>
              <dgm:constr type="w" for="des" forName="tx2" refType="w" fact="0.385"/>
              <dgm:constr type="w" for="des" forName="tx3" refType="w" fact="0.385"/>
              <dgm:constr type="w" for="des" forName="horzSpace2" refType="w" fact="0.015"/>
              <dgm:constr type="w" for="des" forName="horzSpace3" refType="w" fact="0.015"/>
              <dgm:constr type="w" for="des" forName="thinLine2b" refType="w" fact="0.8"/>
              <dgm:constr type="w" for="des" forName="thinLine3" refType="w" fact="0.385"/>
            </dgm:constrLst>
          </dgm:if>
          <dgm:if name="Name11" axis="root des" func="maxDepth" op="gte" val="4">
            <dgm:constrLst>
              <dgm:constr type="w" for="ch" forName="tx1" refType="w" fact="0.2"/>
              <dgm:constr type="w" for="des" forName="tx2" refType="w" fact="0.2516"/>
              <dgm:constr type="w" for="des" forName="tx3" refType="w" fact="0.2516"/>
              <dgm:constr type="w" for="des" forName="tx4" refType="w" fact="0.2516"/>
              <dgm:constr type="w" for="des" forName="horzSpace2" refType="w" fact="0.015"/>
              <dgm:constr type="w" for="des" forName="horzSpace3" refType="w" fact="0.015"/>
              <dgm:constr type="w" for="des" forName="horzSpace4" refType="w" fact="0.015"/>
              <dgm:constr type="w" for="des" forName="thinLine2b" refType="w" fact="0.8"/>
              <dgm:constr type="w" for="des" forName="thinLine3" refType="w" fact="0.5332"/>
            </dgm:constrLst>
          </dgm:if>
          <dgm:else name="Name12"/>
        </dgm:choose>
        <dgm:layoutNode name="tx1"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1">
          <dgm:choose name="Name13">
            <dgm:if name="Name14" func="var" arg="dir" op="equ" val="norm">
              <dgm:alg type="lin">
                <dgm:param type="linDir" val="fromT"/>
                <dgm:param type="nodeHorzAlign" val="l"/>
              </dgm:alg>
            </dgm:if>
            <dgm:else name="Name15">
              <dgm:alg type="lin">
                <dgm:param type="linDir" val="fromT"/>
                <dgm:param type="nodeHorzAlign" val="r"/>
              </dgm:alg>
            </dgm:else>
          </dgm:choose>
          <dgm:shape xmlns:r="http://schemas.openxmlformats.org/officeDocument/2006/relationships" r:blip="">
            <dgm:adjLst/>
          </dgm:shape>
          <dgm:presOf/>
          <dgm:forEach name="Name16" axis="ch" ptType="node">
            <dgm:choose name="Name17">
              <dgm:if name="Name18" axis="self" ptType="node" func="pos" op="equ" val="1">
                <dgm:layoutNode name="vertSpace2a">
                  <dgm:alg type="sp"/>
                  <dgm:shape xmlns:r="http://schemas.openxmlformats.org/officeDocument/2006/relationships" r:blip="">
                    <dgm:adjLst/>
                  </dgm:shape>
                  <dgm:presOf/>
                </dgm:layoutNode>
              </dgm:if>
              <dgm:else name="Name19"/>
            </dgm:choose>
            <dgm:layoutNode name="horz2">
              <dgm:choose name="Name20">
                <dgm:if name="Name21" func="var" arg="dir" op="equ" val="norm">
                  <dgm:alg type="lin">
                    <dgm:param type="linDir" val="fromL"/>
                    <dgm:param type="nodeVertAlign" val="t"/>
                  </dgm:alg>
                </dgm:if>
                <dgm:else name="Name22">
                  <dgm:alg type="lin">
                    <dgm:param type="linDir" val="fromR"/>
                    <dgm:param type="nodeVertAlign" val="t"/>
                  </dgm:alg>
                </dgm:else>
              </dgm:choose>
              <dgm:shape xmlns:r="http://schemas.openxmlformats.org/officeDocument/2006/relationships" r:blip="">
                <dgm:adjLst/>
              </dgm:shape>
              <dgm:presOf/>
              <dgm:layoutNode name="horzSpace2">
                <dgm:alg type="sp"/>
                <dgm:shape xmlns:r="http://schemas.openxmlformats.org/officeDocument/2006/relationships" r:blip="">
                  <dgm:adjLst/>
                </dgm:shape>
                <dgm:presOf/>
              </dgm:layoutNode>
              <dgm:layoutNode name="tx2"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2">
                <dgm:choose name="Name23">
                  <dgm:if name="Name24" func="var" arg="dir" op="equ" val="norm">
                    <dgm:alg type="lin">
                      <dgm:param type="linDir" val="fromT"/>
                      <dgm:param type="nodeHorzAlign" val="l"/>
                    </dgm:alg>
                  </dgm:if>
                  <dgm:else name="Name25">
                    <dgm:alg type="lin">
                      <dgm:param type="linDir" val="fromT"/>
                      <dgm:param type="nodeHorzAlign" val="r"/>
                    </dgm:alg>
                  </dgm:else>
                </dgm:choose>
                <dgm:shape xmlns:r="http://schemas.openxmlformats.org/officeDocument/2006/relationships" r:blip="">
                  <dgm:adjLst/>
                </dgm:shape>
                <dgm:presOf/>
                <dgm:forEach name="Name26" axis="ch" ptType="node">
                  <dgm:layoutNode name="horz3">
                    <dgm:choose name="Name27">
                      <dgm:if name="Name28" func="var" arg="dir" op="equ" val="norm">
                        <dgm:alg type="lin">
                          <dgm:param type="linDir" val="fromL"/>
                          <dgm:param type="nodeVertAlign" val="t"/>
                        </dgm:alg>
                      </dgm:if>
                      <dgm:else name="Name29">
                        <dgm:alg type="lin">
                          <dgm:param type="linDir" val="fromR"/>
                          <dgm:param type="nodeVertAlign" val="t"/>
                        </dgm:alg>
                      </dgm:else>
                    </dgm:choose>
                    <dgm:shape xmlns:r="http://schemas.openxmlformats.org/officeDocument/2006/relationships" r:blip="">
                      <dgm:adjLst/>
                    </dgm:shape>
                    <dgm:presOf/>
                    <dgm:layoutNode name="horzSpace3">
                      <dgm:alg type="sp"/>
                      <dgm:shape xmlns:r="http://schemas.openxmlformats.org/officeDocument/2006/relationships" r:blip="">
                        <dgm:adjLst/>
                      </dgm:shape>
                      <dgm:presOf/>
                    </dgm:layoutNode>
                    <dgm:layoutNode name="tx3" styleLbl="revTx">
                      <dgm:alg type="tx">
                        <dgm:param type="parTxLTRAlign" val="l"/>
                        <dgm:param type="parTxRTLAlign" val="r"/>
                        <dgm:param type="txAnchorVert" val="t"/>
                      </dgm:alg>
                      <dgm:shape xmlns:r="http://schemas.openxmlformats.org/officeDocument/2006/relationships" type="rect" r:blip="">
                        <dgm:adjLst/>
                      </dgm:shape>
                      <dgm:presOf axis="self"/>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name="vert3">
                      <dgm:choose name="Name30">
                        <dgm:if name="Name31" func="var" arg="dir" op="equ" val="norm">
                          <dgm:alg type="lin">
                            <dgm:param type="linDir" val="fromT"/>
                            <dgm:param type="nodeHorzAlign" val="l"/>
                          </dgm:alg>
                        </dgm:if>
                        <dgm:else name="Name32">
                          <dgm:alg type="lin">
                            <dgm:param type="linDir" val="fromT"/>
                            <dgm:param type="nodeHorzAlign" val="r"/>
                          </dgm:alg>
                        </dgm:else>
                      </dgm:choose>
                      <dgm:shape xmlns:r="http://schemas.openxmlformats.org/officeDocument/2006/relationships" r:blip="">
                        <dgm:adjLst/>
                      </dgm:shape>
                      <dgm:presOf/>
                      <dgm:forEach name="Name33" axis="ch" ptType="node">
                        <dgm:layoutNode name="horz4">
                          <dgm:choose name="Name34">
                            <dgm:if name="Name35" func="var" arg="dir" op="equ" val="norm">
                              <dgm:alg type="lin">
                                <dgm:param type="linDir" val="fromL"/>
                                <dgm:param type="nodeVertAlign" val="t"/>
                              </dgm:alg>
                            </dgm:if>
                            <dgm:else name="Name36">
                              <dgm:alg type="lin">
                                <dgm:param type="linDir" val="fromR"/>
                                <dgm:param type="nodeVertAlign" val="t"/>
                              </dgm:alg>
                            </dgm:else>
                          </dgm:choose>
                          <dgm:shape xmlns:r="http://schemas.openxmlformats.org/officeDocument/2006/relationships" r:blip="">
                            <dgm:adjLst/>
                          </dgm:shape>
                          <dgm:presOf/>
                          <dgm:layoutNode name="horzSpace4">
                            <dgm:alg type="sp"/>
                            <dgm:shape xmlns:r="http://schemas.openxmlformats.org/officeDocument/2006/relationships" r:blip="">
                              <dgm:adjLst/>
                            </dgm:shape>
                            <dgm:presOf/>
                          </dgm:layoutNode>
                          <dgm:layoutNode name="tx4" styleLbl="revTx">
                            <dgm:varLst>
                              <dgm:bulletEnabled val="1"/>
                            </dgm:varLst>
                            <dgm:alg type="tx">
                              <dgm:param type="parTxLTRAlign" val="l"/>
                              <dgm:param type="parTxRTLAlign" val="r"/>
                              <dgm:param type="txAnchorVert" val="t"/>
                            </dgm:alg>
                            <dgm:shape xmlns:r="http://schemas.openxmlformats.org/officeDocument/2006/relationships" type="rect" r:blip="">
                              <dgm:adjLst/>
                            </dgm:shape>
                            <dgm:presOf axis="desOrSelf"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layoutNode>
                      </dgm:forEach>
                    </dgm:layoutNode>
                  </dgm:layoutNode>
                  <dgm:forEach name="Name37" axis="followSib" ptType="sibTrans" cnt="1">
                    <dgm:layoutNode name="thinLine3" styleLbl="callout">
                      <dgm:alg type="sp"/>
                      <dgm:shape xmlns:r="http://schemas.openxmlformats.org/officeDocument/2006/relationships" type="line" r:blip="">
                        <dgm:adjLst/>
                      </dgm:shape>
                      <dgm:presOf/>
                    </dgm:layoutNode>
                  </dgm:forEach>
                </dgm:forEach>
              </dgm:layoutNode>
            </dgm:layoutNode>
            <dgm:layoutNode name="thinLine2b" styleLbl="callout">
              <dgm:alg type="sp"/>
              <dgm:shape xmlns:r="http://schemas.openxmlformats.org/officeDocument/2006/relationships" type="line" r:blip="">
                <dgm:adjLst/>
              </dgm:shape>
              <dgm:presOf/>
            </dgm:layoutNode>
            <dgm:layoutNode name="vertSpace2b">
              <dgm:alg type="sp"/>
              <dgm:shape xmlns:r="http://schemas.openxmlformats.org/officeDocument/2006/relationships" r:blip="">
                <dgm:adjLst/>
              </dgm:shape>
              <dgm:presOf/>
            </dgm:layoutNode>
          </dgm:forEach>
        </dgm:layoutNode>
      </dgm:layoutNode>
    </dgm:forEach>
  </dgm:layoutNode>
</dgm:layoutDef>
</file>

<file path=ppt/diagrams/layout3.xml><?xml version="1.0" encoding="utf-8"?>
<dgm:layoutDef xmlns:dgm="http://schemas.openxmlformats.org/drawingml/2006/diagram" xmlns:a="http://schemas.openxmlformats.org/drawingml/2006/main" uniqueId="urn:microsoft.com/office/officeart/2005/8/layout/target3">
  <dgm:title val=""/>
  <dgm:desc val=""/>
  <dgm:catLst>
    <dgm:cat type="relationship" pri="11000"/>
    <dgm:cat type="list" pri="22000"/>
    <dgm:cat type="convert" pri="4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ampData>
  <dgm:style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styleData>
  <dgm:clrData>
    <dgm:dataModel>
      <dgm:ptLst>
        <dgm:pt modelId="0" type="doc"/>
        <dgm:pt modelId="1"/>
        <dgm:pt modelId="11"/>
        <dgm:pt modelId="12"/>
        <dgm:pt modelId="2"/>
        <dgm:pt modelId="21"/>
        <dgm:pt modelId="22"/>
        <dgm:pt modelId="3"/>
        <dgm:pt modelId="31"/>
        <dgm:pt modelId="32"/>
      </dgm:ptLst>
      <dgm:cxnLst>
        <dgm:cxn modelId="4" srcId="0" destId="1" srcOrd="0" destOrd="0"/>
        <dgm:cxn modelId="5" srcId="0" destId="2" srcOrd="1" destOrd="0"/>
        <dgm:cxn modelId="6" srcId="0" destId="3" srcOrd="2" destOrd="0"/>
        <dgm:cxn modelId="41" srcId="1" destId="11" srcOrd="0" destOrd="0"/>
        <dgm:cxn modelId="42" srcId="1" destId="12" srcOrd="1" destOrd="0"/>
        <dgm:cxn modelId="51" srcId="2" destId="21" srcOrd="0" destOrd="0"/>
        <dgm:cxn modelId="52" srcId="2" destId="22" srcOrd="1" destOrd="0"/>
        <dgm:cxn modelId="61" srcId="3" destId="31" srcOrd="0" destOrd="0"/>
        <dgm:cxn modelId="62" srcId="3" destId="32" srcOrd="1" destOrd="0"/>
      </dgm:cxnLst>
      <dgm:bg/>
      <dgm:whole/>
    </dgm:dataModel>
  </dgm:clrData>
  <dgm:layoutNode name="Name0">
    <dgm:varLst>
      <dgm:chMax val="7"/>
      <dgm:dir/>
      <dgm:animLvl val="lvl"/>
      <dgm:resizeHandles val="exact"/>
    </dgm:varLst>
    <dgm:alg type="composite"/>
    <dgm:shape xmlns:r="http://schemas.openxmlformats.org/officeDocument/2006/relationships" r:blip="">
      <dgm:adjLst/>
    </dgm:shape>
    <dgm:presOf/>
    <dgm:choose name="Name1">
      <dgm:if name="Name2" func="var" arg="dir" op="equ" val="norm">
        <dgm:choose name="Name3">
          <dgm:if name="Name4" axis="ch" ptType="node" func="cnt" op="equ" val="1">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rect1ParTx" refType="r" refFor="ch" refForName="space"/>
              <dgm:constr type="w" for="ch" forName="rect1ParTx" refType="w" refFor="ch" refForName="rect1" fact="0.5"/>
              <dgm:constr type="t" for="ch" forName="rect1ParTx" refType="t" refFor="ch" refForName="rect1"/>
              <dgm:constr type="b" for="ch" forName="rect1ParTx" refType="b" refFor="ch" refForName="rect1"/>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5" axis="ch" ptType="node" func="cnt" op="equ" val="2">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rect2ParTx" refType="r" refFor="ch" refForName="space"/>
              <dgm:constr type="w" for="ch" forName="rect2ParTx" refType="w" refFor="ch" refForName="rect2" fact="0.5"/>
              <dgm:constr type="t" for="ch" forName="rect2ParTx" refType="t" refFor="ch" refForName="rect2"/>
              <dgm:constr type="b" for="ch" forName="rect2ParTx" refType="b" refFor="ch" refForName="rect2"/>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b" refFor="ch" refForName="rect2"/>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6" axis="ch" ptType="node" func="cnt" op="equ" val="3">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rect3ParTx" refType="r" refFor="ch" refForName="space"/>
              <dgm:constr type="w" for="ch" forName="rect3ParTx" refType="w" refFor="ch" refForName="rect3" fact="0.5"/>
              <dgm:constr type="t" for="ch" forName="rect3ParTx" refType="t" refFor="ch" refForName="rect3"/>
              <dgm:constr type="b" for="ch" forName="rect3ParTx" refType="b" refFor="ch" refForName="rect3"/>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b" refFor="ch" refForName="rect3"/>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7" axis="ch" ptType="node" func="cnt" op="equ" val="4">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rect4ParTx" refType="r" refFor="ch" refForName="space"/>
              <dgm:constr type="w" for="ch" forName="rect4ParTx" refType="w" refFor="ch" refForName="rect4" fact="0.5"/>
              <dgm:constr type="t" for="ch" forName="rect4ParTx" refType="t" refFor="ch" refForName="rect4"/>
              <dgm:constr type="b" for="ch" forName="rect4ParTx" refType="b" refFor="ch" refForName="rect4"/>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b" refFor="ch" refForName="rect4"/>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8" axis="ch" ptType="node" func="cnt" op="equ" val="5">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rect5ParTx" refType="r" refFor="ch" refForName="space"/>
              <dgm:constr type="w" for="ch" forName="rect5ParTx" refType="w" refFor="ch" refForName="rect5" fact="0.5"/>
              <dgm:constr type="t" for="ch" forName="rect5ParTx" refType="t" refFor="ch" refForName="rect5"/>
              <dgm:constr type="b" for="ch" forName="rect5ParTx" refType="b" refFor="ch" refForName="rect5"/>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b" refFor="ch" refForName="rect5"/>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9" axis="ch" ptType="node" func="cnt" op="equ" val="6">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rect6ParTx" refType="r" refFor="ch" refForName="space"/>
              <dgm:constr type="w" for="ch" forName="rect6ParTx" refType="w" refFor="ch" refForName="rect6" fact="0.5"/>
              <dgm:constr type="t" for="ch" forName="rect6ParTx" refType="t" refFor="ch" refForName="rect6"/>
              <dgm:constr type="b" for="ch" forName="rect6ParTx" refType="b" refFor="ch" refForName="rect6"/>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b" refFor="ch" refForName="rect6"/>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10" axis="ch" ptType="node" func="cnt" op="gte" val="7">
            <dgm:constrLst>
              <dgm:constr type="userA" refType="w" fact="0.3"/>
              <dgm:constr type="w" for="ch" forName="circle1" refType="userA" fact="2"/>
              <dgm:constr type="h" for="ch" forName="circle1" refType="w" refFor="ch" refForName="circle1" op="equ"/>
              <dgm:constr type="l" for="ch" forName="circle1"/>
              <dgm:constr type="ctrY" for="ch" forName="circle1" refType="h" fact="0.5"/>
              <dgm:constr type="l" for="ch" forName="space" refType="ctrX" refFor="ch" refForName="circle1"/>
              <dgm:constr type="w" for="ch" forName="space"/>
              <dgm:constr type="h" for="ch" forName="space" refType="h" refFor="ch" refForName="circle1"/>
              <dgm:constr type="b" for="ch" forName="space" refType="b" refFor="ch" refForName="circle1"/>
              <dgm:constr type="l" for="ch" forName="rect1" refType="r" refFor="ch" refForName="space"/>
              <dgm:constr type="r" for="ch" forName="rect1" refType="w"/>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l"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l" for="ch" forName="rect2" refType="r" refFor="ch" refForName="space"/>
              <dgm:constr type="r" for="ch" forName="rect2" refType="w"/>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l"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l" for="ch" forName="rect3" refType="r" refFor="ch" refForName="space"/>
              <dgm:constr type="r" for="ch" forName="rect3" refType="w"/>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l"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l" for="ch" forName="rect4" refType="r" refFor="ch" refForName="space"/>
              <dgm:constr type="r" for="ch" forName="rect4" refType="w"/>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l"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l" for="ch" forName="rect5" refType="r" refFor="ch" refForName="space"/>
              <dgm:constr type="r" for="ch" forName="rect5" refType="w"/>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l"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l" for="ch" forName="rect6" refType="r" refFor="ch" refForName="space"/>
              <dgm:constr type="r" for="ch" forName="rect6" refType="w"/>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l"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l" for="ch" forName="rect7" refType="r" refFor="ch" refForName="space"/>
              <dgm:constr type="r" for="ch" forName="rect7" refType="w"/>
              <dgm:constr type="h" for="ch" forName="rect7" refType="h" refFor="ch" refForName="circle7"/>
              <dgm:constr type="hOff" for="ch" forName="rect7" refType="hOff" refFor="ch" refForName="circle7"/>
              <dgm:constr type="b" for="ch" forName="rect7" refType="b" refFor="ch" refForName="circle7"/>
              <dgm:constr type="l" for="ch" forName="rect7ParTx" refType="r" refFor="ch" refForName="space"/>
              <dgm:constr type="w" for="ch" forName="rect7ParTx" refType="w" refFor="ch" refForName="rect7" fact="0.5"/>
              <dgm:constr type="t" for="ch" forName="rect7ParTx" refType="t" refFor="ch" refForName="rect7"/>
              <dgm:constr type="b" for="ch" forName="rect7ParTx" refType="b" refFor="ch" refForName="rect7"/>
              <dgm:constr type="l" for="ch" forName="rect7ChTx" refType="r" refFor="ch" refForName="rect7ParTx"/>
              <dgm:constr type="w" for="ch" forName="rect7ChTx" refType="w" refFor="ch" refForName="rect7ParTx"/>
              <dgm:constr type="t" for="ch" forName="rect7ChTx" refType="t" refFor="ch" refForName="rect7ParTx"/>
              <dgm:constr type="b" for="ch" forName="rect7ChTx" refType="b" refFor="ch" refForName="rect7ParTx"/>
              <dgm:constr type="l" for="ch" forName="rect7ParTxNoCh" refType="r" refFor="ch" refForName="space"/>
              <dgm:constr type="w" for="ch" forName="rect7ParTxNoCh" refType="w" refFor="ch" refForName="rect7"/>
              <dgm:constr type="t" for="ch" forName="rect7ParTxNoCh" refType="t" refFor="ch" refForName="rect7"/>
              <dgm:constr type="b" for="ch" forName="rect7ParTxNoCh" refType="b" refFor="ch" refForName="rect7"/>
              <dgm:constr type="l" for="ch" forName="rect1ParTx" refType="r" refFor="ch" refForName="space"/>
              <dgm:constr type="w" for="ch" forName="rect1ParTx" refType="w" refFor="ch" refForName="rect1" fact="0.5"/>
              <dgm:constr type="t" for="ch" forName="rect1ParTx" refType="t" refFor="ch" refForName="rect1"/>
              <dgm:constr type="b" for="ch" forName="rect1ParTx" refType="t" refFor="ch" refForName="rect2"/>
              <dgm:constr type="l" for="ch" forName="rect1ChTx" refType="r" refFor="ch" refForName="rect1ParTx"/>
              <dgm:constr type="w" for="ch" forName="rect1ChTx" refType="w" refFor="ch" refForName="rect1ParTx"/>
              <dgm:constr type="t" for="ch" forName="rect1ChTx" refType="t" refFor="ch" refForName="rect1ParTx"/>
              <dgm:constr type="b" for="ch" forName="rect1ChTx" refType="b" refFor="ch" refForName="rect1ParTx"/>
              <dgm:constr type="l" for="ch" forName="rect1ParTxNoCh" refType="r" refFor="ch" refForName="space"/>
              <dgm:constr type="w" for="ch" forName="rect1ParTxNoCh" refType="w" refFor="ch" refForName="rect1"/>
              <dgm:constr type="t" for="ch" forName="rect1ParTxNoCh" refType="t" refFor="ch" refForName="rect1"/>
              <dgm:constr type="b" for="ch" forName="rect1ParTxNoCh" refType="t" refFor="ch" refForName="rect2"/>
              <dgm:constr type="l" for="ch" forName="rect2ParTx" refType="r" refFor="ch" refForName="space"/>
              <dgm:constr type="w" for="ch" forName="rect2ParTx" refType="w" refFor="ch" refForName="rect2" fact="0.5"/>
              <dgm:constr type="t" for="ch" forName="rect2ParTx" refType="t" refFor="ch" refForName="rect2"/>
              <dgm:constr type="b" for="ch" forName="rect2ParTx" refType="t" refFor="ch" refForName="rect3"/>
              <dgm:constr type="l" for="ch" forName="rect2ChTx" refType="r" refFor="ch" refForName="rect2ParTx"/>
              <dgm:constr type="w" for="ch" forName="rect2ChTx" refType="w" refFor="ch" refForName="rect2ParTx"/>
              <dgm:constr type="t" for="ch" forName="rect2ChTx" refType="t" refFor="ch" refForName="rect2ParTx"/>
              <dgm:constr type="b" for="ch" forName="rect2ChTx" refType="b" refFor="ch" refForName="rect2ParTx"/>
              <dgm:constr type="l" for="ch" forName="rect2ParTxNoCh" refType="r" refFor="ch" refForName="space"/>
              <dgm:constr type="w" for="ch" forName="rect2ParTxNoCh" refType="w" refFor="ch" refForName="rect2"/>
              <dgm:constr type="t" for="ch" forName="rect2ParTxNoCh" refType="t" refFor="ch" refForName="rect2"/>
              <dgm:constr type="b" for="ch" forName="rect2ParTxNoCh" refType="t" refFor="ch" refForName="rect3"/>
              <dgm:constr type="l" for="ch" forName="rect3ParTx" refType="r" refFor="ch" refForName="space"/>
              <dgm:constr type="w" for="ch" forName="rect3ParTx" refType="w" refFor="ch" refForName="rect3" fact="0.5"/>
              <dgm:constr type="t" for="ch" forName="rect3ParTx" refType="t" refFor="ch" refForName="rect3"/>
              <dgm:constr type="b" for="ch" forName="rect3ParTx" refType="t" refFor="ch" refForName="rect4"/>
              <dgm:constr type="l" for="ch" forName="rect3ChTx" refType="r" refFor="ch" refForName="rect3ParTx"/>
              <dgm:constr type="w" for="ch" forName="rect3ChTx" refType="w" refFor="ch" refForName="rect3ParTx"/>
              <dgm:constr type="t" for="ch" forName="rect3ChTx" refType="t" refFor="ch" refForName="rect3ParTx"/>
              <dgm:constr type="b" for="ch" forName="rect3ChTx" refType="b" refFor="ch" refForName="rect3ParTx"/>
              <dgm:constr type="l" for="ch" forName="rect3ParTxNoCh" refType="r" refFor="ch" refForName="space"/>
              <dgm:constr type="w" for="ch" forName="rect3ParTxNoCh" refType="w" refFor="ch" refForName="rect3"/>
              <dgm:constr type="t" for="ch" forName="rect3ParTxNoCh" refType="t" refFor="ch" refForName="rect3"/>
              <dgm:constr type="b" for="ch" forName="rect3ParTxNoCh" refType="t" refFor="ch" refForName="rect4"/>
              <dgm:constr type="l" for="ch" forName="rect4ParTx" refType="r" refFor="ch" refForName="space"/>
              <dgm:constr type="w" for="ch" forName="rect4ParTx" refType="w" refFor="ch" refForName="rect4" fact="0.5"/>
              <dgm:constr type="t" for="ch" forName="rect4ParTx" refType="t" refFor="ch" refForName="rect4"/>
              <dgm:constr type="b" for="ch" forName="rect4ParTx" refType="t" refFor="ch" refForName="rect5"/>
              <dgm:constr type="l" for="ch" forName="rect4ChTx" refType="r" refFor="ch" refForName="rect4ParTx"/>
              <dgm:constr type="w" for="ch" forName="rect4ChTx" refType="w" refFor="ch" refForName="rect4ParTx"/>
              <dgm:constr type="t" for="ch" forName="rect4ChTx" refType="t" refFor="ch" refForName="rect4ParTx"/>
              <dgm:constr type="b" for="ch" forName="rect4ChTx" refType="b" refFor="ch" refForName="rect4ParTx"/>
              <dgm:constr type="l" for="ch" forName="rect4ParTxNoCh" refType="r" refFor="ch" refForName="space"/>
              <dgm:constr type="w" for="ch" forName="rect4ParTxNoCh" refType="w" refFor="ch" refForName="rect4"/>
              <dgm:constr type="t" for="ch" forName="rect4ParTxNoCh" refType="t" refFor="ch" refForName="rect4"/>
              <dgm:constr type="b" for="ch" forName="rect4ParTxNoCh" refType="t" refFor="ch" refForName="rect5"/>
              <dgm:constr type="l" for="ch" forName="rect5ParTx" refType="r" refFor="ch" refForName="space"/>
              <dgm:constr type="w" for="ch" forName="rect5ParTx" refType="w" refFor="ch" refForName="rect5" fact="0.5"/>
              <dgm:constr type="t" for="ch" forName="rect5ParTx" refType="t" refFor="ch" refForName="rect5"/>
              <dgm:constr type="b" for="ch" forName="rect5ParTx" refType="t" refFor="ch" refForName="rect6"/>
              <dgm:constr type="l" for="ch" forName="rect5ChTx" refType="r" refFor="ch" refForName="rect5ParTx"/>
              <dgm:constr type="w" for="ch" forName="rect5ChTx" refType="w" refFor="ch" refForName="rect5ParTx"/>
              <dgm:constr type="t" for="ch" forName="rect5ChTx" refType="t" refFor="ch" refForName="rect5ParTx"/>
              <dgm:constr type="b" for="ch" forName="rect5ChTx" refType="b" refFor="ch" refForName="rect5ParTx"/>
              <dgm:constr type="l" for="ch" forName="rect5ParTxNoCh" refType="r" refFor="ch" refForName="space"/>
              <dgm:constr type="w" for="ch" forName="rect5ParTxNoCh" refType="w" refFor="ch" refForName="rect5"/>
              <dgm:constr type="t" for="ch" forName="rect5ParTxNoCh" refType="t" refFor="ch" refForName="rect5"/>
              <dgm:constr type="b" for="ch" forName="rect5ParTxNoCh" refType="t" refFor="ch" refForName="rect6"/>
              <dgm:constr type="l" for="ch" forName="rect6ParTx" refType="r" refFor="ch" refForName="space"/>
              <dgm:constr type="w" for="ch" forName="rect6ParTx" refType="w" refFor="ch" refForName="rect6" fact="0.5"/>
              <dgm:constr type="t" for="ch" forName="rect6ParTx" refType="t" refFor="ch" refForName="rect6"/>
              <dgm:constr type="b" for="ch" forName="rect6ParTx" refType="t" refFor="ch" refForName="rect7"/>
              <dgm:constr type="l" for="ch" forName="rect6ChTx" refType="r" refFor="ch" refForName="rect6ParTx"/>
              <dgm:constr type="w" for="ch" forName="rect6ChTx" refType="w" refFor="ch" refForName="rect6ParTx"/>
              <dgm:constr type="t" for="ch" forName="rect6ChTx" refType="t" refFor="ch" refForName="rect6ParTx"/>
              <dgm:constr type="b" for="ch" forName="rect6ChTx" refType="b" refFor="ch" refForName="rect6ParTx"/>
              <dgm:constr type="l" for="ch" forName="rect6ParTxNoCh" refType="r"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11">
            <dgm:constrLst/>
          </dgm:else>
        </dgm:choose>
      </dgm:if>
      <dgm:else name="Name12">
        <dgm:choose name="Name13">
          <dgm:if name="Name14" axis="ch" ptType="node" func="cnt" op="equ" val="1">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r" for="ch" forName="rect1ParTx" refType="l" refFor="ch" refForName="space"/>
              <dgm:constr type="w" for="ch" forName="rect1ParTx" refType="w" refFor="ch" refForName="rect1" fact="0.5"/>
              <dgm:constr type="t" for="ch" forName="rect1ParTx" refType="t" refFor="ch" refForName="rect1"/>
              <dgm:constr type="b" for="ch" forName="rect1ParTx" refType="b" refFor="ch" refForName="rect1"/>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b" refFor="ch" refForName="rect1"/>
              <dgm:constr type="primFontSz" for="ch" op="equ" val="65"/>
              <dgm:constr type="secFontSz" for="ch" op="equ" val="65"/>
            </dgm:constrLst>
          </dgm:if>
          <dgm:if name="Name15" axis="ch" ptType="node" func="cnt" op="equ" val="2">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5"/>
              <dgm:constr type="hOff" for="ch" forName="circle2" refType="h" refFor="ch" refForName="vertSpace2" fact="-0.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r" for="ch" forName="rect2ParTx" refType="l" refFor="ch" refForName="space"/>
              <dgm:constr type="w" for="ch" forName="rect2ParTx" refType="w" refFor="ch" refForName="rect2" fact="0.5"/>
              <dgm:constr type="t" for="ch" forName="rect2ParTx" refType="t" refFor="ch" refForName="rect2"/>
              <dgm:constr type="b" for="ch" forName="rect2ParTx" refType="b" refFor="ch" refForName="rect2"/>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b" refFor="ch" refForName="rect2"/>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primFontSz" for="ch" op="equ" val="65"/>
              <dgm:constr type="secFontSz" for="ch" op="equ" val="65"/>
            </dgm:constrLst>
          </dgm:if>
          <dgm:if name="Name16" axis="ch" ptType="node" func="cnt" op="equ" val="3">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66667"/>
              <dgm:constr type="hOff" for="ch" forName="circle2" refType="h" refFor="ch" refForName="vertSpace2" fact="-0.33333"/>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33333"/>
              <dgm:constr type="hOff" for="ch" forName="circle3" refType="h" refFor="ch" refForName="vertSpace2" fact="-0.66667"/>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r" for="ch" forName="rect3ParTx" refType="l" refFor="ch" refForName="space"/>
              <dgm:constr type="w" for="ch" forName="rect3ParTx" refType="w" refFor="ch" refForName="rect3" fact="0.5"/>
              <dgm:constr type="t" for="ch" forName="rect3ParTx" refType="t" refFor="ch" refForName="rect3"/>
              <dgm:constr type="b" for="ch" forName="rect3ParTx" refType="b" refFor="ch" refForName="rect3"/>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b" refFor="ch" refForName="rect3"/>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primFontSz" for="ch" op="equ" val="65"/>
              <dgm:constr type="secFontSz" for="ch" op="equ" val="65"/>
            </dgm:constrLst>
          </dgm:if>
          <dgm:if name="Name17" axis="ch" ptType="node" func="cnt" op="equ" val="4">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75"/>
              <dgm:constr type="hOff" for="ch" forName="circle2" refType="h" refFor="ch" refForName="vertSpace2" fact="-0.25"/>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5"/>
              <dgm:constr type="hOff" for="ch" forName="circle3" refType="h" refFor="ch" refForName="vertSpace2" fact="-0.5"/>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25"/>
              <dgm:constr type="hOff" for="ch" forName="circle4" refType="h" refFor="ch" refForName="vertSpace2" fact="-0.7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r" for="ch" forName="rect4ParTx" refType="l" refFor="ch" refForName="space"/>
              <dgm:constr type="w" for="ch" forName="rect4ParTx" refType="w" refFor="ch" refForName="rect4" fact="0.5"/>
              <dgm:constr type="t" for="ch" forName="rect4ParTx" refType="t" refFor="ch" refForName="rect4"/>
              <dgm:constr type="b" for="ch" forName="rect4ParTx" refType="b" refFor="ch" refForName="rect4"/>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b" refFor="ch" refForName="rect4"/>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primFontSz" for="ch" op="equ" val="65"/>
              <dgm:constr type="secFontSz" for="ch" op="equ" val="65"/>
            </dgm:constrLst>
          </dgm:if>
          <dgm:if name="Name18" axis="ch" ptType="node" func="cnt" op="equ" val="5">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
              <dgm:constr type="hOff" for="ch" forName="circle2" refType="h" refFor="ch" refForName="vertSpace2" fact="-0.2"/>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
              <dgm:constr type="hOff" for="ch" forName="circle3" refType="h" refFor="ch" refForName="vertSpace2" fact="-0.4"/>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4"/>
              <dgm:constr type="hOff" for="ch" forName="circle4" refType="h" refFor="ch" refForName="vertSpace2" fact="-0.6"/>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2"/>
              <dgm:constr type="hOff" for="ch" forName="circle5" refType="h" refFor="ch" refForName="vertSpace2" fact="-0.8"/>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r" for="ch" forName="rect5ParTx" refType="l" refFor="ch" refForName="space"/>
              <dgm:constr type="w" for="ch" forName="rect5ParTx" refType="w" refFor="ch" refForName="rect5" fact="0.5"/>
              <dgm:constr type="t" for="ch" forName="rect5ParTx" refType="t" refFor="ch" refForName="rect5"/>
              <dgm:constr type="b" for="ch" forName="rect5ParTx" refType="b" refFor="ch" refForName="rect5"/>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b" refFor="ch" refForName="rect5"/>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primFontSz" for="ch" op="equ" val="65"/>
              <dgm:constr type="secFontSz" for="ch" op="equ" val="65"/>
            </dgm:constrLst>
          </dgm:if>
          <dgm:if name="Name19" axis="ch" ptType="node" func="cnt" op="equ" val="6">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3333"/>
              <dgm:constr type="hOff" for="ch" forName="circle2" refType="h" refFor="ch" refForName="vertSpace2" fact="-0.16667"/>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66667"/>
              <dgm:constr type="hOff" for="ch" forName="circle3" refType="h" refFor="ch" refForName="vertSpace2" fact="-0.33333"/>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
              <dgm:constr type="hOff" for="ch" forName="circle4" refType="h" refFor="ch" refForName="vertSpace2" fact="-0.5"/>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33333"/>
              <dgm:constr type="hOff" for="ch" forName="circle5" refType="h" refFor="ch" refForName="vertSpace2" fact="-0.66667"/>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16667"/>
              <dgm:constr type="hOff" for="ch" forName="circle6" refType="h" refFor="ch" refForName="vertSpace2" fact="-0.83333"/>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r" for="ch" forName="rect6ParTx" refType="l" refFor="ch" refForName="space"/>
              <dgm:constr type="w" for="ch" forName="rect6ParTx" refType="w" refFor="ch" refForName="rect6" fact="0.5"/>
              <dgm:constr type="t" for="ch" forName="rect6ParTx" refType="t" refFor="ch" refForName="rect6"/>
              <dgm:constr type="b" for="ch" forName="rect6ParTx" refType="b" refFor="ch" refForName="rect6"/>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b" refFor="ch" refForName="rect6"/>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primFontSz" for="ch" op="equ" val="65"/>
              <dgm:constr type="secFontSz" for="ch" op="equ" val="65"/>
            </dgm:constrLst>
          </dgm:if>
          <dgm:if name="Name20" axis="ch" ptType="node" func="cnt" op="gte" val="7">
            <dgm:constrLst>
              <dgm:constr type="userA" refType="w" fact="0.3"/>
              <dgm:constr type="w" for="ch" forName="circle1" refType="userA" fact="2"/>
              <dgm:constr type="h" for="ch" forName="circle1" refType="w" refFor="ch" refForName="circle1" op="equ"/>
              <dgm:constr type="r" for="ch" forName="circle1" refType="w"/>
              <dgm:constr type="ctrY" for="ch" forName="circle1" refType="h" fact="0.5"/>
              <dgm:constr type="r" for="ch" forName="space" refType="ctrX" refFor="ch" refForName="circle1"/>
              <dgm:constr type="w" for="ch" forName="space"/>
              <dgm:constr type="h" for="ch" forName="space" refType="h" refFor="ch" refForName="circle1"/>
              <dgm:constr type="b" for="ch" forName="space" refType="b" refFor="ch" refForName="circle1"/>
              <dgm:constr type="r" for="ch" forName="rect1" refType="l" refFor="ch" refForName="space"/>
              <dgm:constr type="l" for="ch" forName="rect1"/>
              <dgm:constr type="h" for="ch" forName="rect1" refType="h" refFor="ch" refForName="circle1"/>
              <dgm:constr type="b" for="ch" forName="rect1" refType="b" refFor="ch" refForName="circle1"/>
              <dgm:constr type="l" for="ch" forName="vertSpace2"/>
              <dgm:constr type="w" for="ch" forName="vertSpace2" refType="w"/>
              <dgm:constr type="h" for="ch" forName="vertSpace2" refType="h" refFor="ch" refForName="circle1" fact="0.05"/>
              <dgm:constr type="b" for="ch" forName="vertSpace2" refType="b" refFor="ch" refForName="circle1"/>
              <dgm:constr type="ctrX" for="ch" forName="circle2" refType="r" refFor="ch" refForName="space"/>
              <dgm:constr type="h" for="ch" forName="circle2" refType="h" refFor="ch" refForName="circle1" fact="0.85714"/>
              <dgm:constr type="hOff" for="ch" forName="circle2" refType="h" refFor="ch" refForName="vertSpace2" fact="-0.14286"/>
              <dgm:constr type="w" for="ch" forName="circle2" refType="h" refFor="ch" refForName="circle2" op="equ"/>
              <dgm:constr type="wOff" for="ch" forName="circle2" refType="hOff" refFor="ch" refForName="circle2" op="equ"/>
              <dgm:constr type="b" for="ch" forName="circle2" refType="t" refFor="ch" refForName="vertSpace2"/>
              <dgm:constr type="r" for="ch" forName="rect2" refType="l" refFor="ch" refForName="space"/>
              <dgm:constr type="l" for="ch" forName="rect2"/>
              <dgm:constr type="h" for="ch" forName="rect2" refType="h" refFor="ch" refForName="circle2"/>
              <dgm:constr type="hOff" for="ch" forName="rect2" refType="hOff" refFor="ch" refForName="circle2"/>
              <dgm:constr type="b" for="ch" forName="rect2" refType="b" refFor="ch" refForName="circle2"/>
              <dgm:constr type="l" for="ch" forName="vertSpace3"/>
              <dgm:constr type="w" for="ch" forName="vertSpace3" refType="w"/>
              <dgm:constr type="h" for="ch" forName="vertSpace3" refType="h" refFor="ch" refForName="vertSpace2"/>
              <dgm:constr type="b" for="ch" forName="vertSpace3" refType="t" refFor="ch" refForName="vertSpace2"/>
              <dgm:constr type="ctrX" for="ch" forName="circle3" refType="r" refFor="ch" refForName="space"/>
              <dgm:constr type="h" for="ch" forName="circle3" refType="h" refFor="ch" refForName="circle1" fact="0.71429"/>
              <dgm:constr type="hOff" for="ch" forName="circle3" refType="h" refFor="ch" refForName="vertSpace2" fact="-0.28571"/>
              <dgm:constr type="w" for="ch" forName="circle3" refType="h" refFor="ch" refForName="circle3" op="equ"/>
              <dgm:constr type="wOff" for="ch" forName="circle3" refType="hOff" refFor="ch" refForName="circle3" op="equ"/>
              <dgm:constr type="b" for="ch" forName="circle3" refType="t" refFor="ch" refForName="vertSpace3"/>
              <dgm:constr type="r" for="ch" forName="rect3" refType="l" refFor="ch" refForName="space"/>
              <dgm:constr type="l" for="ch" forName="rect3"/>
              <dgm:constr type="h" for="ch" forName="rect3" refType="h" refFor="ch" refForName="circle3"/>
              <dgm:constr type="hOff" for="ch" forName="rect3" refType="hOff" refFor="ch" refForName="circle3"/>
              <dgm:constr type="b" for="ch" forName="rect3" refType="b" refFor="ch" refForName="circle3"/>
              <dgm:constr type="l" for="ch" forName="vertSpace4"/>
              <dgm:constr type="w" for="ch" forName="vertSpace4" refType="w"/>
              <dgm:constr type="h" for="ch" forName="vertSpace4" refType="h" refFor="ch" refForName="vertSpace3"/>
              <dgm:constr type="b" for="ch" forName="vertSpace4" refType="t" refFor="ch" refForName="vertSpace3"/>
              <dgm:constr type="ctrX" for="ch" forName="circle4" refType="r" refFor="ch" refForName="space"/>
              <dgm:constr type="h" for="ch" forName="circle4" refType="h" refFor="ch" refForName="circle1" fact="0.57143"/>
              <dgm:constr type="hOff" for="ch" forName="circle4" refType="h" refFor="ch" refForName="vertSpace2" fact="-0.42857"/>
              <dgm:constr type="w" for="ch" forName="circle4" refType="h" refFor="ch" refForName="circle4" op="equ"/>
              <dgm:constr type="wOff" for="ch" forName="circle4" refType="hOff" refFor="ch" refForName="circle4" op="equ"/>
              <dgm:constr type="b" for="ch" forName="circle4" refType="t" refFor="ch" refForName="vertSpace4"/>
              <dgm:constr type="r" for="ch" forName="rect4" refType="l" refFor="ch" refForName="space"/>
              <dgm:constr type="l" for="ch" forName="rect4"/>
              <dgm:constr type="h" for="ch" forName="rect4" refType="h" refFor="ch" refForName="circle4"/>
              <dgm:constr type="hOff" for="ch" forName="rect4" refType="hOff" refFor="ch" refForName="circle4"/>
              <dgm:constr type="b" for="ch" forName="rect4" refType="b" refFor="ch" refForName="circle4"/>
              <dgm:constr type="l" for="ch" forName="vertSpace5"/>
              <dgm:constr type="w" for="ch" forName="vertSpace5" refType="w"/>
              <dgm:constr type="h" for="ch" forName="vertSpace5" refType="h" refFor="ch" refForName="vertSpace4"/>
              <dgm:constr type="b" for="ch" forName="vertSpace5" refType="t" refFor="ch" refForName="vertSpace4"/>
              <dgm:constr type="ctrX" for="ch" forName="circle5" refType="r" refFor="ch" refForName="space"/>
              <dgm:constr type="h" for="ch" forName="circle5" refType="h" refFor="ch" refForName="circle1" fact="0.42857"/>
              <dgm:constr type="hOff" for="ch" forName="circle5" refType="h" refFor="ch" refForName="vertSpace2" fact="-0.57143"/>
              <dgm:constr type="w" for="ch" forName="circle5" refType="h" refFor="ch" refForName="circle5" op="equ"/>
              <dgm:constr type="wOff" for="ch" forName="circle5" refType="hOff" refFor="ch" refForName="circle5" op="equ"/>
              <dgm:constr type="b" for="ch" forName="circle5" refType="t" refFor="ch" refForName="vertSpace5"/>
              <dgm:constr type="r" for="ch" forName="rect5" refType="l" refFor="ch" refForName="space"/>
              <dgm:constr type="l" for="ch" forName="rect5"/>
              <dgm:constr type="h" for="ch" forName="rect5" refType="h" refFor="ch" refForName="circle5"/>
              <dgm:constr type="hOff" for="ch" forName="rect5" refType="hOff" refFor="ch" refForName="circle5"/>
              <dgm:constr type="b" for="ch" forName="rect5" refType="b" refFor="ch" refForName="circle5"/>
              <dgm:constr type="l" for="ch" forName="vertSpace6"/>
              <dgm:constr type="w" for="ch" forName="vertSpace6" refType="w"/>
              <dgm:constr type="h" for="ch" forName="vertSpace6" refType="h" refFor="ch" refForName="vertSpace5"/>
              <dgm:constr type="b" for="ch" forName="vertSpace6" refType="t" refFor="ch" refForName="vertSpace5"/>
              <dgm:constr type="ctrX" for="ch" forName="circle6" refType="r" refFor="ch" refForName="space"/>
              <dgm:constr type="h" for="ch" forName="circle6" refType="h" refFor="ch" refForName="circle1" fact="0.28571"/>
              <dgm:constr type="hOff" for="ch" forName="circle6" refType="h" refFor="ch" refForName="vertSpace2" fact="-0.71429"/>
              <dgm:constr type="w" for="ch" forName="circle6" refType="h" refFor="ch" refForName="circle6" op="equ"/>
              <dgm:constr type="wOff" for="ch" forName="circle6" refType="hOff" refFor="ch" refForName="circle6" op="equ"/>
              <dgm:constr type="b" for="ch" forName="circle6" refType="t" refFor="ch" refForName="vertSpace6"/>
              <dgm:constr type="r" for="ch" forName="rect6" refType="l" refFor="ch" refForName="space"/>
              <dgm:constr type="l" for="ch" forName="rect6"/>
              <dgm:constr type="h" for="ch" forName="rect6" refType="h" refFor="ch" refForName="circle6"/>
              <dgm:constr type="hOff" for="ch" forName="rect6" refType="hOff" refFor="ch" refForName="circle6"/>
              <dgm:constr type="b" for="ch" forName="rect6" refType="b" refFor="ch" refForName="circle6"/>
              <dgm:constr type="l" for="ch" forName="vertSpace7"/>
              <dgm:constr type="w" for="ch" forName="vertSpace7" refType="w"/>
              <dgm:constr type="h" for="ch" forName="vertSpace7" refType="h" refFor="ch" refForName="vertSpace6"/>
              <dgm:constr type="b" for="ch" forName="vertSpace7" refType="t" refFor="ch" refForName="vertSpace6"/>
              <dgm:constr type="ctrX" for="ch" forName="circle7" refType="r" refFor="ch" refForName="space"/>
              <dgm:constr type="h" for="ch" forName="circle7" refType="h" refFor="ch" refForName="circle1" fact="0.14286"/>
              <dgm:constr type="hOff" for="ch" forName="circle7" refType="h" refFor="ch" refForName="vertSpace2" fact="-0.85714"/>
              <dgm:constr type="w" for="ch" forName="circle7" refType="h" refFor="ch" refForName="circle7" op="equ"/>
              <dgm:constr type="wOff" for="ch" forName="circle7" refType="hOff" refFor="ch" refForName="circle7" op="equ"/>
              <dgm:constr type="b" for="ch" forName="circle7" refType="t" refFor="ch" refForName="vertSpace7"/>
              <dgm:constr type="r" for="ch" forName="rect7" refType="l" refFor="ch" refForName="space"/>
              <dgm:constr type="l" for="ch" forName="rect7"/>
              <dgm:constr type="h" for="ch" forName="rect7" refType="h" refFor="ch" refForName="circle7"/>
              <dgm:constr type="hOff" for="ch" forName="rect7" refType="hOff" refFor="ch" refForName="circle7"/>
              <dgm:constr type="b" for="ch" forName="rect7" refType="b" refFor="ch" refForName="circle7"/>
              <dgm:constr type="r" for="ch" forName="rect7ParTx" refType="l" refFor="ch" refForName="space"/>
              <dgm:constr type="w" for="ch" forName="rect7ParTx" refType="w" refFor="ch" refForName="rect7" fact="0.5"/>
              <dgm:constr type="t" for="ch" forName="rect7ParTx" refType="t" refFor="ch" refForName="rect7"/>
              <dgm:constr type="b" for="ch" forName="rect7ParTx" refType="b" refFor="ch" refForName="rect7"/>
              <dgm:constr type="r" for="ch" forName="rect7ChTx" refType="l" refFor="ch" refForName="rect7ParTx"/>
              <dgm:constr type="w" for="ch" forName="rect7ChTx" refType="w" refFor="ch" refForName="rect7ParTx"/>
              <dgm:constr type="t" for="ch" forName="rect7ChTx" refType="t" refFor="ch" refForName="rect7ParTx"/>
              <dgm:constr type="b" for="ch" forName="rect7ChTx" refType="b" refFor="ch" refForName="rect7ParTx"/>
              <dgm:constr type="r" for="ch" forName="rect7ParTxNoCh" refType="l" refFor="ch" refForName="space"/>
              <dgm:constr type="w" for="ch" forName="rect7ParTxNoCh" refType="w" refFor="ch" refForName="rect7"/>
              <dgm:constr type="t" for="ch" forName="rect7ParTxNoCh" refType="t" refFor="ch" refForName="rect7"/>
              <dgm:constr type="b" for="ch" forName="rect7ParTxNoCh" refType="b" refFor="ch" refForName="rect7"/>
              <dgm:constr type="r" for="ch" forName="rect1ParTx" refType="l" refFor="ch" refForName="space"/>
              <dgm:constr type="w" for="ch" forName="rect1ParTx" refType="w" refFor="ch" refForName="rect1" fact="0.5"/>
              <dgm:constr type="t" for="ch" forName="rect1ParTx" refType="t" refFor="ch" refForName="rect1"/>
              <dgm:constr type="b" for="ch" forName="rect1ParTx" refType="t" refFor="ch" refForName="rect2"/>
              <dgm:constr type="r" for="ch" forName="rect1ChTx" refType="l" refFor="ch" refForName="rect1ParTx"/>
              <dgm:constr type="w" for="ch" forName="rect1ChTx" refType="w" refFor="ch" refForName="rect1ParTx"/>
              <dgm:constr type="t" for="ch" forName="rect1ChTx" refType="t" refFor="ch" refForName="rect1ParTx"/>
              <dgm:constr type="b" for="ch" forName="rect1ChTx" refType="b" refFor="ch" refForName="rect1ParTx"/>
              <dgm:constr type="r" for="ch" forName="rect1ParTxNoCh" refType="l" refFor="ch" refForName="space"/>
              <dgm:constr type="w" for="ch" forName="rect1ParTxNoCh" refType="w" refFor="ch" refForName="rect1"/>
              <dgm:constr type="t" for="ch" forName="rect1ParTxNoCh" refType="t" refFor="ch" refForName="rect1"/>
              <dgm:constr type="b" for="ch" forName="rect1ParTxNoCh" refType="t" refFor="ch" refForName="rect2"/>
              <dgm:constr type="r" for="ch" forName="rect2ParTx" refType="l" refFor="ch" refForName="space"/>
              <dgm:constr type="w" for="ch" forName="rect2ParTx" refType="w" refFor="ch" refForName="rect2" fact="0.5"/>
              <dgm:constr type="t" for="ch" forName="rect2ParTx" refType="t" refFor="ch" refForName="rect2"/>
              <dgm:constr type="b" for="ch" forName="rect2ParTx" refType="t" refFor="ch" refForName="rect3"/>
              <dgm:constr type="r" for="ch" forName="rect2ChTx" refType="l" refFor="ch" refForName="rect2ParTx"/>
              <dgm:constr type="w" for="ch" forName="rect2ChTx" refType="w" refFor="ch" refForName="rect2ParTx"/>
              <dgm:constr type="t" for="ch" forName="rect2ChTx" refType="t" refFor="ch" refForName="rect2ParTx"/>
              <dgm:constr type="b" for="ch" forName="rect2ChTx" refType="b" refFor="ch" refForName="rect2ParTx"/>
              <dgm:constr type="r" for="ch" forName="rect2ParTxNoCh" refType="l" refFor="ch" refForName="space"/>
              <dgm:constr type="w" for="ch" forName="rect2ParTxNoCh" refType="w" refFor="ch" refForName="rect2"/>
              <dgm:constr type="t" for="ch" forName="rect2ParTxNoCh" refType="t" refFor="ch" refForName="rect2"/>
              <dgm:constr type="b" for="ch" forName="rect2ParTxNoCh" refType="t" refFor="ch" refForName="rect3"/>
              <dgm:constr type="r" for="ch" forName="rect3ParTx" refType="l" refFor="ch" refForName="space"/>
              <dgm:constr type="w" for="ch" forName="rect3ParTx" refType="w" refFor="ch" refForName="rect3" fact="0.5"/>
              <dgm:constr type="t" for="ch" forName="rect3ParTx" refType="t" refFor="ch" refForName="rect3"/>
              <dgm:constr type="b" for="ch" forName="rect3ParTx" refType="t" refFor="ch" refForName="rect4"/>
              <dgm:constr type="r" for="ch" forName="rect3ChTx" refType="l" refFor="ch" refForName="rect3ParTx"/>
              <dgm:constr type="w" for="ch" forName="rect3ChTx" refType="w" refFor="ch" refForName="rect3ParTx"/>
              <dgm:constr type="t" for="ch" forName="rect3ChTx" refType="t" refFor="ch" refForName="rect3ParTx"/>
              <dgm:constr type="b" for="ch" forName="rect3ChTx" refType="b" refFor="ch" refForName="rect3ParTx"/>
              <dgm:constr type="r" for="ch" forName="rect3ParTxNoCh" refType="l" refFor="ch" refForName="space"/>
              <dgm:constr type="w" for="ch" forName="rect3ParTxNoCh" refType="w" refFor="ch" refForName="rect3"/>
              <dgm:constr type="t" for="ch" forName="rect3ParTxNoCh" refType="t" refFor="ch" refForName="rect3"/>
              <dgm:constr type="b" for="ch" forName="rect3ParTxNoCh" refType="t" refFor="ch" refForName="rect4"/>
              <dgm:constr type="r" for="ch" forName="rect4ParTx" refType="l" refFor="ch" refForName="space"/>
              <dgm:constr type="w" for="ch" forName="rect4ParTx" refType="w" refFor="ch" refForName="rect4" fact="0.5"/>
              <dgm:constr type="t" for="ch" forName="rect4ParTx" refType="t" refFor="ch" refForName="rect4"/>
              <dgm:constr type="b" for="ch" forName="rect4ParTx" refType="t" refFor="ch" refForName="rect5"/>
              <dgm:constr type="r" for="ch" forName="rect4ChTx" refType="l" refFor="ch" refForName="rect4ParTx"/>
              <dgm:constr type="w" for="ch" forName="rect4ChTx" refType="w" refFor="ch" refForName="rect4ParTx"/>
              <dgm:constr type="t" for="ch" forName="rect4ChTx" refType="t" refFor="ch" refForName="rect4ParTx"/>
              <dgm:constr type="b" for="ch" forName="rect4ChTx" refType="b" refFor="ch" refForName="rect4ParTx"/>
              <dgm:constr type="r" for="ch" forName="rect4ParTxNoCh" refType="l" refFor="ch" refForName="space"/>
              <dgm:constr type="w" for="ch" forName="rect4ParTxNoCh" refType="w" refFor="ch" refForName="rect4"/>
              <dgm:constr type="t" for="ch" forName="rect4ParTxNoCh" refType="t" refFor="ch" refForName="rect4"/>
              <dgm:constr type="b" for="ch" forName="rect4ParTxNoCh" refType="t" refFor="ch" refForName="rect5"/>
              <dgm:constr type="r" for="ch" forName="rect5ParTx" refType="l" refFor="ch" refForName="space"/>
              <dgm:constr type="w" for="ch" forName="rect5ParTx" refType="w" refFor="ch" refForName="rect5" fact="0.5"/>
              <dgm:constr type="t" for="ch" forName="rect5ParTx" refType="t" refFor="ch" refForName="rect5"/>
              <dgm:constr type="b" for="ch" forName="rect5ParTx" refType="t" refFor="ch" refForName="rect6"/>
              <dgm:constr type="r" for="ch" forName="rect5ChTx" refType="l" refFor="ch" refForName="rect5ParTx"/>
              <dgm:constr type="w" for="ch" forName="rect5ChTx" refType="w" refFor="ch" refForName="rect5ParTx"/>
              <dgm:constr type="t" for="ch" forName="rect5ChTx" refType="t" refFor="ch" refForName="rect5ParTx"/>
              <dgm:constr type="b" for="ch" forName="rect5ChTx" refType="b" refFor="ch" refForName="rect5ParTx"/>
              <dgm:constr type="r" for="ch" forName="rect5ParTxNoCh" refType="l" refFor="ch" refForName="space"/>
              <dgm:constr type="w" for="ch" forName="rect5ParTxNoCh" refType="w" refFor="ch" refForName="rect5"/>
              <dgm:constr type="t" for="ch" forName="rect5ParTxNoCh" refType="t" refFor="ch" refForName="rect5"/>
              <dgm:constr type="b" for="ch" forName="rect5ParTxNoCh" refType="t" refFor="ch" refForName="rect6"/>
              <dgm:constr type="r" for="ch" forName="rect6ParTx" refType="l" refFor="ch" refForName="space"/>
              <dgm:constr type="w" for="ch" forName="rect6ParTx" refType="w" refFor="ch" refForName="rect6" fact="0.5"/>
              <dgm:constr type="t" for="ch" forName="rect6ParTx" refType="t" refFor="ch" refForName="rect6"/>
              <dgm:constr type="b" for="ch" forName="rect6ParTx" refType="t" refFor="ch" refForName="rect7"/>
              <dgm:constr type="r" for="ch" forName="rect6ChTx" refType="l" refFor="ch" refForName="rect6ParTx"/>
              <dgm:constr type="w" for="ch" forName="rect6ChTx" refType="w" refFor="ch" refForName="rect6ParTx"/>
              <dgm:constr type="t" for="ch" forName="rect6ChTx" refType="t" refFor="ch" refForName="rect6ParTx"/>
              <dgm:constr type="b" for="ch" forName="rect6ChTx" refType="b" refFor="ch" refForName="rect6ParTx"/>
              <dgm:constr type="r" for="ch" forName="rect6ParTxNoCh" refType="l" refFor="ch" refForName="space"/>
              <dgm:constr type="w" for="ch" forName="rect6ParTxNoCh" refType="w" refFor="ch" refForName="rect6"/>
              <dgm:constr type="t" for="ch" forName="rect6ParTxNoCh" refType="t" refFor="ch" refForName="rect6"/>
              <dgm:constr type="b" for="ch" forName="rect6ParTxNoCh" refType="t" refFor="ch" refForName="rect7"/>
              <dgm:constr type="primFontSz" for="ch" op="equ" val="65"/>
              <dgm:constr type="secFontSz" for="ch" op="equ" val="65"/>
            </dgm:constrLst>
          </dgm:if>
          <dgm:else name="Name21">
            <dgm:constrLst/>
          </dgm:else>
        </dgm:choose>
      </dgm:else>
    </dgm:choose>
    <dgm:ruleLst/>
    <dgm:forEach name="Name22" axis="ch" ptType="node" cnt="1">
      <dgm:layoutNode name="circle1" styleLbl="node1">
        <dgm:alg type="sp"/>
        <dgm:choose name="Name23">
          <dgm:if name="Name24" func="var" arg="dir" op="equ" val="norm">
            <dgm:shape xmlns:r="http://schemas.openxmlformats.org/officeDocument/2006/relationships" type="pie" r:blip="">
              <dgm:adjLst>
                <dgm:adj idx="1" val="90"/>
                <dgm:adj idx="2" val="270"/>
              </dgm:adjLst>
            </dgm:shape>
          </dgm:if>
          <dgm:else name="Name25">
            <dgm:shape xmlns:r="http://schemas.openxmlformats.org/officeDocument/2006/relationships" type="pie" r:blip="">
              <dgm:adjLst>
                <dgm:adj idx="1" val="270"/>
                <dgm:adj idx="2" val="90"/>
              </dgm:adjLst>
            </dgm:shape>
          </dgm:else>
        </dgm:choose>
        <dgm:presOf/>
        <dgm:constrLst/>
        <dgm:ruleLst/>
      </dgm:layoutNode>
      <dgm:layoutNode name="space">
        <dgm:alg type="sp"/>
        <dgm:shape xmlns:r="http://schemas.openxmlformats.org/officeDocument/2006/relationships" r:blip="">
          <dgm:adjLst/>
        </dgm:shape>
        <dgm:presOf/>
        <dgm:constrLst/>
        <dgm:ruleLst/>
      </dgm:layoutNode>
      <dgm:layoutNode name="rect1" styleLbl="alignAcc1">
        <dgm:alg type="sp"/>
        <dgm:shape xmlns:r="http://schemas.openxmlformats.org/officeDocument/2006/relationships" type="rect" r:blip="">
          <dgm:adjLst/>
        </dgm:shape>
        <dgm:presOf axis="self"/>
        <dgm:constrLst/>
        <dgm:ruleLst/>
      </dgm:layoutNode>
    </dgm:forEach>
    <dgm:forEach name="Name26" axis="ch" ptType="node" st="2" cnt="1">
      <dgm:layoutNode name="vertSpace2">
        <dgm:alg type="sp"/>
        <dgm:shape xmlns:r="http://schemas.openxmlformats.org/officeDocument/2006/relationships" type="rect" r:blip="" hideGeom="1">
          <dgm:adjLst/>
        </dgm:shape>
        <dgm:presOf/>
        <dgm:constrLst/>
        <dgm:ruleLst/>
      </dgm:layoutNode>
      <dgm:layoutNode name="circle2" styleLbl="node1">
        <dgm:alg type="sp"/>
        <dgm:choose name="Name27">
          <dgm:if name="Name28" func="var" arg="dir" op="equ" val="norm">
            <dgm:shape xmlns:r="http://schemas.openxmlformats.org/officeDocument/2006/relationships" type="pie" r:blip="">
              <dgm:adjLst>
                <dgm:adj idx="1" val="90"/>
                <dgm:adj idx="2" val="270"/>
              </dgm:adjLst>
            </dgm:shape>
          </dgm:if>
          <dgm:else name="Name29">
            <dgm:shape xmlns:r="http://schemas.openxmlformats.org/officeDocument/2006/relationships" type="pie" r:blip="">
              <dgm:adjLst>
                <dgm:adj idx="1" val="270"/>
                <dgm:adj idx="2" val="90"/>
              </dgm:adjLst>
            </dgm:shape>
          </dgm:else>
        </dgm:choose>
        <dgm:presOf/>
        <dgm:constrLst/>
        <dgm:ruleLst/>
      </dgm:layoutNode>
      <dgm:layoutNode name="rect2" styleLbl="alignAcc1">
        <dgm:alg type="sp"/>
        <dgm:shape xmlns:r="http://schemas.openxmlformats.org/officeDocument/2006/relationships" type="rect" r:blip="">
          <dgm:adjLst/>
        </dgm:shape>
        <dgm:presOf axis="self"/>
        <dgm:constrLst/>
        <dgm:ruleLst/>
      </dgm:layoutNode>
    </dgm:forEach>
    <dgm:forEach name="Name30" axis="ch" ptType="node" st="3" cnt="1">
      <dgm:layoutNode name="vertSpace3">
        <dgm:alg type="sp"/>
        <dgm:shape xmlns:r="http://schemas.openxmlformats.org/officeDocument/2006/relationships" type="rect" r:blip="" hideGeom="1">
          <dgm:adjLst/>
        </dgm:shape>
        <dgm:presOf/>
        <dgm:constrLst/>
        <dgm:ruleLst/>
      </dgm:layoutNode>
      <dgm:layoutNode name="circle3" styleLbl="node1">
        <dgm:alg type="sp"/>
        <dgm:choose name="Name31">
          <dgm:if name="Name32" func="var" arg="dir" op="equ" val="norm">
            <dgm:shape xmlns:r="http://schemas.openxmlformats.org/officeDocument/2006/relationships" type="pie" r:blip="">
              <dgm:adjLst>
                <dgm:adj idx="1" val="90"/>
                <dgm:adj idx="2" val="270"/>
              </dgm:adjLst>
            </dgm:shape>
          </dgm:if>
          <dgm:else name="Name33">
            <dgm:shape xmlns:r="http://schemas.openxmlformats.org/officeDocument/2006/relationships" type="pie" r:blip="">
              <dgm:adjLst>
                <dgm:adj idx="1" val="270"/>
                <dgm:adj idx="2" val="90"/>
              </dgm:adjLst>
            </dgm:shape>
          </dgm:else>
        </dgm:choose>
        <dgm:presOf/>
        <dgm:constrLst/>
        <dgm:ruleLst/>
      </dgm:layoutNode>
      <dgm:layoutNode name="rect3" styleLbl="alignAcc1">
        <dgm:alg type="sp"/>
        <dgm:shape xmlns:r="http://schemas.openxmlformats.org/officeDocument/2006/relationships" type="rect" r:blip="">
          <dgm:adjLst/>
        </dgm:shape>
        <dgm:presOf axis="self"/>
        <dgm:constrLst/>
        <dgm:ruleLst/>
      </dgm:layoutNode>
    </dgm:forEach>
    <dgm:forEach name="Name34" axis="ch" ptType="node" st="4" cnt="1">
      <dgm:layoutNode name="vertSpace4">
        <dgm:alg type="sp"/>
        <dgm:shape xmlns:r="http://schemas.openxmlformats.org/officeDocument/2006/relationships" type="rect" r:blip="" hideGeom="1">
          <dgm:adjLst/>
        </dgm:shape>
        <dgm:presOf/>
        <dgm:constrLst/>
        <dgm:ruleLst/>
      </dgm:layoutNode>
      <dgm:layoutNode name="circle4" styleLbl="node1">
        <dgm:alg type="sp"/>
        <dgm:choose name="Name35">
          <dgm:if name="Name36" func="var" arg="dir" op="equ" val="norm">
            <dgm:shape xmlns:r="http://schemas.openxmlformats.org/officeDocument/2006/relationships" type="pie" r:blip="">
              <dgm:adjLst>
                <dgm:adj idx="1" val="90"/>
                <dgm:adj idx="2" val="270"/>
              </dgm:adjLst>
            </dgm:shape>
          </dgm:if>
          <dgm:else name="Name37">
            <dgm:shape xmlns:r="http://schemas.openxmlformats.org/officeDocument/2006/relationships" type="pie" r:blip="">
              <dgm:adjLst>
                <dgm:adj idx="1" val="270"/>
                <dgm:adj idx="2" val="90"/>
              </dgm:adjLst>
            </dgm:shape>
          </dgm:else>
        </dgm:choose>
        <dgm:presOf/>
        <dgm:constrLst/>
        <dgm:ruleLst/>
      </dgm:layoutNode>
      <dgm:layoutNode name="rect4" styleLbl="alignAcc1">
        <dgm:alg type="sp"/>
        <dgm:shape xmlns:r="http://schemas.openxmlformats.org/officeDocument/2006/relationships" type="rect" r:blip="">
          <dgm:adjLst/>
        </dgm:shape>
        <dgm:presOf axis="self"/>
        <dgm:constrLst/>
        <dgm:ruleLst/>
      </dgm:layoutNode>
    </dgm:forEach>
    <dgm:forEach name="Name38" axis="ch" ptType="node" st="5" cnt="1">
      <dgm:layoutNode name="vertSpace5">
        <dgm:alg type="sp"/>
        <dgm:shape xmlns:r="http://schemas.openxmlformats.org/officeDocument/2006/relationships" type="rect" r:blip="" hideGeom="1">
          <dgm:adjLst/>
        </dgm:shape>
        <dgm:presOf/>
        <dgm:constrLst/>
        <dgm:ruleLst/>
      </dgm:layoutNode>
      <dgm:layoutNode name="circle5" styleLbl="node1">
        <dgm:alg type="sp"/>
        <dgm:choose name="Name39">
          <dgm:if name="Name40" func="var" arg="dir" op="equ" val="norm">
            <dgm:shape xmlns:r="http://schemas.openxmlformats.org/officeDocument/2006/relationships" type="pie" r:blip="">
              <dgm:adjLst>
                <dgm:adj idx="1" val="90"/>
                <dgm:adj idx="2" val="270"/>
              </dgm:adjLst>
            </dgm:shape>
          </dgm:if>
          <dgm:else name="Name41">
            <dgm:shape xmlns:r="http://schemas.openxmlformats.org/officeDocument/2006/relationships" type="pie" r:blip="">
              <dgm:adjLst>
                <dgm:adj idx="1" val="270"/>
                <dgm:adj idx="2" val="90"/>
              </dgm:adjLst>
            </dgm:shape>
          </dgm:else>
        </dgm:choose>
        <dgm:presOf/>
        <dgm:constrLst/>
        <dgm:ruleLst/>
      </dgm:layoutNode>
      <dgm:layoutNode name="rect5" styleLbl="alignAcc1">
        <dgm:alg type="sp"/>
        <dgm:shape xmlns:r="http://schemas.openxmlformats.org/officeDocument/2006/relationships" type="rect" r:blip="">
          <dgm:adjLst/>
        </dgm:shape>
        <dgm:presOf axis="self"/>
        <dgm:constrLst/>
        <dgm:ruleLst/>
      </dgm:layoutNode>
    </dgm:forEach>
    <dgm:forEach name="Name42" axis="ch" ptType="node" st="6" cnt="1">
      <dgm:layoutNode name="vertSpace6">
        <dgm:alg type="sp"/>
        <dgm:shape xmlns:r="http://schemas.openxmlformats.org/officeDocument/2006/relationships" type="rect" r:blip="" hideGeom="1">
          <dgm:adjLst/>
        </dgm:shape>
        <dgm:presOf/>
        <dgm:constrLst/>
        <dgm:ruleLst/>
      </dgm:layoutNode>
      <dgm:layoutNode name="circle6" styleLbl="node1">
        <dgm:alg type="sp"/>
        <dgm:choose name="Name43">
          <dgm:if name="Name44" func="var" arg="dir" op="equ" val="norm">
            <dgm:shape xmlns:r="http://schemas.openxmlformats.org/officeDocument/2006/relationships" type="pie" r:blip="">
              <dgm:adjLst>
                <dgm:adj idx="1" val="90"/>
                <dgm:adj idx="2" val="270"/>
              </dgm:adjLst>
            </dgm:shape>
          </dgm:if>
          <dgm:else name="Name45">
            <dgm:shape xmlns:r="http://schemas.openxmlformats.org/officeDocument/2006/relationships" type="pie" r:blip="">
              <dgm:adjLst>
                <dgm:adj idx="1" val="270"/>
                <dgm:adj idx="2" val="90"/>
              </dgm:adjLst>
            </dgm:shape>
          </dgm:else>
        </dgm:choose>
        <dgm:presOf/>
        <dgm:constrLst/>
        <dgm:ruleLst/>
      </dgm:layoutNode>
      <dgm:layoutNode name="rect6" styleLbl="alignAcc1">
        <dgm:alg type="sp"/>
        <dgm:shape xmlns:r="http://schemas.openxmlformats.org/officeDocument/2006/relationships" type="rect" r:blip="">
          <dgm:adjLst/>
        </dgm:shape>
        <dgm:presOf axis="self"/>
        <dgm:constrLst/>
        <dgm:ruleLst/>
      </dgm:layoutNode>
    </dgm:forEach>
    <dgm:forEach name="Name46" axis="ch" ptType="node" st="7" cnt="1">
      <dgm:layoutNode name="vertSpace7">
        <dgm:alg type="sp"/>
        <dgm:shape xmlns:r="http://schemas.openxmlformats.org/officeDocument/2006/relationships" type="rect" r:blip="" hideGeom="1">
          <dgm:adjLst/>
        </dgm:shape>
        <dgm:presOf/>
        <dgm:constrLst/>
        <dgm:ruleLst/>
      </dgm:layoutNode>
      <dgm:layoutNode name="circle7" styleLbl="node1">
        <dgm:alg type="sp"/>
        <dgm:choose name="Name47">
          <dgm:if name="Name48" func="var" arg="dir" op="equ" val="norm">
            <dgm:shape xmlns:r="http://schemas.openxmlformats.org/officeDocument/2006/relationships" type="pie" r:blip="">
              <dgm:adjLst>
                <dgm:adj idx="1" val="90"/>
                <dgm:adj idx="2" val="270"/>
              </dgm:adjLst>
            </dgm:shape>
          </dgm:if>
          <dgm:else name="Name49">
            <dgm:shape xmlns:r="http://schemas.openxmlformats.org/officeDocument/2006/relationships" type="pie" r:blip="">
              <dgm:adjLst>
                <dgm:adj idx="1" val="270"/>
                <dgm:adj idx="2" val="90"/>
              </dgm:adjLst>
            </dgm:shape>
          </dgm:else>
        </dgm:choose>
        <dgm:presOf/>
        <dgm:constrLst/>
        <dgm:ruleLst/>
      </dgm:layoutNode>
      <dgm:layoutNode name="rect7" styleLbl="alignAcc1">
        <dgm:alg type="sp"/>
        <dgm:shape xmlns:r="http://schemas.openxmlformats.org/officeDocument/2006/relationships" type="rect" r:blip="">
          <dgm:adjLst/>
        </dgm:shape>
        <dgm:presOf axis="self"/>
        <dgm:constrLst/>
        <dgm:ruleLst/>
      </dgm:layoutNode>
    </dgm:forEach>
    <dgm:forEach name="Name50" axis="ch" ptType="node" cnt="1">
      <dgm:choose name="Name51">
        <dgm:if name="Name52" axis="root des" ptType="all node" func="maxDepth" op="gte" val="2">
          <dgm:layoutNode name="rect1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1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3">
          <dgm:layoutNode name="rect1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4" axis="ch" ptType="node" st="2" cnt="1">
      <dgm:choose name="Name55">
        <dgm:if name="Name56" axis="root des" ptType="all node" func="maxDepth" op="gte" val="2">
          <dgm:layoutNode name="rect2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2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57">
          <dgm:layoutNode name="rect2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58" axis="ch" ptType="node" st="3" cnt="1">
      <dgm:choose name="Name59">
        <dgm:if name="Name60" axis="root des" ptType="all node" func="maxDepth" op="gte" val="2">
          <dgm:layoutNode name="rect3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3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1">
          <dgm:layoutNode name="rect3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2" axis="ch" ptType="node" st="4" cnt="1">
      <dgm:choose name="Name63">
        <dgm:if name="Name64" axis="root des" ptType="all node" func="maxDepth" op="gte" val="2">
          <dgm:layoutNode name="rect4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4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5">
          <dgm:layoutNode name="rect4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66" axis="ch" ptType="node" st="5" cnt="1">
      <dgm:choose name="Name67">
        <dgm:if name="Name68" axis="root des" ptType="all node" func="maxDepth" op="gte" val="2">
          <dgm:layoutNode name="rect5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5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69">
          <dgm:layoutNode name="rect5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0" axis="ch" ptType="node" st="6" cnt="1">
      <dgm:choose name="Name71">
        <dgm:if name="Name72" axis="root des" ptType="all node" func="maxDepth" op="gte" val="2">
          <dgm:layoutNode name="rect6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6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3">
          <dgm:layoutNode name="rect6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forEach name="Name74" axis="ch" ptType="node" st="7" cnt="1">
      <dgm:choose name="Name75">
        <dgm:if name="Name76" axis="root des" ptType="all node" func="maxDepth" op="gte" val="2">
          <dgm:layoutNode name="rect7ParTx"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rect7ChTx" styleLbl="alignAcc1">
            <dgm:varLst>
              <dgm:bulletEnabled val="1"/>
            </dgm:varLst>
            <dgm:alg type="tx">
              <dgm:param type="stBulletLvl" val="1"/>
              <dgm:param type="txAnchorVertCh" val="mid"/>
            </dgm:alg>
            <dgm:shape xmlns:r="http://schemas.openxmlformats.org/officeDocument/2006/relationships" type="rect" r:blip="" hideGeom="1">
              <dgm:adjLst/>
            </dgm:shape>
            <dgm:presOf axis="des" ptType="node"/>
            <dgm:constrLst>
              <dgm:constr type="lMarg" refType="secFontSz" fact="0.3"/>
              <dgm:constr type="rMarg" refType="secFontSz" fact="0.3"/>
              <dgm:constr type="tMarg" refType="secFontSz" fact="0.3"/>
              <dgm:constr type="bMarg" refType="secFontSz" fact="0.3"/>
            </dgm:constrLst>
            <dgm:ruleLst>
              <dgm:rule type="secFontSz" val="5" fact="NaN" max="NaN"/>
            </dgm:ruleLst>
          </dgm:layoutNode>
        </dgm:if>
        <dgm:else name="Name77">
          <dgm:layoutNode name="rect7ParTxNoCh" styleLbl="alignAcc1">
            <dgm:varLst>
              <dgm:chMax val="1"/>
              <dgm:bulletEnabled val="1"/>
            </dgm:varLst>
            <dgm:alg type="tx"/>
            <dgm:shape xmlns:r="http://schemas.openxmlformats.org/officeDocument/2006/relationships" type="rect" r:blip="" hideGeom="1">
              <dgm:adjLst/>
            </dgm:shape>
            <dgm:presOf axis="self"/>
            <dgm:constrLst>
              <dgm:constr type="lMarg" refType="primFontSz" fact="0.3"/>
              <dgm:constr type="rMarg" refType="primFontSz" fact="0.3"/>
              <dgm:constr type="tMarg" refType="primFontSz" fact="0.3"/>
              <dgm:constr type="bMarg" refType="primFontSz" fact="0.3"/>
            </dgm:constrLst>
            <dgm:ruleLst>
              <dgm:rule type="primFontSz" val="5" fact="NaN" max="NaN"/>
            </dgm:ruleLst>
          </dgm:layoutNode>
        </dgm:else>
      </dgm:choose>
    </dgm:forEach>
  </dgm:layoutNode>
</dgm:layoutDef>
</file>

<file path=ppt/diagrams/layout4.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5.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6.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7.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8.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layout9.xml><?xml version="1.0" encoding="utf-8"?>
<dgm:layoutDef xmlns:dgm="http://schemas.openxmlformats.org/drawingml/2006/diagram" xmlns:a="http://schemas.openxmlformats.org/drawingml/2006/main" uniqueId="urn:microsoft.com/office/officeart/2005/8/layout/vList3">
  <dgm:title val=""/>
  <dgm:desc val=""/>
  <dgm:catLst>
    <dgm:cat type="list" pri="14000"/>
    <dgm:cat type="convert" pri="3000"/>
    <dgm:cat type="picture" pri="27000"/>
    <dgm:cat type="pictureconvert" pri="27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linearFlow">
    <dgm:varLst>
      <dgm:dir/>
      <dgm:resizeHandles val="exact"/>
    </dgm:varLst>
    <dgm:alg type="lin">
      <dgm:param type="linDir" val="fromT"/>
      <dgm:param type="vertAlign" val="mid"/>
      <dgm:param type="horzAlign" val="ctr"/>
    </dgm:alg>
    <dgm:shape xmlns:r="http://schemas.openxmlformats.org/officeDocument/2006/relationships" r:blip="">
      <dgm:adjLst/>
    </dgm:shape>
    <dgm:presOf/>
    <dgm:constrLst>
      <dgm:constr type="w" for="ch" forName="composite" refType="w"/>
      <dgm:constr type="h" for="ch" forName="composite" refType="h"/>
      <dgm:constr type="h" for="ch" forName="spacing" refType="h" refFor="ch" refForName="composite" fact="0.25"/>
      <dgm:constr type="h" for="ch" forName="spacing" refType="w" op="lte" fact="0.1"/>
      <dgm:constr type="primFontSz" for="des" ptType="node" op="equ" val="65"/>
    </dgm:constrLst>
    <dgm:ruleLst/>
    <dgm:forEach name="Name0" axis="ch" ptType="node">
      <dgm:layoutNode name="composite">
        <dgm:alg type="composite"/>
        <dgm:shape xmlns:r="http://schemas.openxmlformats.org/officeDocument/2006/relationships" r:blip="">
          <dgm:adjLst/>
        </dgm:shape>
        <dgm:presOf/>
        <dgm:choose name="Name1">
          <dgm:if name="Name2" func="var" arg="dir" op="equ" val="norm">
            <dgm:constrLst>
              <dgm:constr type="w" for="ch" forName="imgShp" refType="w" fact="0.335"/>
              <dgm:constr type="h" for="ch" forName="imgShp" refType="w" refFor="ch" refForName="imgShp" op="equ"/>
              <dgm:constr type="h" for="ch" forName="imgShp" refType="h" op="lte"/>
              <dgm:constr type="ctrY" for="ch" forName="imgShp" refType="h" fact="0.5"/>
              <dgm:constr type="l" for="ch" forName="imgShp"/>
              <dgm:constr type="w" for="ch" forName="txShp" refType="w" op="equ" fact="0.665"/>
              <dgm:constr type="h" for="ch" forName="txShp" refType="h" refFor="ch" refForName="imgShp" op="equ"/>
              <dgm:constr type="ctrY" for="ch" forName="txShp" refType="h" fact="0.5"/>
              <dgm:constr type="l" for="ch" forName="txShp" refType="w" refFor="ch" refForName="imgShp" fact="0.5"/>
              <dgm:constr type="lMarg" for="ch" forName="txShp" refType="w" refFor="ch" refForName="imgShp" fact="1.25"/>
            </dgm:constrLst>
          </dgm:if>
          <dgm:else name="Name3">
            <dgm:constrLst>
              <dgm:constr type="w" for="ch" forName="imgShp" refType="w" fact="0.335"/>
              <dgm:constr type="h" for="ch" forName="imgShp" refType="w" refFor="ch" refForName="imgShp" op="equ"/>
              <dgm:constr type="h" for="ch" forName="imgShp" refType="h" op="lte"/>
              <dgm:constr type="ctrY" for="ch" forName="imgShp" refType="h" fact="0.5"/>
              <dgm:constr type="r" for="ch" forName="imgShp" refType="w"/>
              <dgm:constr type="w" for="ch" forName="txShp" refType="w" op="equ" fact="0.665"/>
              <dgm:constr type="h" for="ch" forName="txShp" refType="h" refFor="ch" refForName="imgShp" op="equ"/>
              <dgm:constr type="ctrY" for="ch" forName="txShp" refType="h" fact="0.5"/>
              <dgm:constr type="r" for="ch" forName="txShp" refType="ctrX" refFor="ch" refForName="imgShp"/>
              <dgm:constr type="rMarg" for="ch" forName="txShp" refType="w" refFor="ch" refForName="imgShp" fact="1.25"/>
            </dgm:constrLst>
          </dgm:else>
        </dgm:choose>
        <dgm:ruleLst/>
        <dgm:layoutNode name="imgShp" styleLbl="fgImgPlace1">
          <dgm:alg type="sp"/>
          <dgm:shape xmlns:r="http://schemas.openxmlformats.org/officeDocument/2006/relationships" type="ellipse" r:blip="" blipPhldr="1">
            <dgm:adjLst/>
          </dgm:shape>
          <dgm:presOf/>
          <dgm:constrLst/>
          <dgm:ruleLst/>
        </dgm:layoutNode>
        <dgm:layoutNode name="txShp">
          <dgm:varLst>
            <dgm:bulletEnabled val="1"/>
          </dgm:varLst>
          <dgm:alg type="tx"/>
          <dgm:choose name="Name4">
            <dgm:if name="Name5" func="var" arg="dir" op="equ" val="norm">
              <dgm:shape xmlns:r="http://schemas.openxmlformats.org/officeDocument/2006/relationships" rot="180" type="homePlate" r:blip="" zOrderOff="-1">
                <dgm:adjLst/>
              </dgm:shape>
            </dgm:if>
            <dgm:else name="Name6">
              <dgm:shape xmlns:r="http://schemas.openxmlformats.org/officeDocument/2006/relationships" type="homePlate" r:blip="" zOrderOff="-1">
                <dgm:adjLst/>
              </dgm:shape>
            </dgm:else>
          </dgm:choose>
          <dgm:presOf axis="desOrSelf" ptType="node"/>
          <dgm:constrLst>
            <dgm:constr type="tMarg" refType="primFontSz" fact="0.3"/>
            <dgm:constr type="bMarg" refType="primFontSz" fact="0.3"/>
          </dgm:constrLst>
          <dgm:ruleLst>
            <dgm:rule type="primFontSz" val="5" fact="NaN" max="NaN"/>
          </dgm:ruleLst>
        </dgm:layoutNode>
      </dgm:layoutNode>
      <dgm:forEach name="Name7" axis="followSib" ptType="sibTrans" cnt="1">
        <dgm:layoutNode name="spacing">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0.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1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3d6">
  <dgm:title val=""/>
  <dgm:desc val=""/>
  <dgm:catLst>
    <dgm:cat type="3D" pri="11600"/>
  </dgm:catLst>
  <dgm:scene3d>
    <a:camera prst="perspectiveRelaxedModerately" zoom="92000"/>
    <a:lightRig rig="balanced" dir="t">
      <a:rot lat="0" lon="0" rev="12700000"/>
    </a:lightRig>
  </dgm:scene3d>
  <dgm:styleLbl name="node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alignImgPlace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bgImgPlace1">
    <dgm:scene3d>
      <a:camera prst="orthographicFront"/>
      <a:lightRig rig="threePt" dir="t"/>
    </dgm:scene3d>
    <dgm:sp3d z="-54000" prstMaterial="plastic">
      <a:bevelT w="50800" h="50800"/>
      <a:bevelB w="50800" h="50800"/>
    </dgm:sp3d>
    <dgm:txPr/>
    <dgm:style>
      <a:lnRef idx="0">
        <a:scrgbClr r="0" g="0" b="0"/>
      </a:lnRef>
      <a:fillRef idx="1">
        <a:scrgbClr r="0" g="0" b="0"/>
      </a:fillRef>
      <a:effectRef idx="2">
        <a:scrgbClr r="0" g="0" b="0"/>
      </a:effectRef>
      <a:fontRef idx="minor"/>
    </dgm:style>
  </dgm:styleLbl>
  <dgm:styleLbl name="sibTrans2D1">
    <dgm:scene3d>
      <a:camera prst="orthographicFront"/>
      <a:lightRig rig="threePt" dir="t"/>
    </dgm:scene3d>
    <dgm:sp3d z="-2540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54080" prstMaterial="plastic">
      <a:bevelT w="25400" h="25400"/>
      <a:bevelB w="25400" h="25400"/>
    </dgm:sp3d>
    <dgm:txPr/>
    <dgm:style>
      <a:lnRef idx="1">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25400" prstMaterial="plastic"/>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75000" prstMaterial="plastic"/>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3">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2D4">
    <dgm:scene3d>
      <a:camera prst="orthographicFront"/>
      <a:lightRig rig="threePt" dir="t"/>
    </dgm:scene3d>
    <dgm:sp3d z="-25400" prstMaterial="plastic">
      <a:bevelT w="25400" h="25400"/>
      <a:bevelB w="25400" h="25400"/>
    </dgm:sp3d>
    <dgm:txPr/>
    <dgm:style>
      <a:lnRef idx="0">
        <a:scrgbClr r="0" g="0" b="0"/>
      </a:lnRef>
      <a:fillRef idx="1">
        <a:scrgbClr r="0" g="0" b="0"/>
      </a:fillRef>
      <a:effectRef idx="2">
        <a:scrgbClr r="0" g="0" b="0"/>
      </a:effectRef>
      <a:fontRef idx="minor">
        <a:schemeClr val="lt1"/>
      </a:fontRef>
    </dgm:style>
  </dgm:styleLbl>
  <dgm:styleLbl name="parChTrans1D1">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2">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3">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parChTrans1D4">
    <dgm:scene3d>
      <a:camera prst="orthographicFront"/>
      <a:lightRig rig="threePt" dir="t"/>
    </dgm:scene3d>
    <dgm:sp3d z="-25400" prstMaterial="plastic"/>
    <dgm:txPr/>
    <dgm:style>
      <a:lnRef idx="2">
        <a:scrgbClr r="0" g="0" b="0"/>
      </a:lnRef>
      <a:fillRef idx="0">
        <a:scrgbClr r="0" g="0" b="0"/>
      </a:fillRef>
      <a:effectRef idx="0">
        <a:scrgbClr r="0" g="0" b="0"/>
      </a:effectRef>
      <a:fontRef idx="minor">
        <a:schemeClr val="tx1"/>
      </a:fontRef>
    </dgm:style>
  </dgm:styleLbl>
  <dgm:styleLbl name="fgAcc1">
    <dgm:scene3d>
      <a:camera prst="orthographicFront"/>
      <a:lightRig rig="threePt" dir="t"/>
    </dgm:scene3d>
    <dgm:sp3d z="50080" prstMaterial="plastic">
      <a:bevelT w="25400" h="25400"/>
      <a:bevelB w="25400" h="25400"/>
    </dgm:sp3d>
    <dgm:txPr/>
    <dgm:style>
      <a:lnRef idx="1">
        <a:scrgbClr r="0" g="0" b="0"/>
      </a:lnRef>
      <a:fillRef idx="1">
        <a:scrgbClr r="0" g="0" b="0"/>
      </a:fillRef>
      <a:effectRef idx="2">
        <a:scrgbClr r="0" g="0" b="0"/>
      </a:effectRef>
      <a:fontRef idx="minor"/>
    </dgm:style>
  </dgm:styleLbl>
  <dgm:styleLbl name="con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trAlignAcc1">
    <dgm:scene3d>
      <a:camera prst="orthographicFront"/>
      <a:lightRig rig="threePt" dir="t"/>
    </dgm:scene3d>
    <dgm:sp3d prstMaterial="plastic">
      <a:bevelT w="50800" h="50800"/>
      <a:bevelB w="50800" h="50800"/>
    </dgm:sp3d>
    <dgm:txPr/>
    <dgm:style>
      <a:lnRef idx="1">
        <a:scrgbClr r="0" g="0" b="0"/>
      </a:lnRef>
      <a:fillRef idx="1">
        <a:scrgbClr r="0" g="0" b="0"/>
      </a:fillRef>
      <a:effectRef idx="2">
        <a:scrgbClr r="0" g="0" b="0"/>
      </a:effectRef>
      <a:fontRef idx="minor"/>
    </dgm:style>
  </dgm:styleLbl>
  <dgm:styleLbl name="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F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solidAlignAcc1">
    <dgm:scene3d>
      <a:camera prst="orthographicFront"/>
      <a:lightRig rig="threePt" dir="t"/>
    </dgm:scene3d>
    <dgm:sp3d prstMaterial="plastic">
      <a:bevelT w="25400" h="25400"/>
      <a:bevelB w="25400" h="25400"/>
    </dgm:sp3d>
    <dgm:txPr/>
    <dgm:style>
      <a:lnRef idx="1">
        <a:scrgbClr r="0" g="0" b="0"/>
      </a:lnRef>
      <a:fillRef idx="1">
        <a:scrgbClr r="0" g="0" b="0"/>
      </a:fillRef>
      <a:effectRef idx="2">
        <a:scrgbClr r="0" g="0" b="0"/>
      </a:effectRef>
      <a:fontRef idx="minor"/>
    </dgm:style>
  </dgm:styleLbl>
  <dgm:styleLbl name="solidBgAcc1">
    <dgm:scene3d>
      <a:camera prst="orthographicFront"/>
      <a:lightRig rig="threePt" dir="t"/>
    </dgm:scene3d>
    <dgm:sp3d z="-152400" prstMaterial="plastic">
      <a:bevelT w="25400" h="25400"/>
      <a:bevelB w="25400" h="25400"/>
    </dgm:sp3d>
    <dgm:txPr/>
    <dgm:style>
      <a:lnRef idx="1">
        <a:scrgbClr r="0" g="0" b="0"/>
      </a:lnRef>
      <a:fillRef idx="1">
        <a:scrgbClr r="0" g="0" b="0"/>
      </a:fillRef>
      <a:effectRef idx="2">
        <a:scrgbClr r="0" g="0" b="0"/>
      </a:effectRef>
      <a:fontRef idx="minor"/>
    </dgm:style>
  </dgm:styleLbl>
  <dgm:styleLbl name="fgAccFollowNode1">
    <dgm:scene3d>
      <a:camera prst="orthographicFront"/>
      <a:lightRig rig="threePt" dir="t"/>
    </dgm:scene3d>
    <dgm:sp3d z="50080" prstMaterial="plastic">
      <a:bevelT w="25400" h="25400"/>
      <a:bevelB w="25400" h="25400"/>
    </dgm:sp3d>
    <dgm:txPr/>
    <dgm:style>
      <a:lnRef idx="0">
        <a:scrgbClr r="0" g="0" b="0"/>
      </a:lnRef>
      <a:fillRef idx="1">
        <a:scrgbClr r="0" g="0" b="0"/>
      </a:fillRef>
      <a:effectRef idx="2">
        <a:scrgbClr r="0" g="0" b="0"/>
      </a:effectRef>
      <a:fontRef idx="minor"/>
    </dgm:style>
  </dgm:styleLbl>
  <dgm:styleLbl name="alignAccFollowNode1">
    <dgm:scene3d>
      <a:camera prst="orthographicFront"/>
      <a:lightRig rig="threePt" dir="t"/>
    </dgm:scene3d>
    <dgm:sp3d prstMaterial="plastic">
      <a:bevelT w="25400" h="25400"/>
      <a:bevelB w="25400" h="25400"/>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prstMaterial="plastic">
      <a:bevelT w="25400" h="25400"/>
      <a:bevelB w="25400" h="25400"/>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2">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3">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fgAcc4">
    <dgm:scene3d>
      <a:camera prst="orthographicFront"/>
      <a:lightRig rig="threePt" dir="t"/>
    </dgm:scene3d>
    <dgm:sp3d z="50080" prstMaterial="plastic">
      <a:bevelT w="25400" h="25400"/>
      <a:bevelB w="25400" h="25400"/>
    </dgm:sp3d>
    <dgm:txPr/>
    <dgm:style>
      <a:lnRef idx="1">
        <a:scrgbClr r="0" g="0" b="0"/>
      </a:lnRef>
      <a:fillRef idx="1">
        <a:scrgbClr r="0" g="0" b="0"/>
      </a:fillRef>
      <a:effectRef idx="0">
        <a:scrgbClr r="0" g="0" b="0"/>
      </a:effectRef>
      <a:fontRef idx="minor"/>
    </dgm:style>
  </dgm:styleLbl>
  <dgm:styleLbl name="bgShp">
    <dgm:scene3d>
      <a:camera prst="orthographicFront"/>
      <a:lightRig rig="threePt" dir="t"/>
    </dgm:scene3d>
    <dgm:sp3d z="-152400" prstMaterial="plastic">
      <a:bevelT w="25400" h="25400"/>
      <a:bevelB w="25400" h="25400"/>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prstMaterial="plastic">
      <a:bevelT w="50800" h="50800"/>
      <a:bevelB w="50800" h="50800"/>
    </dgm:sp3d>
    <dgm:txPr/>
    <dgm:style>
      <a:lnRef idx="0">
        <a:scrgbClr r="0" g="0" b="0"/>
      </a:lnRef>
      <a:fillRef idx="1">
        <a:scrgbClr r="0" g="0" b="0"/>
      </a:fillRef>
      <a:effectRef idx="2">
        <a:scrgbClr r="0" g="0" b="0"/>
      </a:effectRef>
      <a:fontRef idx="minor"/>
    </dgm:style>
  </dgm:styleLbl>
  <dgm:styleLbl name="trBgShp">
    <dgm:scene3d>
      <a:camera prst="orthographicFront"/>
      <a:lightRig rig="threePt" dir="t"/>
    </dgm:scene3d>
    <dgm:sp3d z="-10400" extrusionH="12700" prstMaterial="plastic"/>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50080" prstMaterial="plastic">
      <a:bevelT w="50800" h="50800"/>
      <a:bevelB w="50800" h="50800"/>
    </dgm:sp3d>
    <dgm:txPr/>
    <dgm:style>
      <a:lnRef idx="0">
        <a:scrgbClr r="0" g="0" b="0"/>
      </a:lnRef>
      <a:fillRef idx="1">
        <a:scrgbClr r="0" g="0" b="0"/>
      </a:fillRef>
      <a:effectRef idx="2">
        <a:scrgbClr r="0" g="0" b="0"/>
      </a:effectRef>
      <a:fontRef idx="minor"/>
    </dgm:style>
  </dgm:styleLbl>
  <dgm:styleLbl name="revTx">
    <dgm:scene3d>
      <a:camera prst="orthographicFront"/>
      <a:lightRig rig="threePt" dir="t"/>
    </dgm:scene3d>
    <dgm:sp3d/>
    <dgm:txPr/>
    <dgm:style>
      <a:lnRef idx="0">
        <a:scrgbClr r="0" g="0" b="0"/>
      </a:lnRef>
      <a:fillRef idx="1">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3d3">
  <dgm:title val=""/>
  <dgm:desc val=""/>
  <dgm:catLst>
    <dgm:cat type="3D" pri="11300"/>
  </dgm:catLst>
  <dgm:scene3d>
    <a:camera prst="orthographicFront"/>
    <a:lightRig rig="threePt" dir="t"/>
  </dgm:scene3d>
  <dgm:styleLbl name="node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l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vennNode1">
    <dgm:scene3d>
      <a:camera prst="orthographicFront">
        <a:rot lat="0" lon="0" rev="0"/>
      </a:camera>
      <a:lightRig rig="contrasting" dir="t">
        <a:rot lat="0" lon="0" rev="1200000"/>
      </a:lightRig>
    </dgm:scene3d>
    <dgm:sp3d contourW="12700" prstMaterial="clear">
      <a:bevelT w="177800" h="254000"/>
      <a:bevelB w="152400"/>
    </dgm:sp3d>
    <dgm:txPr/>
    <dgm:style>
      <a:lnRef idx="0">
        <a:scrgbClr r="0" g="0" b="0"/>
      </a:lnRef>
      <a:fillRef idx="1">
        <a:scrgbClr r="0" g="0" b="0"/>
      </a:fillRef>
      <a:effectRef idx="0">
        <a:scrgbClr r="0" g="0" b="0"/>
      </a:effectRef>
      <a:fontRef idx="minor">
        <a:schemeClr val="tx1"/>
      </a:fontRef>
    </dgm:style>
  </dgm:styleLbl>
  <dgm:styleLbl name="align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node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f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alignImgPlace1">
    <dgm:scene3d>
      <a:camera prst="orthographicFront">
        <a:rot lat="0" lon="0" rev="0"/>
      </a:camera>
      <a:lightRig rig="contrasting" dir="t">
        <a:rot lat="0" lon="0" rev="1200000"/>
      </a:lightRig>
    </dgm:scene3d>
    <dgm:sp3d contourW="12700" prstMaterial="flat">
      <a:bevelT w="177800" h="254000"/>
      <a:bevelB w="152400"/>
    </dgm:sp3d>
    <dgm:txPr/>
    <dgm:style>
      <a:lnRef idx="0">
        <a:scrgbClr r="0" g="0" b="0"/>
      </a:lnRef>
      <a:fillRef idx="1">
        <a:scrgbClr r="0" g="0" b="0"/>
      </a:fillRef>
      <a:effectRef idx="1">
        <a:scrgbClr r="0" g="0" b="0"/>
      </a:effectRef>
      <a:fontRef idx="minor"/>
    </dgm:style>
  </dgm:styleLbl>
  <dgm:styleLbl name="bgImgPlac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sibTrans2D1">
    <dgm:scene3d>
      <a:camera prst="orthographicFront">
        <a:rot lat="0" lon="0" rev="0"/>
      </a:camera>
      <a:lightRig rig="contrasting" dir="t">
        <a:rot lat="0" lon="0" rev="1200000"/>
      </a:lightRig>
    </dgm:scene3d>
    <dgm:sp3d z="-182000" contourW="19050" prstMaterial="metal">
      <a:bevelT w="88900" h="203200"/>
      <a:bevelB w="165100" h="254000"/>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ibTrans2D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ibTrans1D1">
    <dgm:scene3d>
      <a:camera prst="orthographicFront">
        <a:rot lat="0" lon="0" rev="0"/>
      </a:camera>
      <a:lightRig rig="contrasting" dir="t">
        <a:rot lat="0" lon="0" rev="1200000"/>
      </a:lightRig>
    </dgm:scene3d>
    <dgm:sp3d z="-110000"/>
    <dgm:txPr/>
    <dgm:style>
      <a:lnRef idx="1">
        <a:scrgbClr r="0" g="0" b="0"/>
      </a:lnRef>
      <a:fillRef idx="0">
        <a:scrgbClr r="0" g="0" b="0"/>
      </a:fillRef>
      <a:effectRef idx="0">
        <a:scrgbClr r="0" g="0" b="0"/>
      </a:effectRef>
      <a:fontRef idx="minor"/>
    </dgm:style>
  </dgm:styleLbl>
  <dgm:styleLbl name="callout">
    <dgm:scene3d>
      <a:camera prst="orthographicFront">
        <a:rot lat="0" lon="0" rev="0"/>
      </a:camera>
      <a:lightRig rig="contrasting" dir="t">
        <a:rot lat="0" lon="0" rev="1200000"/>
      </a:lightRig>
    </dgm:scene3d>
    <dgm:sp3d z="10000"/>
    <dgm:txPr/>
    <dgm:style>
      <a:lnRef idx="2">
        <a:scrgbClr r="0" g="0" b="0"/>
      </a:lnRef>
      <a:fillRef idx="1">
        <a:scrgbClr r="0" g="0" b="0"/>
      </a:fillRef>
      <a:effectRef idx="0">
        <a:scrgbClr r="0" g="0" b="0"/>
      </a:effectRef>
      <a:fontRef idx="minor"/>
    </dgm:style>
  </dgm:styleLbl>
  <dgm:styleLbl name="asst0">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contourW="19050" prstMaterial="metal">
      <a:bevelT w="88900" h="203200"/>
      <a:bevelB w="165100" h="254000"/>
    </dgm:sp3d>
    <dgm:txPr/>
    <dgm:style>
      <a:lnRef idx="0">
        <a:scrgbClr r="0" g="0" b="0"/>
      </a:lnRef>
      <a:fillRef idx="1">
        <a:scrgbClr r="0" g="0" b="0"/>
      </a:fillRef>
      <a:effectRef idx="1">
        <a:scrgbClr r="0" g="0" b="0"/>
      </a:effectRef>
      <a:fontRef idx="minor">
        <a:schemeClr val="lt1"/>
      </a:fontRef>
    </dgm:style>
  </dgm:styleLbl>
  <dgm:styleLbl name="parChTrans2D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2">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3">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2D4">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parChTrans1D1">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2">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3">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parChTrans1D4">
    <dgm:scene3d>
      <a:camera prst="orthographicFront">
        <a:rot lat="0" lon="0" rev="0"/>
      </a:camera>
      <a:lightRig rig="contrasting" dir="t">
        <a:rot lat="0" lon="0" rev="1200000"/>
      </a:lightRig>
    </dgm:scene3d>
    <dgm:sp3d z="-110000"/>
    <dgm:txPr/>
    <dgm:style>
      <a:lnRef idx="2">
        <a:scrgbClr r="0" g="0" b="0"/>
      </a:lnRef>
      <a:fillRef idx="0">
        <a:scrgbClr r="0" g="0" b="0"/>
      </a:fillRef>
      <a:effectRef idx="0">
        <a:scrgbClr r="0" g="0" b="0"/>
      </a:effectRef>
      <a:fontRef idx="minor"/>
    </dgm:style>
  </dgm:styleLbl>
  <dgm:styleLbl name="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conF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tr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1">
        <a:scrgbClr r="0" g="0" b="0"/>
      </a:effectRef>
      <a:fontRef idx="minor"/>
    </dgm:style>
  </dgm:styleLbl>
  <dgm:styleLbl name="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FgAcc1">
    <dgm:scene3d>
      <a:camera prst="orthographicFront">
        <a:rot lat="0" lon="0" rev="0"/>
      </a:camera>
      <a:lightRig rig="contrasting" dir="t">
        <a:rot lat="0" lon="0" rev="1200000"/>
      </a:lightRig>
    </dgm:scene3d>
    <dgm:sp3d z="300000" contourW="12700" prstMaterial="flat">
      <a:bevelT w="177800" h="254000"/>
      <a:bevelB w="152400"/>
    </dgm:sp3d>
    <dgm:txPr/>
    <dgm:style>
      <a:lnRef idx="0">
        <a:scrgbClr r="0" g="0" b="0"/>
      </a:lnRef>
      <a:fillRef idx="1">
        <a:scrgbClr r="0" g="0" b="0"/>
      </a:fillRef>
      <a:effectRef idx="0">
        <a:scrgbClr r="0" g="0" b="0"/>
      </a:effectRef>
      <a:fontRef idx="minor"/>
    </dgm:style>
  </dgm:styleLbl>
  <dgm:styleLbl name="solidAlignAcc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solidBgAcc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alignAccFollowNode1">
    <dgm:scene3d>
      <a:camera prst="orthographicFront">
        <a:rot lat="0" lon="0" rev="0"/>
      </a:camera>
      <a:lightRig rig="contrasting" dir="t">
        <a:rot lat="0" lon="0" rev="1200000"/>
      </a:lightRig>
    </dgm:scene3d>
    <dgm:sp3d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AccFollowNode1">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0">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2">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3">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fgAcc4">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bgShp">
    <dgm:scene3d>
      <a:camera prst="orthographicFront">
        <a:rot lat="0" lon="0" rev="0"/>
      </a:camera>
      <a:lightRig rig="contrasting" dir="t">
        <a:rot lat="0" lon="0" rev="1200000"/>
      </a:lightRig>
    </dgm:scene3d>
    <dgm:sp3d z="-300000" prstMaterial="plastic"/>
    <dgm:txPr/>
    <dgm:style>
      <a:lnRef idx="1">
        <a:scrgbClr r="0" g="0" b="0"/>
      </a:lnRef>
      <a:fillRef idx="1">
        <a:scrgbClr r="0" g="0" b="0"/>
      </a:fillRef>
      <a:effectRef idx="0">
        <a:scrgbClr r="0" g="0" b="0"/>
      </a:effectRef>
      <a:fontRef idx="minor"/>
    </dgm:style>
  </dgm:styleLbl>
  <dgm:styleLbl name="dkBgShp">
    <dgm:scene3d>
      <a:camera prst="orthographicFront">
        <a:rot lat="0" lon="0" rev="0"/>
      </a:camera>
      <a:lightRig rig="contrasting" dir="t">
        <a:rot lat="0" lon="0" rev="1200000"/>
      </a:lightRig>
    </dgm:scene3d>
    <dgm:sp3d contourW="12700" prstMaterial="flat">
      <a:bevelT w="100800" h="154000"/>
      <a:bevelB w="152400"/>
    </dgm:sp3d>
    <dgm:txPr/>
    <dgm:style>
      <a:lnRef idx="0">
        <a:scrgbClr r="0" g="0" b="0"/>
      </a:lnRef>
      <a:fillRef idx="1">
        <a:scrgbClr r="0" g="0" b="0"/>
      </a:fillRef>
      <a:effectRef idx="0">
        <a:scrgbClr r="0" g="0" b="0"/>
      </a:effectRef>
      <a:fontRef idx="minor"/>
    </dgm:style>
  </dgm:styleLbl>
  <dgm:styleLbl name="trBgShp">
    <dgm:scene3d>
      <a:camera prst="orthographicFront">
        <a:rot lat="0" lon="0" rev="0"/>
      </a:camera>
      <a:lightRig rig="contrasting" dir="t">
        <a:rot lat="0" lon="0" rev="1200000"/>
      </a:lightRig>
    </dgm:scene3d>
    <dgm:sp3d z="-152400" prstMaterial="matte"/>
    <dgm:txPr/>
    <dgm:style>
      <a:lnRef idx="1">
        <a:scrgbClr r="0" g="0" b="0"/>
      </a:lnRef>
      <a:fillRef idx="1">
        <a:scrgbClr r="0" g="0" b="0"/>
      </a:fillRef>
      <a:effectRef idx="0">
        <a:scrgbClr r="0" g="0" b="0"/>
      </a:effectRef>
      <a:fontRef idx="minor"/>
    </dgm:style>
  </dgm:styleLbl>
  <dgm:styleLbl name="fgShp">
    <dgm:scene3d>
      <a:camera prst="orthographicFront">
        <a:rot lat="0" lon="0" rev="0"/>
      </a:camera>
      <a:lightRig rig="contrasting" dir="t">
        <a:rot lat="0" lon="0" rev="1200000"/>
      </a:lightRig>
    </dgm:scene3d>
    <dgm:sp3d z="300000" contourW="19050" prstMaterial="metal">
      <a:bevelT w="88900" h="203200"/>
      <a:bevelB w="165100" h="254000"/>
    </dgm:sp3d>
    <dgm:txPr/>
    <dgm:style>
      <a:lnRef idx="0">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1">
        <a:scrgbClr r="0" g="0" b="0"/>
      </a:lnRef>
      <a:fillRef idx="0">
        <a:scrgbClr r="0" g="0" b="0"/>
      </a:fillRef>
      <a:effectRef idx="0">
        <a:scrgbClr r="0" g="0" b="0"/>
      </a:effectRef>
      <a:fontRef idx="minor"/>
    </dgm:style>
  </dgm:styleLbl>
</dgm:styleDef>
</file>

<file path=ppt/diagrams/quickStyle4.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5.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6.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7.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8.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9.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rawings/_rels/vmlDrawing1.vml.rels><?xml version="1.0" encoding="UTF-8" standalone="yes"?>
<Relationships xmlns="http://schemas.openxmlformats.org/package/2006/relationships"><Relationship Id="rId1" Type="http://schemas.openxmlformats.org/officeDocument/2006/relationships/image" Target="../media/image4.wmf"/></Relationships>
</file>

<file path=ppt/drawings/_rels/vmlDrawing2.vml.rels><?xml version="1.0" encoding="UTF-8" standalone="yes"?>
<Relationships xmlns="http://schemas.openxmlformats.org/package/2006/relationships"><Relationship Id="rId2" Type="http://schemas.openxmlformats.org/officeDocument/2006/relationships/image" Target="../media/image47.wmf"/><Relationship Id="rId1" Type="http://schemas.openxmlformats.org/officeDocument/2006/relationships/image" Target="../media/image46.wmf"/></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2.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8"/>
          <p:cNvSpPr>
            <a:spLocks/>
          </p:cNvSpPr>
          <p:nvPr/>
        </p:nvSpPr>
        <p:spPr bwMode="auto">
          <a:xfrm>
            <a:off x="-31750" y="4321175"/>
            <a:ext cx="1395413" cy="781050"/>
          </a:xfrm>
          <a:custGeom>
            <a:avLst/>
            <a:gdLst>
              <a:gd name="T0" fmla="*/ 2147483646 w 8042"/>
              <a:gd name="T1" fmla="*/ 2147483646 h 10000"/>
              <a:gd name="T2" fmla="*/ 2147483646 w 8042"/>
              <a:gd name="T3" fmla="*/ 2147483646 h 10000"/>
              <a:gd name="T4" fmla="*/ 2147483646 w 8042"/>
              <a:gd name="T5" fmla="*/ 2147483646 h 10000"/>
              <a:gd name="T6" fmla="*/ 2147483646 w 8042"/>
              <a:gd name="T7" fmla="*/ 2147483646 h 10000"/>
              <a:gd name="T8" fmla="*/ 2147483646 w 8042"/>
              <a:gd name="T9" fmla="*/ 2147483646 h 10000"/>
              <a:gd name="T10" fmla="*/ 2147483646 w 8042"/>
              <a:gd name="T11" fmla="*/ 2147483646 h 10000"/>
              <a:gd name="T12" fmla="*/ 2147483646 w 8042"/>
              <a:gd name="T13" fmla="*/ 2147483646 h 10000"/>
              <a:gd name="T14" fmla="*/ 2147483646 w 8042"/>
              <a:gd name="T15" fmla="*/ 2147483646 h 10000"/>
              <a:gd name="T16" fmla="*/ 2147483646 w 8042"/>
              <a:gd name="T17" fmla="*/ 0 h 10000"/>
              <a:gd name="T18" fmla="*/ 0 w 8042"/>
              <a:gd name="T19" fmla="*/ 2147483646 h 10000"/>
              <a:gd name="T20" fmla="*/ 2147483646 w 8042"/>
              <a:gd name="T21" fmla="*/ 2147483646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A54A5ADE-C700-4996-9580-77014A702BC6}" type="datetimeFigureOut">
              <a:rPr lang="en-US" altLang="zh-CN"/>
              <a:pPr>
                <a:defRPr/>
              </a:pPr>
              <a:t>11/3/2020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423863" y="4529138"/>
            <a:ext cx="584200" cy="365125"/>
          </a:xfrm>
        </p:spPr>
        <p:txBody>
          <a:bodyPr/>
          <a:lstStyle>
            <a:lvl1pPr>
              <a:defRPr/>
            </a:lvl1pPr>
          </a:lstStyle>
          <a:p>
            <a:pPr>
              <a:defRPr/>
            </a:pPr>
            <a:fld id="{43699201-972E-41D4-A08C-036BB5FEAAA9}" type="slidenum">
              <a:rPr lang="en-US" altLang="zh-CN"/>
              <a:pPr>
                <a:defRPr/>
              </a:pPr>
              <a:t>‹#›</a:t>
            </a:fld>
            <a:endParaRPr lang="en-US" altLang="zh-CN"/>
          </a:p>
        </p:txBody>
      </p:sp>
    </p:spTree>
    <p:extLst>
      <p:ext uri="{BB962C8B-B14F-4D97-AF65-F5344CB8AC3E}">
        <p14:creationId xmlns:p14="http://schemas.microsoft.com/office/powerpoint/2010/main" val="1991299464"/>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B359343-F53A-4DDD-9CFA-28CE19003377}" type="datetimeFigureOut">
              <a:rPr lang="en-US" altLang="zh-CN"/>
              <a:pPr>
                <a:defRPr/>
              </a:pPr>
              <a:t>11/3/2020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FE5DFA8E-59F4-48E9-BA4D-FC27E273DF5C}" type="slidenum">
              <a:rPr lang="en-US" altLang="zh-CN"/>
              <a:pPr>
                <a:defRPr/>
              </a:pPr>
              <a:t>‹#›</a:t>
            </a:fld>
            <a:endParaRPr lang="en-US" altLang="zh-CN"/>
          </a:p>
        </p:txBody>
      </p:sp>
    </p:spTree>
    <p:extLst>
      <p:ext uri="{BB962C8B-B14F-4D97-AF65-F5344CB8AC3E}">
        <p14:creationId xmlns:p14="http://schemas.microsoft.com/office/powerpoint/2010/main" val="296090182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3"/>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7" name="TextBox 14"/>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69203090-5AD5-491E-99FC-B87AA8C70452}" type="datetimeFigureOut">
              <a:rPr lang="en-US" altLang="zh-CN"/>
              <a:pPr>
                <a:defRPr/>
              </a:pPr>
              <a:t>11/3/2020</a:t>
            </a:fld>
            <a:endParaRPr lang="en-US" altLang="zh-CN"/>
          </a:p>
        </p:txBody>
      </p:sp>
      <p:sp>
        <p:nvSpPr>
          <p:cNvPr id="9" name="Footer Placeholder 4"/>
          <p:cNvSpPr>
            <a:spLocks noGrp="1"/>
          </p:cNvSpPr>
          <p:nvPr>
            <p:ph type="ftr" sz="quarter" idx="15"/>
          </p:nvPr>
        </p:nvSpPr>
        <p:spPr/>
        <p:txBody>
          <a:bodyPr/>
          <a:lstStyle>
            <a:lvl1pPr>
              <a:defRPr/>
            </a:lvl1pPr>
          </a:lstStyle>
          <a:p>
            <a:pPr>
              <a:defRPr/>
            </a:pPr>
            <a:endParaRPr lang="en-US" altLang="zh-CN"/>
          </a:p>
        </p:txBody>
      </p:sp>
      <p:sp>
        <p:nvSpPr>
          <p:cNvPr id="10" name="Slide Number Placeholder 5"/>
          <p:cNvSpPr>
            <a:spLocks noGrp="1"/>
          </p:cNvSpPr>
          <p:nvPr>
            <p:ph type="sldNum" sz="quarter" idx="16"/>
          </p:nvPr>
        </p:nvSpPr>
        <p:spPr>
          <a:xfrm>
            <a:off x="511175" y="3244850"/>
            <a:ext cx="585788" cy="365125"/>
          </a:xfrm>
        </p:spPr>
        <p:txBody>
          <a:bodyPr/>
          <a:lstStyle>
            <a:lvl1pPr>
              <a:defRPr/>
            </a:lvl1pPr>
          </a:lstStyle>
          <a:p>
            <a:pPr>
              <a:defRPr/>
            </a:pPr>
            <a:fld id="{22169262-63D2-4890-BDBC-1842291BC640}" type="slidenum">
              <a:rPr lang="en-US" altLang="zh-CN"/>
              <a:pPr>
                <a:defRPr/>
              </a:pPr>
              <a:t>‹#›</a:t>
            </a:fld>
            <a:endParaRPr lang="en-US" altLang="zh-CN"/>
          </a:p>
        </p:txBody>
      </p:sp>
    </p:spTree>
    <p:extLst>
      <p:ext uri="{BB962C8B-B14F-4D97-AF65-F5344CB8AC3E}">
        <p14:creationId xmlns:p14="http://schemas.microsoft.com/office/powerpoint/2010/main" val="3916736801"/>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58869A78-F6E3-4E4D-A22F-A2F80D9894E9}" type="datetimeFigureOut">
              <a:rPr lang="en-US" altLang="zh-CN"/>
              <a:pPr>
                <a:defRPr/>
              </a:pPr>
              <a:t>11/3/2020</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DE393D11-A613-487E-92B2-2AD50C24381B}" type="slidenum">
              <a:rPr lang="en-US" altLang="zh-CN"/>
              <a:pPr>
                <a:defRPr/>
              </a:pPr>
              <a:t>‹#›</a:t>
            </a:fld>
            <a:endParaRPr lang="en-US" altLang="zh-CN"/>
          </a:p>
        </p:txBody>
      </p:sp>
    </p:spTree>
    <p:extLst>
      <p:ext uri="{BB962C8B-B14F-4D97-AF65-F5344CB8AC3E}">
        <p14:creationId xmlns:p14="http://schemas.microsoft.com/office/powerpoint/2010/main" val="2236589529"/>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0"/>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7" name="TextBox 11"/>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8" name="Date Placeholder 4"/>
          <p:cNvSpPr>
            <a:spLocks noGrp="1"/>
          </p:cNvSpPr>
          <p:nvPr>
            <p:ph type="dt" sz="half" idx="14"/>
          </p:nvPr>
        </p:nvSpPr>
        <p:spPr/>
        <p:txBody>
          <a:bodyPr/>
          <a:lstStyle>
            <a:lvl1pPr>
              <a:defRPr/>
            </a:lvl1pPr>
          </a:lstStyle>
          <a:p>
            <a:pPr>
              <a:defRPr/>
            </a:pPr>
            <a:fld id="{83E45592-D16E-4789-ABE9-F51F14ADF73A}" type="datetimeFigureOut">
              <a:rPr lang="en-US" altLang="zh-CN"/>
              <a:pPr>
                <a:defRPr/>
              </a:pPr>
              <a:t>11/3/2020</a:t>
            </a:fld>
            <a:endParaRPr lang="en-US" altLang="zh-CN"/>
          </a:p>
        </p:txBody>
      </p:sp>
      <p:sp>
        <p:nvSpPr>
          <p:cNvPr id="9" name="Footer Placeholder 5"/>
          <p:cNvSpPr>
            <a:spLocks noGrp="1"/>
          </p:cNvSpPr>
          <p:nvPr>
            <p:ph type="ftr" sz="quarter" idx="15"/>
          </p:nvPr>
        </p:nvSpPr>
        <p:spPr/>
        <p:txBody>
          <a:bodyPr/>
          <a:lstStyle>
            <a:lvl1pPr>
              <a:defRPr/>
            </a:lvl1pPr>
          </a:lstStyle>
          <a:p>
            <a:pPr>
              <a:defRPr/>
            </a:pPr>
            <a:endParaRPr lang="en-US" altLang="zh-CN"/>
          </a:p>
        </p:txBody>
      </p:sp>
      <p:sp>
        <p:nvSpPr>
          <p:cNvPr id="10" name="Slide Number Placeholder 6"/>
          <p:cNvSpPr>
            <a:spLocks noGrp="1"/>
          </p:cNvSpPr>
          <p:nvPr>
            <p:ph type="sldNum" sz="quarter" idx="16"/>
          </p:nvPr>
        </p:nvSpPr>
        <p:spPr>
          <a:xfrm>
            <a:off x="511175" y="4983163"/>
            <a:ext cx="585788" cy="365125"/>
          </a:xfrm>
        </p:spPr>
        <p:txBody>
          <a:bodyPr/>
          <a:lstStyle>
            <a:lvl1pPr>
              <a:defRPr/>
            </a:lvl1pPr>
          </a:lstStyle>
          <a:p>
            <a:pPr>
              <a:defRPr/>
            </a:pPr>
            <a:fld id="{2A957580-21E2-4FC0-972B-ACCA71E08078}" type="slidenum">
              <a:rPr lang="en-US" altLang="zh-CN"/>
              <a:pPr>
                <a:defRPr/>
              </a:pPr>
              <a:t>‹#›</a:t>
            </a:fld>
            <a:endParaRPr lang="en-US" altLang="zh-CN"/>
          </a:p>
        </p:txBody>
      </p:sp>
    </p:spTree>
    <p:extLst>
      <p:ext uri="{BB962C8B-B14F-4D97-AF65-F5344CB8AC3E}">
        <p14:creationId xmlns:p14="http://schemas.microsoft.com/office/powerpoint/2010/main" val="169006234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4"/>
          </p:nvPr>
        </p:nvSpPr>
        <p:spPr/>
        <p:txBody>
          <a:bodyPr/>
          <a:lstStyle>
            <a:lvl1pPr>
              <a:defRPr/>
            </a:lvl1pPr>
          </a:lstStyle>
          <a:p>
            <a:pPr>
              <a:defRPr/>
            </a:pPr>
            <a:fld id="{FB28FAF6-3BA3-4946-8AE9-83B251362425}" type="datetimeFigureOut">
              <a:rPr lang="en-US" altLang="zh-CN"/>
              <a:pPr>
                <a:defRPr/>
              </a:pPr>
              <a:t>11/3/2020</a:t>
            </a:fld>
            <a:endParaRPr lang="en-US" altLang="zh-CN"/>
          </a:p>
        </p:txBody>
      </p:sp>
      <p:sp>
        <p:nvSpPr>
          <p:cNvPr id="7" name="Footer Placeholder 5"/>
          <p:cNvSpPr>
            <a:spLocks noGrp="1"/>
          </p:cNvSpPr>
          <p:nvPr>
            <p:ph type="ftr" sz="quarter" idx="15"/>
          </p:nvPr>
        </p:nvSpPr>
        <p:spPr/>
        <p:txBody>
          <a:bodyPr/>
          <a:lstStyle>
            <a:lvl1pPr>
              <a:defRPr/>
            </a:lvl1pPr>
          </a:lstStyle>
          <a:p>
            <a:pPr>
              <a:defRPr/>
            </a:pPr>
            <a:endParaRPr lang="en-US" altLang="zh-CN"/>
          </a:p>
        </p:txBody>
      </p:sp>
      <p:sp>
        <p:nvSpPr>
          <p:cNvPr id="8" name="Slide Number Placeholder 6"/>
          <p:cNvSpPr>
            <a:spLocks noGrp="1"/>
          </p:cNvSpPr>
          <p:nvPr>
            <p:ph type="sldNum" sz="quarter" idx="16"/>
          </p:nvPr>
        </p:nvSpPr>
        <p:spPr>
          <a:xfrm>
            <a:off x="511175" y="4983163"/>
            <a:ext cx="585788" cy="365125"/>
          </a:xfrm>
        </p:spPr>
        <p:txBody>
          <a:bodyPr/>
          <a:lstStyle>
            <a:lvl1pPr>
              <a:defRPr/>
            </a:lvl1pPr>
          </a:lstStyle>
          <a:p>
            <a:pPr>
              <a:defRPr/>
            </a:pPr>
            <a:fld id="{DCDB322C-7F1A-4C37-82F9-D63F8F370295}" type="slidenum">
              <a:rPr lang="en-US" altLang="zh-CN"/>
              <a:pPr>
                <a:defRPr/>
              </a:pPr>
              <a:t>‹#›</a:t>
            </a:fld>
            <a:endParaRPr lang="en-US" altLang="zh-CN"/>
          </a:p>
        </p:txBody>
      </p:sp>
    </p:spTree>
    <p:extLst>
      <p:ext uri="{BB962C8B-B14F-4D97-AF65-F5344CB8AC3E}">
        <p14:creationId xmlns:p14="http://schemas.microsoft.com/office/powerpoint/2010/main" val="2972243141"/>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229D2EC0-3797-45FD-A86C-4F7AAC75B16D}" type="datetimeFigureOut">
              <a:rPr lang="en-US" altLang="zh-CN"/>
              <a:pPr>
                <a:defRPr/>
              </a:pPr>
              <a:t>11/3/2020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F56705B2-1015-4E80-BAFB-1B27FF4C42EB}" type="slidenum">
              <a:rPr lang="en-US" altLang="zh-CN"/>
              <a:pPr>
                <a:defRPr/>
              </a:pPr>
              <a:t>‹#›</a:t>
            </a:fld>
            <a:endParaRPr lang="en-US" altLang="zh-CN"/>
          </a:p>
        </p:txBody>
      </p:sp>
    </p:spTree>
    <p:extLst>
      <p:ext uri="{BB962C8B-B14F-4D97-AF65-F5344CB8AC3E}">
        <p14:creationId xmlns:p14="http://schemas.microsoft.com/office/powerpoint/2010/main" val="344585725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4" name="Freeform 11"/>
          <p:cNvSpPr>
            <a:spLocks/>
          </p:cNvSpPr>
          <p:nvPr userDrawn="1"/>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8CB5CECA-693B-4DE6-97A3-DAC5CB156182}" type="datetimeFigureOut">
              <a:rPr lang="en-US" altLang="zh-CN"/>
              <a:pPr>
                <a:defRPr/>
              </a:pPr>
              <a:t>11/3/2020</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3635472937"/>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4" name="Freeform 8"/>
          <p:cNvSpPr>
            <a:spLocks/>
          </p:cNvSpPr>
          <p:nvPr/>
        </p:nvSpPr>
        <p:spPr bwMode="auto">
          <a:xfrm>
            <a:off x="-31750" y="4321175"/>
            <a:ext cx="1395413" cy="781050"/>
          </a:xfrm>
          <a:custGeom>
            <a:avLst/>
            <a:gdLst>
              <a:gd name="T0" fmla="*/ 2147483646 w 8042"/>
              <a:gd name="T1" fmla="*/ 2147483646 h 10000"/>
              <a:gd name="T2" fmla="*/ 2147483646 w 8042"/>
              <a:gd name="T3" fmla="*/ 2147483646 h 10000"/>
              <a:gd name="T4" fmla="*/ 2147483646 w 8042"/>
              <a:gd name="T5" fmla="*/ 2147483646 h 10000"/>
              <a:gd name="T6" fmla="*/ 2147483646 w 8042"/>
              <a:gd name="T7" fmla="*/ 2147483646 h 10000"/>
              <a:gd name="T8" fmla="*/ 2147483646 w 8042"/>
              <a:gd name="T9" fmla="*/ 2147483646 h 10000"/>
              <a:gd name="T10" fmla="*/ 2147483646 w 8042"/>
              <a:gd name="T11" fmla="*/ 2147483646 h 10000"/>
              <a:gd name="T12" fmla="*/ 2147483646 w 8042"/>
              <a:gd name="T13" fmla="*/ 2147483646 h 10000"/>
              <a:gd name="T14" fmla="*/ 2147483646 w 8042"/>
              <a:gd name="T15" fmla="*/ 2147483646 h 10000"/>
              <a:gd name="T16" fmla="*/ 2147483646 w 8042"/>
              <a:gd name="T17" fmla="*/ 0 h 10000"/>
              <a:gd name="T18" fmla="*/ 0 w 8042"/>
              <a:gd name="T19" fmla="*/ 2147483646 h 10000"/>
              <a:gd name="T20" fmla="*/ 2147483646 w 8042"/>
              <a:gd name="T21" fmla="*/ 2147483646 h 10000"/>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8042" h="10000">
                <a:moveTo>
                  <a:pt x="5799" y="10000"/>
                </a:moveTo>
                <a:cubicBezTo>
                  <a:pt x="5880" y="10000"/>
                  <a:pt x="5934" y="9940"/>
                  <a:pt x="5961" y="9880"/>
                </a:cubicBezTo>
                <a:cubicBezTo>
                  <a:pt x="5961" y="9820"/>
                  <a:pt x="5988" y="9820"/>
                  <a:pt x="5988" y="9820"/>
                </a:cubicBezTo>
                <a:lnTo>
                  <a:pt x="8042" y="5260"/>
                </a:lnTo>
                <a:cubicBezTo>
                  <a:pt x="8096" y="5140"/>
                  <a:pt x="8096" y="4901"/>
                  <a:pt x="8042" y="4721"/>
                </a:cubicBezTo>
                <a:lnTo>
                  <a:pt x="5988" y="221"/>
                </a:lnTo>
                <a:cubicBezTo>
                  <a:pt x="5988" y="160"/>
                  <a:pt x="5961" y="160"/>
                  <a:pt x="5961" y="160"/>
                </a:cubicBezTo>
                <a:cubicBezTo>
                  <a:pt x="5934" y="101"/>
                  <a:pt x="5880" y="41"/>
                  <a:pt x="5799" y="41"/>
                </a:cubicBezTo>
                <a:lnTo>
                  <a:pt x="18" y="0"/>
                </a:lnTo>
                <a:cubicBezTo>
                  <a:pt x="12" y="3330"/>
                  <a:pt x="6" y="6661"/>
                  <a:pt x="0" y="9991"/>
                </a:cubicBezTo>
                <a:lnTo>
                  <a:pt x="5799" y="10000"/>
                </a:ln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ctrTitle"/>
          </p:nvPr>
        </p:nvSpPr>
        <p:spPr>
          <a:xfrm>
            <a:off x="1942416" y="2514601"/>
            <a:ext cx="6600451" cy="2262781"/>
          </a:xfrm>
        </p:spPr>
        <p:txBody>
          <a:bodyPr anchor="b">
            <a:normAutofit/>
          </a:bodyPr>
          <a:lstStyle>
            <a:lvl1pPr>
              <a:defRPr sz="5400"/>
            </a:lvl1pPr>
          </a:lstStyle>
          <a:p>
            <a:r>
              <a:rPr lang="zh-CN" altLang="en-US"/>
              <a:t>单击此处编辑母版标题样式</a:t>
            </a:r>
            <a:endParaRPr lang="en-US" dirty="0"/>
          </a:p>
        </p:txBody>
      </p:sp>
      <p:sp>
        <p:nvSpPr>
          <p:cNvPr id="3" name="Subtitle 2"/>
          <p:cNvSpPr>
            <a:spLocks noGrp="1"/>
          </p:cNvSpPr>
          <p:nvPr>
            <p:ph type="subTitle" idx="1"/>
          </p:nvPr>
        </p:nvSpPr>
        <p:spPr>
          <a:xfrm>
            <a:off x="1942416" y="4777380"/>
            <a:ext cx="6600451" cy="1126283"/>
          </a:xfrm>
        </p:spPr>
        <p:txBody>
          <a:bodyPr/>
          <a:lstStyle>
            <a:lvl1pPr marL="0" indent="0" algn="l">
              <a:buNone/>
              <a:defRPr>
                <a:solidFill>
                  <a:schemeClr val="tx1">
                    <a:lumMod val="65000"/>
                    <a:lumOff val="3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endParaRPr lang="en-US" dirty="0"/>
          </a:p>
        </p:txBody>
      </p:sp>
      <p:sp>
        <p:nvSpPr>
          <p:cNvPr id="5" name="Date Placeholder 3"/>
          <p:cNvSpPr>
            <a:spLocks noGrp="1"/>
          </p:cNvSpPr>
          <p:nvPr>
            <p:ph type="dt" sz="half" idx="10"/>
          </p:nvPr>
        </p:nvSpPr>
        <p:spPr/>
        <p:txBody>
          <a:bodyPr/>
          <a:lstStyle>
            <a:lvl1pPr>
              <a:defRPr/>
            </a:lvl1pPr>
          </a:lstStyle>
          <a:p>
            <a:pPr>
              <a:defRPr/>
            </a:pPr>
            <a:fld id="{17E8AB1F-5582-4DCE-B980-1700CE3B361B}" type="datetimeFigureOut">
              <a:rPr lang="en-US" altLang="zh-CN"/>
              <a:pPr>
                <a:defRPr/>
              </a:pPr>
              <a:t>11/3/2020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423863" y="4529138"/>
            <a:ext cx="584200" cy="365125"/>
          </a:xfrm>
        </p:spPr>
        <p:txBody>
          <a:bodyPr/>
          <a:lstStyle>
            <a:lvl1pPr>
              <a:defRPr/>
            </a:lvl1pPr>
          </a:lstStyle>
          <a:p>
            <a:pPr>
              <a:defRPr/>
            </a:pPr>
            <a:fld id="{0F4D88A5-F3B7-4E7E-A2FD-1BE6287E0AB8}" type="slidenum">
              <a:rPr lang="en-US" altLang="zh-CN"/>
              <a:pPr>
                <a:defRPr/>
              </a:pPr>
              <a:t>‹#›</a:t>
            </a:fld>
            <a:endParaRPr lang="en-US" altLang="zh-CN"/>
          </a:p>
        </p:txBody>
      </p:sp>
    </p:spTree>
    <p:extLst>
      <p:ext uri="{BB962C8B-B14F-4D97-AF65-F5344CB8AC3E}">
        <p14:creationId xmlns:p14="http://schemas.microsoft.com/office/powerpoint/2010/main" val="914733548"/>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type="obj" preserve="1">
  <p:cSld name="章节目录">
    <p:bg>
      <p:bgPr>
        <a:gradFill rotWithShape="0">
          <a:gsLst>
            <a:gs pos="0">
              <a:srgbClr val="F8FBF9"/>
            </a:gs>
            <a:gs pos="74001">
              <a:srgbClr val="BCDACE"/>
            </a:gs>
            <a:gs pos="83000">
              <a:srgbClr val="BCDACE"/>
            </a:gs>
            <a:gs pos="100000">
              <a:srgbClr val="D2E6DE"/>
            </a:gs>
          </a:gsLst>
          <a:lin ang="5400000" scaled="1"/>
        </a:gradFill>
        <a:effectLst/>
      </p:bgPr>
    </p:bg>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56AC833A-CF54-4C76-8872-5731215CAA6E}" type="datetimeFigureOut">
              <a:rPr lang="en-US" altLang="zh-CN"/>
              <a:pPr>
                <a:defRPr/>
              </a:pPr>
              <a:t>11/3/2020</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C572E841-6947-47E4-83A1-5B2B4AD54EF6}" type="slidenum">
              <a:rPr lang="en-US" altLang="zh-CN"/>
              <a:pPr>
                <a:defRPr/>
              </a:pPr>
              <a:t>‹#›</a:t>
            </a:fld>
            <a:endParaRPr lang="en-US" altLang="zh-CN"/>
          </a:p>
        </p:txBody>
      </p:sp>
    </p:spTree>
    <p:extLst>
      <p:ext uri="{BB962C8B-B14F-4D97-AF65-F5344CB8AC3E}">
        <p14:creationId xmlns:p14="http://schemas.microsoft.com/office/powerpoint/2010/main" val="398442431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470D263B-FFD1-42A7-B3C2-C1379FDF2A98}" type="datetimeFigureOut">
              <a:rPr lang="en-US" altLang="zh-CN"/>
              <a:pPr>
                <a:defRPr/>
              </a:pPr>
              <a:t>11/3/2020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96C9959A-72E7-4727-9E34-73FD895200B0}" type="slidenum">
              <a:rPr lang="en-US" altLang="zh-CN"/>
              <a:pPr>
                <a:defRPr/>
              </a:pPr>
              <a:t>‹#›</a:t>
            </a:fld>
            <a:endParaRPr lang="en-US" altLang="zh-CN"/>
          </a:p>
        </p:txBody>
      </p:sp>
    </p:spTree>
    <p:extLst>
      <p:ext uri="{BB962C8B-B14F-4D97-AF65-F5344CB8AC3E}">
        <p14:creationId xmlns:p14="http://schemas.microsoft.com/office/powerpoint/2010/main" val="38661526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章节目录">
    <p:bg>
      <p:bgPr>
        <a:gradFill rotWithShape="0">
          <a:gsLst>
            <a:gs pos="0">
              <a:srgbClr val="F8FBF9"/>
            </a:gs>
            <a:gs pos="74001">
              <a:srgbClr val="BCDACE"/>
            </a:gs>
            <a:gs pos="83000">
              <a:srgbClr val="BCDACE"/>
            </a:gs>
            <a:gs pos="100000">
              <a:srgbClr val="D2E6DE"/>
            </a:gs>
          </a:gsLst>
          <a:lin ang="5400000" scaled="1"/>
        </a:gradFill>
        <a:effectLst/>
      </p:bgPr>
    </p:bg>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5201" y="624110"/>
            <a:ext cx="6589199" cy="1280890"/>
          </a:xfrm>
        </p:spPr>
        <p:txBody>
          <a:bodyPr/>
          <a:lstStyle/>
          <a:p>
            <a:r>
              <a:rPr lang="zh-CN" altLang="en-US"/>
              <a:t>单击此处编辑母版标题样式</a:t>
            </a:r>
            <a:endParaRPr lang="en-US" dirty="0"/>
          </a:p>
        </p:txBody>
      </p:sp>
      <p:sp>
        <p:nvSpPr>
          <p:cNvPr id="3" name="Content Placeholder 2"/>
          <p:cNvSpPr>
            <a:spLocks noGrp="1"/>
          </p:cNvSpPr>
          <p:nvPr>
            <p:ph idx="1"/>
          </p:nvPr>
        </p:nvSpPr>
        <p:spPr>
          <a:xfrm>
            <a:off x="1942415" y="2133600"/>
            <a:ext cx="6591985" cy="3777622"/>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DA216B0B-E63F-43C7-9CA3-B5F25D10DAFB}" type="datetimeFigureOut">
              <a:rPr lang="en-US" altLang="zh-CN"/>
              <a:pPr>
                <a:defRPr/>
              </a:pPr>
              <a:t>11/3/2020</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39B9FF74-E152-4F99-93CF-D86E51E97350}" type="slidenum">
              <a:rPr lang="en-US" altLang="zh-CN"/>
              <a:pPr>
                <a:defRPr/>
              </a:pPr>
              <a:t>‹#›</a:t>
            </a:fld>
            <a:endParaRPr lang="en-US" altLang="zh-CN"/>
          </a:p>
        </p:txBody>
      </p:sp>
    </p:spTree>
    <p:extLst>
      <p:ext uri="{BB962C8B-B14F-4D97-AF65-F5344CB8AC3E}">
        <p14:creationId xmlns:p14="http://schemas.microsoft.com/office/powerpoint/2010/main" val="1703337744"/>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4"/>
          <p:cNvSpPr>
            <a:spLocks noGrp="1"/>
          </p:cNvSpPr>
          <p:nvPr>
            <p:ph type="dt" sz="half" idx="10"/>
          </p:nvPr>
        </p:nvSpPr>
        <p:spPr/>
        <p:txBody>
          <a:bodyPr/>
          <a:lstStyle>
            <a:lvl1pPr>
              <a:defRPr/>
            </a:lvl1pPr>
          </a:lstStyle>
          <a:p>
            <a:pPr>
              <a:defRPr/>
            </a:pPr>
            <a:fld id="{AF60E99E-502C-4F71-9BA1-F1A27BFE8A08}" type="datetimeFigureOut">
              <a:rPr lang="en-US" altLang="zh-CN"/>
              <a:pPr>
                <a:defRPr/>
              </a:pPr>
              <a:t>11/3/2020</a:t>
            </a:fld>
            <a:endParaRPr lang="en-US" altLang="zh-CN"/>
          </a:p>
        </p:txBody>
      </p:sp>
      <p:sp>
        <p:nvSpPr>
          <p:cNvPr id="9" name="Footer Placeholder 5"/>
          <p:cNvSpPr>
            <a:spLocks noGrp="1"/>
          </p:cNvSpPr>
          <p:nvPr>
            <p:ph type="ftr" sz="quarter" idx="11"/>
          </p:nvPr>
        </p:nvSpPr>
        <p:spPr/>
        <p:txBody>
          <a:bodyPr/>
          <a:lstStyle>
            <a:lvl1pPr>
              <a:defRPr/>
            </a:lvl1pPr>
          </a:lstStyle>
          <a:p>
            <a:pPr>
              <a:defRPr/>
            </a:pPr>
            <a:endParaRPr lang="en-US" altLang="zh-CN"/>
          </a:p>
        </p:txBody>
      </p:sp>
      <p:sp>
        <p:nvSpPr>
          <p:cNvPr id="10" name="Slide Number Placeholder 5"/>
          <p:cNvSpPr>
            <a:spLocks noGrp="1"/>
          </p:cNvSpPr>
          <p:nvPr>
            <p:ph type="sldNum" sz="quarter" idx="12"/>
          </p:nvPr>
        </p:nvSpPr>
        <p:spPr/>
        <p:txBody>
          <a:bodyPr/>
          <a:lstStyle>
            <a:lvl1pPr>
              <a:defRPr/>
            </a:lvl1pPr>
          </a:lstStyle>
          <a:p>
            <a:pPr>
              <a:defRPr/>
            </a:pPr>
            <a:fld id="{86073C61-051E-4F73-AEAC-4EF7D4C40ACF}" type="slidenum">
              <a:rPr lang="en-US" altLang="zh-CN"/>
              <a:pPr>
                <a:defRPr/>
              </a:pPr>
              <a:t>‹#›</a:t>
            </a:fld>
            <a:endParaRPr lang="en-US" altLang="zh-CN"/>
          </a:p>
        </p:txBody>
      </p:sp>
    </p:spTree>
    <p:extLst>
      <p:ext uri="{BB962C8B-B14F-4D97-AF65-F5344CB8AC3E}">
        <p14:creationId xmlns:p14="http://schemas.microsoft.com/office/powerpoint/2010/main" val="160633536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 name="Picture 2" descr="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9" name="Date Placeholder 6"/>
          <p:cNvSpPr>
            <a:spLocks noGrp="1"/>
          </p:cNvSpPr>
          <p:nvPr>
            <p:ph type="dt" sz="half" idx="10"/>
          </p:nvPr>
        </p:nvSpPr>
        <p:spPr/>
        <p:txBody>
          <a:bodyPr/>
          <a:lstStyle>
            <a:lvl1pPr>
              <a:defRPr/>
            </a:lvl1pPr>
          </a:lstStyle>
          <a:p>
            <a:pPr>
              <a:defRPr/>
            </a:pPr>
            <a:fld id="{44842F21-D5C9-4C94-9F8F-93F2CBC56444}" type="datetimeFigureOut">
              <a:rPr lang="en-US" altLang="zh-CN"/>
              <a:pPr>
                <a:defRPr/>
              </a:pPr>
              <a:t>11/3/2020</a:t>
            </a:fld>
            <a:endParaRPr lang="en-US" altLang="zh-CN"/>
          </a:p>
        </p:txBody>
      </p:sp>
      <p:sp>
        <p:nvSpPr>
          <p:cNvPr id="11" name="Footer Placeholder 7"/>
          <p:cNvSpPr>
            <a:spLocks noGrp="1"/>
          </p:cNvSpPr>
          <p:nvPr>
            <p:ph type="ftr" sz="quarter" idx="11"/>
          </p:nvPr>
        </p:nvSpPr>
        <p:spPr/>
        <p:txBody>
          <a:bodyPr/>
          <a:lstStyle>
            <a:lvl1pPr>
              <a:defRPr/>
            </a:lvl1pPr>
          </a:lstStyle>
          <a:p>
            <a:pPr>
              <a:defRPr/>
            </a:pPr>
            <a:endParaRPr lang="en-US" altLang="zh-CN"/>
          </a:p>
        </p:txBody>
      </p:sp>
      <p:sp>
        <p:nvSpPr>
          <p:cNvPr id="12" name="Slide Number Placeholder 5"/>
          <p:cNvSpPr>
            <a:spLocks noGrp="1"/>
          </p:cNvSpPr>
          <p:nvPr>
            <p:ph type="sldNum" sz="quarter" idx="12"/>
          </p:nvPr>
        </p:nvSpPr>
        <p:spPr/>
        <p:txBody>
          <a:bodyPr/>
          <a:lstStyle>
            <a:lvl1pPr>
              <a:defRPr/>
            </a:lvl1pPr>
          </a:lstStyle>
          <a:p>
            <a:pPr>
              <a:defRPr/>
            </a:pPr>
            <a:fld id="{67071B78-7B16-4B25-BF08-167EFA3F225A}" type="slidenum">
              <a:rPr lang="en-US" altLang="zh-CN"/>
              <a:pPr>
                <a:defRPr/>
              </a:pPr>
              <a:t>‹#›</a:t>
            </a:fld>
            <a:endParaRPr lang="en-US" altLang="zh-CN"/>
          </a:p>
        </p:txBody>
      </p:sp>
    </p:spTree>
    <p:extLst>
      <p:ext uri="{BB962C8B-B14F-4D97-AF65-F5344CB8AC3E}">
        <p14:creationId xmlns:p14="http://schemas.microsoft.com/office/powerpoint/2010/main" val="2623198865"/>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4"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a:xfrm>
            <a:off x="1426376" y="967393"/>
            <a:ext cx="7290707" cy="0"/>
          </a:xfrm>
          <a:prstGeom prst="line">
            <a:avLst/>
          </a:prstGeom>
          <a:ln w="28575">
            <a:prstDash val="lgDashDot"/>
            <a:headEnd type="diamond"/>
            <a:tailEnd type="diamon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84021" y="175074"/>
            <a:ext cx="5595257" cy="674011"/>
          </a:xfrm>
        </p:spPr>
        <p:txBody>
          <a:bodyPr/>
          <a:lstStyle/>
          <a:p>
            <a:r>
              <a:rPr lang="zh-CN" altLang="en-US"/>
              <a:t>单击此处编辑母版标题样式</a:t>
            </a:r>
            <a:endParaRPr lang="en-US" dirty="0"/>
          </a:p>
        </p:txBody>
      </p:sp>
      <p:sp>
        <p:nvSpPr>
          <p:cNvPr id="6" name="Date Placeholder 2"/>
          <p:cNvSpPr>
            <a:spLocks noGrp="1"/>
          </p:cNvSpPr>
          <p:nvPr>
            <p:ph type="dt" sz="half" idx="10"/>
          </p:nvPr>
        </p:nvSpPr>
        <p:spPr/>
        <p:txBody>
          <a:bodyPr/>
          <a:lstStyle>
            <a:lvl1pPr>
              <a:defRPr/>
            </a:lvl1pPr>
          </a:lstStyle>
          <a:p>
            <a:pPr>
              <a:defRPr/>
            </a:pPr>
            <a:fld id="{C0235DEA-1194-4A6C-AE18-46788599C007}" type="datetimeFigureOut">
              <a:rPr lang="en-US" altLang="zh-CN"/>
              <a:pPr>
                <a:defRPr/>
              </a:pPr>
              <a:t>11/3/2020</a:t>
            </a:fld>
            <a:endParaRPr lang="en-US" altLang="zh-CN"/>
          </a:p>
        </p:txBody>
      </p:sp>
      <p:sp>
        <p:nvSpPr>
          <p:cNvPr id="7" name="Footer Placeholder 3"/>
          <p:cNvSpPr>
            <a:spLocks noGrp="1"/>
          </p:cNvSpPr>
          <p:nvPr>
            <p:ph type="ftr" sz="quarter" idx="11"/>
          </p:nvPr>
        </p:nvSpPr>
        <p:spPr/>
        <p:txBody>
          <a:bodyPr/>
          <a:lstStyle>
            <a:lvl1pPr>
              <a:defRPr/>
            </a:lvl1pPr>
          </a:lstStyle>
          <a:p>
            <a:pPr>
              <a:defRPr/>
            </a:pPr>
            <a:endParaRPr lang="en-US" altLang="zh-CN"/>
          </a:p>
        </p:txBody>
      </p:sp>
      <p:sp>
        <p:nvSpPr>
          <p:cNvPr id="8" name="Slide Number Placeholder 4"/>
          <p:cNvSpPr>
            <a:spLocks noGrp="1"/>
          </p:cNvSpPr>
          <p:nvPr>
            <p:ph type="sldNum" sz="quarter" idx="12"/>
          </p:nvPr>
        </p:nvSpPr>
        <p:spPr/>
        <p:txBody>
          <a:bodyPr/>
          <a:lstStyle>
            <a:lvl1pPr>
              <a:defRPr/>
            </a:lvl1pPr>
          </a:lstStyle>
          <a:p>
            <a:pPr>
              <a:defRPr/>
            </a:pPr>
            <a:fld id="{AEF15BAA-B8F1-4F9C-AA46-416A65FDF7E5}" type="slidenum">
              <a:rPr lang="en-US" altLang="zh-CN"/>
              <a:pPr>
                <a:defRPr/>
              </a:pPr>
              <a:t>‹#›</a:t>
            </a:fld>
            <a:endParaRPr lang="en-US" altLang="zh-CN"/>
          </a:p>
        </p:txBody>
      </p:sp>
    </p:spTree>
    <p:extLst>
      <p:ext uri="{BB962C8B-B14F-4D97-AF65-F5344CB8AC3E}">
        <p14:creationId xmlns:p14="http://schemas.microsoft.com/office/powerpoint/2010/main" val="3439363722"/>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blank" preserve="1">
  <p:cSld name="图片">
    <p:spTree>
      <p:nvGrpSpPr>
        <p:cNvPr id="1" name=""/>
        <p:cNvGrpSpPr/>
        <p:nvPr/>
      </p:nvGrpSpPr>
      <p:grpSpPr>
        <a:xfrm>
          <a:off x="0" y="0"/>
          <a:ext cx="0" cy="0"/>
          <a:chOff x="0" y="0"/>
          <a:chExt cx="0" cy="0"/>
        </a:xfrm>
      </p:grpSpPr>
      <p:sp>
        <p:nvSpPr>
          <p:cNvPr id="2"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p:cNvSpPr>
            <a:spLocks noGrp="1"/>
          </p:cNvSpPr>
          <p:nvPr>
            <p:ph type="dt" sz="half" idx="10"/>
          </p:nvPr>
        </p:nvSpPr>
        <p:spPr/>
        <p:txBody>
          <a:bodyPr/>
          <a:lstStyle>
            <a:lvl1pPr>
              <a:defRPr/>
            </a:lvl1pPr>
          </a:lstStyle>
          <a:p>
            <a:pPr>
              <a:defRPr/>
            </a:pPr>
            <a:fld id="{811FD159-D5D6-4587-A63A-BCA74482114F}" type="datetimeFigureOut">
              <a:rPr lang="en-US" altLang="zh-CN"/>
              <a:pPr>
                <a:defRPr/>
              </a:pPr>
              <a:t>11/3/2020</a:t>
            </a:fld>
            <a:endParaRPr lang="en-US" altLang="zh-CN"/>
          </a:p>
        </p:txBody>
      </p:sp>
      <p:sp>
        <p:nvSpPr>
          <p:cNvPr id="5" name="Footer Placeholder 2"/>
          <p:cNvSpPr>
            <a:spLocks noGrp="1"/>
          </p:cNvSpPr>
          <p:nvPr>
            <p:ph type="ftr" sz="quarter" idx="11"/>
          </p:nvPr>
        </p:nvSpPr>
        <p:spPr/>
        <p:txBody>
          <a:bodyPr/>
          <a:lstStyle>
            <a:lvl1pPr>
              <a:defRPr/>
            </a:lvl1pPr>
          </a:lstStyle>
          <a:p>
            <a:pPr>
              <a:defRPr/>
            </a:pPr>
            <a:endParaRPr lang="en-US" altLang="zh-CN"/>
          </a:p>
        </p:txBody>
      </p:sp>
      <p:sp>
        <p:nvSpPr>
          <p:cNvPr id="6" name="Slide Number Placeholder 3"/>
          <p:cNvSpPr>
            <a:spLocks noGrp="1"/>
          </p:cNvSpPr>
          <p:nvPr>
            <p:ph type="sldNum" sz="quarter" idx="12"/>
          </p:nvPr>
        </p:nvSpPr>
        <p:spPr/>
        <p:txBody>
          <a:bodyPr/>
          <a:lstStyle>
            <a:lvl1pPr>
              <a:defRPr/>
            </a:lvl1pPr>
          </a:lstStyle>
          <a:p>
            <a:pPr>
              <a:defRPr/>
            </a:pPr>
            <a:fld id="{15F086AA-B258-45DA-ADC4-3A483ACB9FF2}" type="slidenum">
              <a:rPr lang="en-US" altLang="zh-CN"/>
              <a:pPr>
                <a:defRPr/>
              </a:pPr>
              <a:t>‹#›</a:t>
            </a:fld>
            <a:endParaRPr lang="en-US" altLang="zh-CN"/>
          </a:p>
        </p:txBody>
      </p:sp>
    </p:spTree>
    <p:extLst>
      <p:ext uri="{BB962C8B-B14F-4D97-AF65-F5344CB8AC3E}">
        <p14:creationId xmlns:p14="http://schemas.microsoft.com/office/powerpoint/2010/main" val="211532210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lvl1pPr>
              <a:defRPr/>
            </a:lvl1pPr>
          </a:lstStyle>
          <a:p>
            <a:pPr>
              <a:defRPr/>
            </a:pPr>
            <a:fld id="{B76C0E0D-1844-4356-A539-9C27C97FDE5D}" type="datetimeFigureOut">
              <a:rPr lang="en-US" altLang="zh-CN"/>
              <a:pPr>
                <a:defRPr/>
              </a:pPr>
              <a:t>11/3/2020</a:t>
            </a:fld>
            <a:endParaRPr lang="en-US" altLang="zh-CN"/>
          </a:p>
        </p:txBody>
      </p:sp>
      <p:sp>
        <p:nvSpPr>
          <p:cNvPr id="8" name="Footer Placeholder 5"/>
          <p:cNvSpPr>
            <a:spLocks noGrp="1"/>
          </p:cNvSpPr>
          <p:nvPr>
            <p:ph type="ftr" sz="quarter" idx="11"/>
          </p:nvPr>
        </p:nvSpPr>
        <p:spPr/>
        <p:txBody>
          <a:bodyPr/>
          <a:lstStyle>
            <a:lvl1pPr>
              <a:defRPr/>
            </a:lvl1pPr>
          </a:lstStyle>
          <a:p>
            <a:pPr>
              <a:defRPr/>
            </a:pPr>
            <a:endParaRPr lang="en-US" altLang="zh-CN"/>
          </a:p>
        </p:txBody>
      </p:sp>
      <p:sp>
        <p:nvSpPr>
          <p:cNvPr id="9" name="Slide Number Placeholder 6"/>
          <p:cNvSpPr>
            <a:spLocks noGrp="1"/>
          </p:cNvSpPr>
          <p:nvPr>
            <p:ph type="sldNum" sz="quarter" idx="12"/>
          </p:nvPr>
        </p:nvSpPr>
        <p:spPr/>
        <p:txBody>
          <a:bodyPr/>
          <a:lstStyle>
            <a:lvl1pPr>
              <a:defRPr/>
            </a:lvl1pPr>
          </a:lstStyle>
          <a:p>
            <a:pPr>
              <a:defRPr/>
            </a:pPr>
            <a:fld id="{72A87F9D-6B7B-4B7A-88ED-6DD1311A97FD}" type="slidenum">
              <a:rPr lang="en-US" altLang="zh-CN"/>
              <a:pPr>
                <a:defRPr/>
              </a:pPr>
              <a:t>‹#›</a:t>
            </a:fld>
            <a:endParaRPr lang="en-US" altLang="zh-CN"/>
          </a:p>
        </p:txBody>
      </p:sp>
    </p:spTree>
    <p:extLst>
      <p:ext uri="{BB962C8B-B14F-4D97-AF65-F5344CB8AC3E}">
        <p14:creationId xmlns:p14="http://schemas.microsoft.com/office/powerpoint/2010/main" val="390334795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DDFAA460-C921-4CB5-B007-B57BC2B9D063}" type="datetimeFigureOut">
              <a:rPr lang="en-US" altLang="zh-CN"/>
              <a:pPr>
                <a:defRPr/>
              </a:pPr>
              <a:t>11/3/2020</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153781A1-4667-4452-8EA4-0BA713E3B9C0}" type="slidenum">
              <a:rPr lang="en-US" altLang="zh-CN"/>
              <a:pPr>
                <a:defRPr/>
              </a:pPr>
              <a:t>‹#›</a:t>
            </a:fld>
            <a:endParaRPr lang="en-US" altLang="zh-CN"/>
          </a:p>
        </p:txBody>
      </p:sp>
    </p:spTree>
    <p:extLst>
      <p:ext uri="{BB962C8B-B14F-4D97-AF65-F5344CB8AC3E}">
        <p14:creationId xmlns:p14="http://schemas.microsoft.com/office/powerpoint/2010/main" val="2092710974"/>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p:cSld name="标题和描述">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609600"/>
            <a:ext cx="6591985" cy="3117040"/>
          </a:xfrm>
        </p:spPr>
        <p:txBody>
          <a:bodyPr anchor="ctr">
            <a:normAutofit/>
          </a:bodyPr>
          <a:lstStyle>
            <a:lvl1pPr algn="l">
              <a:defRPr sz="48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1582A0F6-7E35-471F-9498-A5325846FAE0}" type="datetimeFigureOut">
              <a:rPr lang="en-US" altLang="zh-CN"/>
              <a:pPr>
                <a:defRPr/>
              </a:pPr>
              <a:t>11/3/2020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351AEAFF-3532-4345-ADAE-8EAB85828FDA}" type="slidenum">
              <a:rPr lang="en-US" altLang="zh-CN"/>
              <a:pPr>
                <a:defRPr/>
              </a:pPr>
              <a:t>‹#›</a:t>
            </a:fld>
            <a:endParaRPr lang="en-US" altLang="zh-CN"/>
          </a:p>
        </p:txBody>
      </p:sp>
    </p:spTree>
    <p:extLst>
      <p:ext uri="{BB962C8B-B14F-4D97-AF65-F5344CB8AC3E}">
        <p14:creationId xmlns:p14="http://schemas.microsoft.com/office/powerpoint/2010/main" val="3979581268"/>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p:cSld name="带描述的引言">
    <p:spTree>
      <p:nvGrpSpPr>
        <p:cNvPr id="1" name=""/>
        <p:cNvGrpSpPr/>
        <p:nvPr/>
      </p:nvGrpSpPr>
      <p:grpSpPr>
        <a:xfrm>
          <a:off x="0" y="0"/>
          <a:ext cx="0" cy="0"/>
          <a:chOff x="0" y="0"/>
          <a:chExt cx="0" cy="0"/>
        </a:xfrm>
      </p:grpSpPr>
      <p:sp>
        <p:nvSpPr>
          <p:cNvPr id="5"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3"/>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7" name="TextBox 14"/>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2"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13" name="Text Placeholder 9"/>
          <p:cNvSpPr>
            <a:spLocks noGrp="1"/>
          </p:cNvSpPr>
          <p:nvPr>
            <p:ph type="body" sz="quarter" idx="13"/>
          </p:nvPr>
        </p:nvSpPr>
        <p:spPr>
          <a:xfrm>
            <a:off x="2415972" y="3505200"/>
            <a:ext cx="5653888" cy="381000"/>
          </a:xfrm>
        </p:spPr>
        <p:txBody>
          <a:bodyPr anchor="ctr">
            <a:noAutofit/>
          </a:bodyPr>
          <a:lstStyle>
            <a:lvl1pPr marL="0" indent="0">
              <a:buFontTx/>
              <a:buNone/>
              <a:defRPr sz="1600">
                <a:solidFill>
                  <a:schemeClr val="tx1">
                    <a:lumMod val="50000"/>
                    <a:lumOff val="50000"/>
                  </a:schemeClr>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3" name="Text Placeholder 2"/>
          <p:cNvSpPr>
            <a:spLocks noGrp="1"/>
          </p:cNvSpPr>
          <p:nvPr>
            <p:ph type="body" idx="1"/>
          </p:nvPr>
        </p:nvSpPr>
        <p:spPr>
          <a:xfrm>
            <a:off x="1942415" y="4354046"/>
            <a:ext cx="6591985" cy="1555864"/>
          </a:xfrm>
        </p:spPr>
        <p:txBody>
          <a:bodyPr anchor="ctr">
            <a:normAutofit/>
          </a:bodyPr>
          <a:lstStyle>
            <a:lvl1pPr marL="0" indent="0" algn="l">
              <a:buNone/>
              <a:defRPr sz="18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8" name="Date Placeholder 3"/>
          <p:cNvSpPr>
            <a:spLocks noGrp="1"/>
          </p:cNvSpPr>
          <p:nvPr>
            <p:ph type="dt" sz="half" idx="14"/>
          </p:nvPr>
        </p:nvSpPr>
        <p:spPr/>
        <p:txBody>
          <a:bodyPr/>
          <a:lstStyle>
            <a:lvl1pPr>
              <a:defRPr/>
            </a:lvl1pPr>
          </a:lstStyle>
          <a:p>
            <a:pPr>
              <a:defRPr/>
            </a:pPr>
            <a:fld id="{7B4F6DD4-EFE9-4883-8BD4-F3087F210E49}" type="datetimeFigureOut">
              <a:rPr lang="en-US" altLang="zh-CN"/>
              <a:pPr>
                <a:defRPr/>
              </a:pPr>
              <a:t>11/3/2020</a:t>
            </a:fld>
            <a:endParaRPr lang="en-US" altLang="zh-CN"/>
          </a:p>
        </p:txBody>
      </p:sp>
      <p:sp>
        <p:nvSpPr>
          <p:cNvPr id="9" name="Footer Placeholder 4"/>
          <p:cNvSpPr>
            <a:spLocks noGrp="1"/>
          </p:cNvSpPr>
          <p:nvPr>
            <p:ph type="ftr" sz="quarter" idx="15"/>
          </p:nvPr>
        </p:nvSpPr>
        <p:spPr/>
        <p:txBody>
          <a:bodyPr/>
          <a:lstStyle>
            <a:lvl1pPr>
              <a:defRPr/>
            </a:lvl1pPr>
          </a:lstStyle>
          <a:p>
            <a:pPr>
              <a:defRPr/>
            </a:pPr>
            <a:endParaRPr lang="en-US" altLang="zh-CN"/>
          </a:p>
        </p:txBody>
      </p:sp>
      <p:sp>
        <p:nvSpPr>
          <p:cNvPr id="10" name="Slide Number Placeholder 5"/>
          <p:cNvSpPr>
            <a:spLocks noGrp="1"/>
          </p:cNvSpPr>
          <p:nvPr>
            <p:ph type="sldNum" sz="quarter" idx="16"/>
          </p:nvPr>
        </p:nvSpPr>
        <p:spPr>
          <a:xfrm>
            <a:off x="511175" y="3244850"/>
            <a:ext cx="585788" cy="365125"/>
          </a:xfrm>
        </p:spPr>
        <p:txBody>
          <a:bodyPr/>
          <a:lstStyle>
            <a:lvl1pPr>
              <a:defRPr/>
            </a:lvl1pPr>
          </a:lstStyle>
          <a:p>
            <a:pPr>
              <a:defRPr/>
            </a:pPr>
            <a:fld id="{2153656E-FA8E-47CA-AD2B-64C29042A617}" type="slidenum">
              <a:rPr lang="en-US" altLang="zh-CN"/>
              <a:pPr>
                <a:defRPr/>
              </a:pPr>
              <a:t>‹#›</a:t>
            </a:fld>
            <a:endParaRPr lang="en-US" altLang="zh-CN"/>
          </a:p>
        </p:txBody>
      </p:sp>
    </p:spTree>
    <p:extLst>
      <p:ext uri="{BB962C8B-B14F-4D97-AF65-F5344CB8AC3E}">
        <p14:creationId xmlns:p14="http://schemas.microsoft.com/office/powerpoint/2010/main" val="4209538009"/>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438401"/>
            <a:ext cx="6591985" cy="2724845"/>
          </a:xfrm>
        </p:spPr>
        <p:txBody>
          <a:bodyPr anchor="b">
            <a:normAutofit/>
          </a:bodyPr>
          <a:lstStyle>
            <a:lvl1pPr algn="l">
              <a:defRPr sz="4800" b="0"/>
            </a:lvl1pPr>
          </a:lstStyle>
          <a:p>
            <a:r>
              <a:rPr lang="zh-CN" altLang="en-US"/>
              <a:t>单击此处编辑母版标题样式</a:t>
            </a:r>
            <a:endParaRPr lang="en-US" dirty="0"/>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B95C8081-2E62-42FC-98F3-E7EBB5F760F2}" type="datetimeFigureOut">
              <a:rPr lang="en-US" altLang="zh-CN"/>
              <a:pPr>
                <a:defRPr/>
              </a:pPr>
              <a:t>11/3/2020</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4D6EF006-B762-42E0-B620-1B2A33168517}" type="slidenum">
              <a:rPr lang="en-US" altLang="zh-CN"/>
              <a:pPr>
                <a:defRPr/>
              </a:pPr>
              <a:t>‹#›</a:t>
            </a:fld>
            <a:endParaRPr lang="en-US" altLang="zh-CN"/>
          </a:p>
        </p:txBody>
      </p:sp>
    </p:spTree>
    <p:extLst>
      <p:ext uri="{BB962C8B-B14F-4D97-AF65-F5344CB8AC3E}">
        <p14:creationId xmlns:p14="http://schemas.microsoft.com/office/powerpoint/2010/main" val="1811442665"/>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引言名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6" name="TextBox 10"/>
          <p:cNvSpPr txBox="1">
            <a:spLocks noChangeArrowheads="1"/>
          </p:cNvSpPr>
          <p:nvPr/>
        </p:nvSpPr>
        <p:spPr bwMode="auto">
          <a:xfrm>
            <a:off x="1808163" y="647700"/>
            <a:ext cx="457200" cy="585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7" name="TextBox 11"/>
          <p:cNvSpPr txBox="1">
            <a:spLocks noChangeArrowheads="1"/>
          </p:cNvSpPr>
          <p:nvPr/>
        </p:nvSpPr>
        <p:spPr bwMode="auto">
          <a:xfrm>
            <a:off x="8169275" y="2905125"/>
            <a:ext cx="4572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defRPr/>
            </a:pPr>
            <a:r>
              <a:rPr lang="en-US" altLang="zh-CN" sz="8000">
                <a:solidFill>
                  <a:schemeClr val="accent1"/>
                </a:solidFill>
                <a:latin typeface="Arial" panose="020B0604020202020204" pitchFamily="34" charset="0"/>
                <a:ea typeface="宋体" panose="02010600030101010101" pitchFamily="2" charset="-122"/>
              </a:rPr>
              <a:t>”</a:t>
            </a:r>
          </a:p>
        </p:txBody>
      </p:sp>
      <p:sp>
        <p:nvSpPr>
          <p:cNvPr id="13" name="Title 1"/>
          <p:cNvSpPr>
            <a:spLocks noGrp="1"/>
          </p:cNvSpPr>
          <p:nvPr>
            <p:ph type="title"/>
          </p:nvPr>
        </p:nvSpPr>
        <p:spPr>
          <a:xfrm>
            <a:off x="2188123" y="609600"/>
            <a:ext cx="6109587" cy="2895600"/>
          </a:xfrm>
        </p:spPr>
        <p:txBody>
          <a:bodyPr anchor="ctr">
            <a:normAutofit/>
          </a:bodyPr>
          <a:lstStyle>
            <a:lvl1pPr algn="l">
              <a:defRPr sz="4800" b="0" cap="none"/>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688292"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688292"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8" name="Date Placeholder 4"/>
          <p:cNvSpPr>
            <a:spLocks noGrp="1"/>
          </p:cNvSpPr>
          <p:nvPr>
            <p:ph type="dt" sz="half" idx="14"/>
          </p:nvPr>
        </p:nvSpPr>
        <p:spPr/>
        <p:txBody>
          <a:bodyPr/>
          <a:lstStyle>
            <a:lvl1pPr>
              <a:defRPr/>
            </a:lvl1pPr>
          </a:lstStyle>
          <a:p>
            <a:pPr>
              <a:defRPr/>
            </a:pPr>
            <a:fld id="{6AB1CADF-075B-45E7-8CB7-AD303D109FC8}" type="datetimeFigureOut">
              <a:rPr lang="en-US" altLang="zh-CN"/>
              <a:pPr>
                <a:defRPr/>
              </a:pPr>
              <a:t>11/3/2020</a:t>
            </a:fld>
            <a:endParaRPr lang="en-US" altLang="zh-CN"/>
          </a:p>
        </p:txBody>
      </p:sp>
      <p:sp>
        <p:nvSpPr>
          <p:cNvPr id="9" name="Footer Placeholder 5"/>
          <p:cNvSpPr>
            <a:spLocks noGrp="1"/>
          </p:cNvSpPr>
          <p:nvPr>
            <p:ph type="ftr" sz="quarter" idx="15"/>
          </p:nvPr>
        </p:nvSpPr>
        <p:spPr/>
        <p:txBody>
          <a:bodyPr/>
          <a:lstStyle>
            <a:lvl1pPr>
              <a:defRPr/>
            </a:lvl1pPr>
          </a:lstStyle>
          <a:p>
            <a:pPr>
              <a:defRPr/>
            </a:pPr>
            <a:endParaRPr lang="en-US" altLang="zh-CN"/>
          </a:p>
        </p:txBody>
      </p:sp>
      <p:sp>
        <p:nvSpPr>
          <p:cNvPr id="10" name="Slide Number Placeholder 6"/>
          <p:cNvSpPr>
            <a:spLocks noGrp="1"/>
          </p:cNvSpPr>
          <p:nvPr>
            <p:ph type="sldNum" sz="quarter" idx="16"/>
          </p:nvPr>
        </p:nvSpPr>
        <p:spPr>
          <a:xfrm>
            <a:off x="511175" y="4983163"/>
            <a:ext cx="585788" cy="365125"/>
          </a:xfrm>
        </p:spPr>
        <p:txBody>
          <a:bodyPr/>
          <a:lstStyle>
            <a:lvl1pPr>
              <a:defRPr/>
            </a:lvl1pPr>
          </a:lstStyle>
          <a:p>
            <a:pPr>
              <a:defRPr/>
            </a:pPr>
            <a:fld id="{9268D798-96A4-4A50-B75D-AC12B1867975}" type="slidenum">
              <a:rPr lang="en-US" altLang="zh-CN"/>
              <a:pPr>
                <a:defRPr/>
              </a:pPr>
              <a:t>‹#›</a:t>
            </a:fld>
            <a:endParaRPr lang="en-US" altLang="zh-CN"/>
          </a:p>
        </p:txBody>
      </p:sp>
    </p:spTree>
    <p:extLst>
      <p:ext uri="{BB962C8B-B14F-4D97-AF65-F5344CB8AC3E}">
        <p14:creationId xmlns:p14="http://schemas.microsoft.com/office/powerpoint/2010/main" val="36718620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4" name="Freeform 11"/>
          <p:cNvSpPr>
            <a:spLocks/>
          </p:cNvSpPr>
          <p:nvPr/>
        </p:nvSpPr>
        <p:spPr bwMode="auto">
          <a:xfrm flipV="1">
            <a:off x="0" y="3167063"/>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2074562"/>
            <a:ext cx="6591985" cy="1468800"/>
          </a:xfrm>
        </p:spPr>
        <p:txBody>
          <a:bodyPr anchor="b"/>
          <a:lstStyle>
            <a:lvl1pPr algn="l">
              <a:defRPr sz="4000" b="0" cap="none"/>
            </a:lvl1pPr>
          </a:lstStyle>
          <a:p>
            <a:r>
              <a:rPr lang="zh-CN" altLang="en-US"/>
              <a:t>单击此处编辑母版标题样式</a:t>
            </a:r>
            <a:endParaRPr lang="en-US" dirty="0"/>
          </a:p>
        </p:txBody>
      </p:sp>
      <p:sp>
        <p:nvSpPr>
          <p:cNvPr id="3" name="Text Placeholder 2"/>
          <p:cNvSpPr>
            <a:spLocks noGrp="1"/>
          </p:cNvSpPr>
          <p:nvPr>
            <p:ph type="body" idx="1"/>
          </p:nvPr>
        </p:nvSpPr>
        <p:spPr>
          <a:xfrm>
            <a:off x="1942415" y="3581400"/>
            <a:ext cx="6591985" cy="860400"/>
          </a:xfrm>
        </p:spPr>
        <p:txBody>
          <a:bodyPr/>
          <a:lstStyle>
            <a:lvl1pPr marL="0" indent="0" algn="l">
              <a:buNone/>
              <a:defRPr sz="2000">
                <a:solidFill>
                  <a:schemeClr val="tx1">
                    <a:lumMod val="65000"/>
                    <a:lumOff val="3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单击此处编辑母版文本样式</a:t>
            </a:r>
          </a:p>
        </p:txBody>
      </p:sp>
      <p:sp>
        <p:nvSpPr>
          <p:cNvPr id="5" name="Date Placeholder 3"/>
          <p:cNvSpPr>
            <a:spLocks noGrp="1"/>
          </p:cNvSpPr>
          <p:nvPr>
            <p:ph type="dt" sz="half" idx="10"/>
          </p:nvPr>
        </p:nvSpPr>
        <p:spPr/>
        <p:txBody>
          <a:bodyPr/>
          <a:lstStyle>
            <a:lvl1pPr>
              <a:defRPr/>
            </a:lvl1pPr>
          </a:lstStyle>
          <a:p>
            <a:pPr>
              <a:defRPr/>
            </a:pPr>
            <a:fld id="{CC31F7E0-144E-4A50-BDB2-3247AA0A16BE}" type="datetimeFigureOut">
              <a:rPr lang="en-US" altLang="zh-CN"/>
              <a:pPr>
                <a:defRPr/>
              </a:pPr>
              <a:t>11/3/2020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a:xfrm>
            <a:off x="511175" y="3244850"/>
            <a:ext cx="585788" cy="365125"/>
          </a:xfrm>
        </p:spPr>
        <p:txBody>
          <a:bodyPr/>
          <a:lstStyle>
            <a:lvl1pPr>
              <a:defRPr/>
            </a:lvl1pPr>
          </a:lstStyle>
          <a:p>
            <a:pPr>
              <a:defRPr/>
            </a:pPr>
            <a:fld id="{579AC1FF-CE69-4DF2-BFBE-E65A11975C9F}" type="slidenum">
              <a:rPr lang="en-US" altLang="zh-CN"/>
              <a:pPr>
                <a:defRPr/>
              </a:pPr>
              <a:t>‹#›</a:t>
            </a:fld>
            <a:endParaRPr lang="en-US" altLang="zh-CN"/>
          </a:p>
        </p:txBody>
      </p:sp>
    </p:spTree>
    <p:extLst>
      <p:ext uri="{BB962C8B-B14F-4D97-AF65-F5344CB8AC3E}">
        <p14:creationId xmlns:p14="http://schemas.microsoft.com/office/powerpoint/2010/main" val="2759099771"/>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preserve="1">
  <p:cSld name="真或假">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6" y="627407"/>
            <a:ext cx="6591984" cy="2880020"/>
          </a:xfrm>
        </p:spPr>
        <p:txBody>
          <a:bodyPr anchor="ctr">
            <a:normAutofit/>
          </a:bodyPr>
          <a:lstStyle>
            <a:lvl1pPr algn="l">
              <a:defRPr sz="4800" b="0"/>
            </a:lvl1pPr>
          </a:lstStyle>
          <a:p>
            <a:r>
              <a:rPr lang="zh-CN" altLang="en-US"/>
              <a:t>单击此处编辑母版标题样式</a:t>
            </a:r>
            <a:endParaRPr lang="en-US" dirty="0"/>
          </a:p>
        </p:txBody>
      </p:sp>
      <p:sp>
        <p:nvSpPr>
          <p:cNvPr id="21" name="Text Placeholder 9"/>
          <p:cNvSpPr>
            <a:spLocks noGrp="1"/>
          </p:cNvSpPr>
          <p:nvPr>
            <p:ph type="body" sz="quarter" idx="13"/>
          </p:nvPr>
        </p:nvSpPr>
        <p:spPr>
          <a:xfrm>
            <a:off x="1942415" y="4343400"/>
            <a:ext cx="6591985" cy="838200"/>
          </a:xfrm>
        </p:spPr>
        <p:txBody>
          <a:bodyPr anchor="b">
            <a:noAutofit/>
          </a:bodyPr>
          <a:lstStyle>
            <a:lvl1pPr marL="0" indent="0">
              <a:buFontTx/>
              <a:buNone/>
              <a:defRPr sz="2400">
                <a:solidFill>
                  <a:schemeClr val="accent1"/>
                </a:solidFill>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zh-CN" altLang="en-US"/>
              <a:t>单击此处编辑母版文本样式</a:t>
            </a:r>
          </a:p>
        </p:txBody>
      </p:sp>
      <p:sp>
        <p:nvSpPr>
          <p:cNvPr id="4" name="Text Placeholder 3"/>
          <p:cNvSpPr>
            <a:spLocks noGrp="1"/>
          </p:cNvSpPr>
          <p:nvPr>
            <p:ph type="body" sz="half" idx="2"/>
          </p:nvPr>
        </p:nvSpPr>
        <p:spPr>
          <a:xfrm>
            <a:off x="1942415" y="5181600"/>
            <a:ext cx="6591985" cy="729622"/>
          </a:xfrm>
        </p:spPr>
        <p:txBody>
          <a:bodyPr rtlCol="0">
            <a:normAutofit/>
          </a:bodyPr>
          <a:lstStyle>
            <a:lvl1pPr>
              <a:buNone/>
              <a:defRPr lang="en-US">
                <a:solidFill>
                  <a:schemeClr val="tx1">
                    <a:lumMod val="65000"/>
                    <a:lumOff val="35000"/>
                  </a:schemeClr>
                </a:solidFill>
              </a:defRPr>
            </a:lvl1pPr>
          </a:lstStyle>
          <a:p>
            <a:pPr lvl="0"/>
            <a:r>
              <a:rPr lang="zh-CN" altLang="en-US"/>
              <a:t>单击此处编辑母版文本样式</a:t>
            </a:r>
          </a:p>
        </p:txBody>
      </p:sp>
      <p:sp>
        <p:nvSpPr>
          <p:cNvPr id="6" name="Date Placeholder 4"/>
          <p:cNvSpPr>
            <a:spLocks noGrp="1"/>
          </p:cNvSpPr>
          <p:nvPr>
            <p:ph type="dt" sz="half" idx="14"/>
          </p:nvPr>
        </p:nvSpPr>
        <p:spPr/>
        <p:txBody>
          <a:bodyPr/>
          <a:lstStyle>
            <a:lvl1pPr>
              <a:defRPr/>
            </a:lvl1pPr>
          </a:lstStyle>
          <a:p>
            <a:pPr>
              <a:defRPr/>
            </a:pPr>
            <a:fld id="{7033CC64-7B6A-4EA2-B68E-0AA71B203DBC}" type="datetimeFigureOut">
              <a:rPr lang="en-US" altLang="zh-CN"/>
              <a:pPr>
                <a:defRPr/>
              </a:pPr>
              <a:t>11/3/2020</a:t>
            </a:fld>
            <a:endParaRPr lang="en-US" altLang="zh-CN"/>
          </a:p>
        </p:txBody>
      </p:sp>
      <p:sp>
        <p:nvSpPr>
          <p:cNvPr id="7" name="Footer Placeholder 5"/>
          <p:cNvSpPr>
            <a:spLocks noGrp="1"/>
          </p:cNvSpPr>
          <p:nvPr>
            <p:ph type="ftr" sz="quarter" idx="15"/>
          </p:nvPr>
        </p:nvSpPr>
        <p:spPr/>
        <p:txBody>
          <a:bodyPr/>
          <a:lstStyle>
            <a:lvl1pPr>
              <a:defRPr/>
            </a:lvl1pPr>
          </a:lstStyle>
          <a:p>
            <a:pPr>
              <a:defRPr/>
            </a:pPr>
            <a:endParaRPr lang="en-US" altLang="zh-CN"/>
          </a:p>
        </p:txBody>
      </p:sp>
      <p:sp>
        <p:nvSpPr>
          <p:cNvPr id="8" name="Slide Number Placeholder 6"/>
          <p:cNvSpPr>
            <a:spLocks noGrp="1"/>
          </p:cNvSpPr>
          <p:nvPr>
            <p:ph type="sldNum" sz="quarter" idx="16"/>
          </p:nvPr>
        </p:nvSpPr>
        <p:spPr>
          <a:xfrm>
            <a:off x="511175" y="4983163"/>
            <a:ext cx="585788" cy="365125"/>
          </a:xfrm>
        </p:spPr>
        <p:txBody>
          <a:bodyPr/>
          <a:lstStyle>
            <a:lvl1pPr>
              <a:defRPr/>
            </a:lvl1pPr>
          </a:lstStyle>
          <a:p>
            <a:pPr>
              <a:defRPr/>
            </a:pPr>
            <a:fld id="{75D06DC6-6500-4551-8011-F7A411D9CDB5}" type="slidenum">
              <a:rPr lang="en-US" altLang="zh-CN"/>
              <a:pPr>
                <a:defRPr/>
              </a:pPr>
              <a:t>‹#›</a:t>
            </a:fld>
            <a:endParaRPr lang="en-US" altLang="zh-CN"/>
          </a:p>
        </p:txBody>
      </p:sp>
    </p:spTree>
    <p:extLst>
      <p:ext uri="{BB962C8B-B14F-4D97-AF65-F5344CB8AC3E}">
        <p14:creationId xmlns:p14="http://schemas.microsoft.com/office/powerpoint/2010/main" val="3168429444"/>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3"/>
          <p:cNvSpPr>
            <a:spLocks noGrp="1"/>
          </p:cNvSpPr>
          <p:nvPr>
            <p:ph type="dt" sz="half" idx="10"/>
          </p:nvPr>
        </p:nvSpPr>
        <p:spPr/>
        <p:txBody>
          <a:bodyPr/>
          <a:lstStyle>
            <a:lvl1pPr>
              <a:defRPr/>
            </a:lvl1pPr>
          </a:lstStyle>
          <a:p>
            <a:pPr>
              <a:defRPr/>
            </a:pPr>
            <a:fld id="{DCF14C50-ACF5-40EE-B382-03C429F6102D}" type="datetimeFigureOut">
              <a:rPr lang="en-US" altLang="zh-CN"/>
              <a:pPr>
                <a:defRPr/>
              </a:pPr>
              <a:t>11/3/2020</a:t>
            </a:fld>
            <a:endParaRPr lang="en-US" altLang="zh-CN"/>
          </a:p>
        </p:txBody>
      </p:sp>
      <p:sp>
        <p:nvSpPr>
          <p:cNvPr id="6" name="Footer Placeholder 4"/>
          <p:cNvSpPr>
            <a:spLocks noGrp="1"/>
          </p:cNvSpPr>
          <p:nvPr>
            <p:ph type="ftr" sz="quarter" idx="11"/>
          </p:nvPr>
        </p:nvSpPr>
        <p:spPr/>
        <p:txBody>
          <a:bodyPr/>
          <a:lstStyle>
            <a:lvl1pPr>
              <a:defRPr/>
            </a:lvl1pPr>
          </a:lstStyle>
          <a:p>
            <a:pPr>
              <a:defRPr/>
            </a:pPr>
            <a:endParaRPr lang="en-US" altLang="zh-CN"/>
          </a:p>
        </p:txBody>
      </p:sp>
      <p:sp>
        <p:nvSpPr>
          <p:cNvPr id="7" name="Slide Number Placeholder 5"/>
          <p:cNvSpPr>
            <a:spLocks noGrp="1"/>
          </p:cNvSpPr>
          <p:nvPr>
            <p:ph type="sldNum" sz="quarter" idx="12"/>
          </p:nvPr>
        </p:nvSpPr>
        <p:spPr/>
        <p:txBody>
          <a:bodyPr/>
          <a:lstStyle>
            <a:lvl1pPr>
              <a:defRPr/>
            </a:lvl1pPr>
          </a:lstStyle>
          <a:p>
            <a:pPr>
              <a:defRPr/>
            </a:pPr>
            <a:fld id="{C5D3C6D8-279A-4DF5-88B1-8490810F3E0B}" type="slidenum">
              <a:rPr lang="en-US" altLang="zh-CN"/>
              <a:pPr>
                <a:defRPr/>
              </a:pPr>
              <a:t>‹#›</a:t>
            </a:fld>
            <a:endParaRPr lang="en-US" altLang="zh-CN"/>
          </a:p>
        </p:txBody>
      </p:sp>
    </p:spTree>
    <p:extLst>
      <p:ext uri="{BB962C8B-B14F-4D97-AF65-F5344CB8AC3E}">
        <p14:creationId xmlns:p14="http://schemas.microsoft.com/office/powerpoint/2010/main" val="1118963133"/>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4"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5"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Vertical Title 1"/>
          <p:cNvSpPr>
            <a:spLocks noGrp="1"/>
          </p:cNvSpPr>
          <p:nvPr>
            <p:ph type="title" orient="vert"/>
          </p:nvPr>
        </p:nvSpPr>
        <p:spPr>
          <a:xfrm>
            <a:off x="6878535" y="627406"/>
            <a:ext cx="1656132" cy="5283817"/>
          </a:xfrm>
        </p:spPr>
        <p:txBody>
          <a:bodyPr vert="eaVert" anchor="ctr"/>
          <a:lstStyle/>
          <a:p>
            <a:r>
              <a:rPr lang="zh-CN" altLang="en-US"/>
              <a:t>单击此处编辑母版标题样式</a:t>
            </a:r>
            <a:endParaRPr lang="en-US" dirty="0"/>
          </a:p>
        </p:txBody>
      </p:sp>
      <p:sp>
        <p:nvSpPr>
          <p:cNvPr id="3" name="Vertical Text Placeholder 2"/>
          <p:cNvSpPr>
            <a:spLocks noGrp="1"/>
          </p:cNvSpPr>
          <p:nvPr>
            <p:ph type="body" orient="vert" idx="1"/>
          </p:nvPr>
        </p:nvSpPr>
        <p:spPr>
          <a:xfrm>
            <a:off x="1942416" y="627406"/>
            <a:ext cx="4716348" cy="5283817"/>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6" name="Date Placeholder 3"/>
          <p:cNvSpPr>
            <a:spLocks noGrp="1"/>
          </p:cNvSpPr>
          <p:nvPr>
            <p:ph type="dt" sz="half" idx="10"/>
          </p:nvPr>
        </p:nvSpPr>
        <p:spPr/>
        <p:txBody>
          <a:bodyPr/>
          <a:lstStyle>
            <a:lvl1pPr>
              <a:defRPr/>
            </a:lvl1pPr>
          </a:lstStyle>
          <a:p>
            <a:pPr>
              <a:defRPr/>
            </a:pPr>
            <a:fld id="{3D087A7F-48B6-4DB6-90B5-D6A683D19AEB}" type="datetimeFigureOut">
              <a:rPr lang="en-US" altLang="zh-CN"/>
              <a:pPr>
                <a:defRPr/>
              </a:pPr>
              <a:t>11/3/2020</a:t>
            </a:fld>
            <a:endParaRPr lang="en-US" altLang="zh-CN"/>
          </a:p>
        </p:txBody>
      </p:sp>
      <p:sp>
        <p:nvSpPr>
          <p:cNvPr id="7" name="Footer Placeholder 4"/>
          <p:cNvSpPr>
            <a:spLocks noGrp="1"/>
          </p:cNvSpPr>
          <p:nvPr>
            <p:ph type="ftr" sz="quarter" idx="11"/>
          </p:nvPr>
        </p:nvSpPr>
        <p:spPr/>
        <p:txBody>
          <a:bodyPr/>
          <a:lstStyle>
            <a:lvl1pPr>
              <a:defRPr/>
            </a:lvl1pPr>
          </a:lstStyle>
          <a:p>
            <a:pPr>
              <a:defRPr/>
            </a:pPr>
            <a:endParaRPr lang="en-US" altLang="zh-CN"/>
          </a:p>
        </p:txBody>
      </p:sp>
      <p:sp>
        <p:nvSpPr>
          <p:cNvPr id="8" name="Slide Number Placeholder 5"/>
          <p:cNvSpPr>
            <a:spLocks noGrp="1"/>
          </p:cNvSpPr>
          <p:nvPr>
            <p:ph type="sldNum" sz="quarter" idx="12"/>
          </p:nvPr>
        </p:nvSpPr>
        <p:spPr/>
        <p:txBody>
          <a:bodyPr/>
          <a:lstStyle>
            <a:lvl1pPr>
              <a:defRPr/>
            </a:lvl1pPr>
          </a:lstStyle>
          <a:p>
            <a:pPr>
              <a:defRPr/>
            </a:pPr>
            <a:fld id="{FDD64246-0A5E-4436-9E63-837191186D9E}" type="slidenum">
              <a:rPr lang="en-US" altLang="zh-CN"/>
              <a:pPr>
                <a:defRPr/>
              </a:pPr>
              <a:t>‹#›</a:t>
            </a:fld>
            <a:endParaRPr lang="en-US" altLang="zh-CN"/>
          </a:p>
        </p:txBody>
      </p:sp>
    </p:spTree>
    <p:extLst>
      <p:ext uri="{BB962C8B-B14F-4D97-AF65-F5344CB8AC3E}">
        <p14:creationId xmlns:p14="http://schemas.microsoft.com/office/powerpoint/2010/main" val="403537426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5"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Title 7"/>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p:nvPr>
        </p:nvSpPr>
        <p:spPr>
          <a:xfrm>
            <a:off x="1942416" y="2136706"/>
            <a:ext cx="3197531"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p:nvPr>
        </p:nvSpPr>
        <p:spPr>
          <a:xfrm>
            <a:off x="5337307" y="2136706"/>
            <a:ext cx="3197093" cy="3767397"/>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4"/>
          <p:cNvSpPr>
            <a:spLocks noGrp="1"/>
          </p:cNvSpPr>
          <p:nvPr>
            <p:ph type="dt" sz="half" idx="10"/>
          </p:nvPr>
        </p:nvSpPr>
        <p:spPr/>
        <p:txBody>
          <a:bodyPr/>
          <a:lstStyle>
            <a:lvl1pPr>
              <a:defRPr/>
            </a:lvl1pPr>
          </a:lstStyle>
          <a:p>
            <a:pPr>
              <a:defRPr/>
            </a:pPr>
            <a:fld id="{98686A46-9B81-4EFE-A04B-A0AFF4B7EB9D}" type="datetimeFigureOut">
              <a:rPr lang="en-US" altLang="zh-CN"/>
              <a:pPr>
                <a:defRPr/>
              </a:pPr>
              <a:t>11/3/2020</a:t>
            </a:fld>
            <a:endParaRPr lang="en-US" altLang="zh-CN"/>
          </a:p>
        </p:txBody>
      </p:sp>
      <p:sp>
        <p:nvSpPr>
          <p:cNvPr id="9" name="Footer Placeholder 5"/>
          <p:cNvSpPr>
            <a:spLocks noGrp="1"/>
          </p:cNvSpPr>
          <p:nvPr>
            <p:ph type="ftr" sz="quarter" idx="11"/>
          </p:nvPr>
        </p:nvSpPr>
        <p:spPr/>
        <p:txBody>
          <a:bodyPr/>
          <a:lstStyle>
            <a:lvl1pPr>
              <a:defRPr/>
            </a:lvl1pPr>
          </a:lstStyle>
          <a:p>
            <a:pPr>
              <a:defRPr/>
            </a:pPr>
            <a:endParaRPr lang="en-US" altLang="zh-CN"/>
          </a:p>
        </p:txBody>
      </p:sp>
      <p:sp>
        <p:nvSpPr>
          <p:cNvPr id="10" name="Slide Number Placeholder 5"/>
          <p:cNvSpPr>
            <a:spLocks noGrp="1"/>
          </p:cNvSpPr>
          <p:nvPr>
            <p:ph type="sldNum" sz="quarter" idx="12"/>
          </p:nvPr>
        </p:nvSpPr>
        <p:spPr/>
        <p:txBody>
          <a:bodyPr/>
          <a:lstStyle>
            <a:lvl1pPr>
              <a:defRPr/>
            </a:lvl1pPr>
          </a:lstStyle>
          <a:p>
            <a:pPr>
              <a:defRPr/>
            </a:pPr>
            <a:fld id="{A85AB3A3-B764-4EAD-B2B6-526E2128ACAC}" type="slidenum">
              <a:rPr lang="en-US" altLang="zh-CN"/>
              <a:pPr>
                <a:defRPr/>
              </a:pPr>
              <a:t>‹#›</a:t>
            </a:fld>
            <a:endParaRPr lang="en-US" altLang="zh-CN"/>
          </a:p>
        </p:txBody>
      </p:sp>
    </p:spTree>
    <p:extLst>
      <p:ext uri="{BB962C8B-B14F-4D97-AF65-F5344CB8AC3E}">
        <p14:creationId xmlns:p14="http://schemas.microsoft.com/office/powerpoint/2010/main" val="1080591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bg>
      <p:bgPr>
        <a:blipFill dpi="0" rotWithShape="0">
          <a:blip r:embed="rId2"/>
          <a:srcRect/>
          <a:stretch>
            <a:fillRect/>
          </a:stretch>
        </a:blipFill>
        <a:effectLst/>
      </p:bgPr>
    </p:bg>
    <p:spTree>
      <p:nvGrpSpPr>
        <p:cNvPr id="1" name=""/>
        <p:cNvGrpSpPr/>
        <p:nvPr/>
      </p:nvGrpSpPr>
      <p:grpSpPr>
        <a:xfrm>
          <a:off x="0" y="0"/>
          <a:ext cx="0" cy="0"/>
          <a:chOff x="0" y="0"/>
          <a:chExt cx="0" cy="0"/>
        </a:xfrm>
      </p:grpSpPr>
      <p:sp>
        <p:nvSpPr>
          <p:cNvPr id="7" name="Freeform 11"/>
          <p:cNvSpPr>
            <a:spLocks/>
          </p:cNvSpPr>
          <p:nvPr/>
        </p:nvSpPr>
        <p:spPr bwMode="auto">
          <a:xfrm flipV="1">
            <a:off x="0" y="7112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8" name="Picture 2" descr="001"/>
          <p:cNvPicPr>
            <a:picLocks noChangeAspect="1" noChangeArrowheads="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711200" cy="714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Title 9"/>
          <p:cNvSpPr>
            <a:spLocks noGrp="1"/>
          </p:cNvSpPr>
          <p:nvPr>
            <p:ph type="title"/>
          </p:nvPr>
        </p:nvSpPr>
        <p:spPr/>
        <p:txBody>
          <a:bodyPr/>
          <a:lstStyle/>
          <a:p>
            <a:r>
              <a:rPr lang="zh-CN" altLang="en-US"/>
              <a:t>单击此处编辑母版标题样式</a:t>
            </a:r>
            <a:endParaRPr lang="en-US" dirty="0"/>
          </a:p>
        </p:txBody>
      </p:sp>
      <p:sp>
        <p:nvSpPr>
          <p:cNvPr id="3" name="Text Placeholder 2"/>
          <p:cNvSpPr>
            <a:spLocks noGrp="1"/>
          </p:cNvSpPr>
          <p:nvPr>
            <p:ph type="body" idx="1"/>
          </p:nvPr>
        </p:nvSpPr>
        <p:spPr>
          <a:xfrm>
            <a:off x="2265352" y="2226626"/>
            <a:ext cx="2874596"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1942415" y="2802888"/>
            <a:ext cx="3197532"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p:nvPr>
        </p:nvSpPr>
        <p:spPr>
          <a:xfrm>
            <a:off x="5656154" y="2223398"/>
            <a:ext cx="2873239" cy="576262"/>
          </a:xfrm>
        </p:spPr>
        <p:txBody>
          <a:bodyPr anchor="b">
            <a:noAutofit/>
          </a:bodyPr>
          <a:lstStyle>
            <a:lvl1pPr marL="0" indent="0">
              <a:buNone/>
              <a:defRPr sz="24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333715" y="2799660"/>
            <a:ext cx="3195680" cy="3105703"/>
          </a:xfrm>
        </p:spPr>
        <p:txBody>
          <a:bodyP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9" name="Date Placeholder 6"/>
          <p:cNvSpPr>
            <a:spLocks noGrp="1"/>
          </p:cNvSpPr>
          <p:nvPr>
            <p:ph type="dt" sz="half" idx="10"/>
          </p:nvPr>
        </p:nvSpPr>
        <p:spPr/>
        <p:txBody>
          <a:bodyPr/>
          <a:lstStyle>
            <a:lvl1pPr>
              <a:defRPr/>
            </a:lvl1pPr>
          </a:lstStyle>
          <a:p>
            <a:pPr>
              <a:defRPr/>
            </a:pPr>
            <a:fld id="{58D41667-CC2F-48D0-8EB8-0AD8F798F208}" type="datetimeFigureOut">
              <a:rPr lang="en-US" altLang="zh-CN"/>
              <a:pPr>
                <a:defRPr/>
              </a:pPr>
              <a:t>11/3/2020</a:t>
            </a:fld>
            <a:endParaRPr lang="en-US" altLang="zh-CN"/>
          </a:p>
        </p:txBody>
      </p:sp>
      <p:sp>
        <p:nvSpPr>
          <p:cNvPr id="11" name="Footer Placeholder 7"/>
          <p:cNvSpPr>
            <a:spLocks noGrp="1"/>
          </p:cNvSpPr>
          <p:nvPr>
            <p:ph type="ftr" sz="quarter" idx="11"/>
          </p:nvPr>
        </p:nvSpPr>
        <p:spPr/>
        <p:txBody>
          <a:bodyPr/>
          <a:lstStyle>
            <a:lvl1pPr>
              <a:defRPr/>
            </a:lvl1pPr>
          </a:lstStyle>
          <a:p>
            <a:pPr>
              <a:defRPr/>
            </a:pPr>
            <a:endParaRPr lang="en-US" altLang="zh-CN"/>
          </a:p>
        </p:txBody>
      </p:sp>
      <p:sp>
        <p:nvSpPr>
          <p:cNvPr id="12" name="Slide Number Placeholder 5"/>
          <p:cNvSpPr>
            <a:spLocks noGrp="1"/>
          </p:cNvSpPr>
          <p:nvPr>
            <p:ph type="sldNum" sz="quarter" idx="12"/>
          </p:nvPr>
        </p:nvSpPr>
        <p:spPr/>
        <p:txBody>
          <a:bodyPr/>
          <a:lstStyle>
            <a:lvl1pPr>
              <a:defRPr/>
            </a:lvl1pPr>
          </a:lstStyle>
          <a:p>
            <a:pPr>
              <a:defRPr/>
            </a:pPr>
            <a:fld id="{22D279A7-2F84-408F-AF63-78B7F4F17B9B}" type="slidenum">
              <a:rPr lang="en-US" altLang="zh-CN"/>
              <a:pPr>
                <a:defRPr/>
              </a:pPr>
              <a:t>‹#›</a:t>
            </a:fld>
            <a:endParaRPr lang="en-US" altLang="zh-CN"/>
          </a:p>
        </p:txBody>
      </p:sp>
    </p:spTree>
    <p:extLst>
      <p:ext uri="{BB962C8B-B14F-4D97-AF65-F5344CB8AC3E}">
        <p14:creationId xmlns:p14="http://schemas.microsoft.com/office/powerpoint/2010/main" val="227060099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3" name="Freeform 11"/>
          <p:cNvSpPr>
            <a:spLocks/>
          </p:cNvSpPr>
          <p:nvPr/>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4"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5" name="直接连接符 4"/>
          <p:cNvCxnSpPr/>
          <p:nvPr userDrawn="1"/>
        </p:nvCxnSpPr>
        <p:spPr>
          <a:xfrm>
            <a:off x="1461641" y="758683"/>
            <a:ext cx="7290707" cy="0"/>
          </a:xfrm>
          <a:prstGeom prst="line">
            <a:avLst/>
          </a:prstGeom>
          <a:ln w="28575">
            <a:prstDash val="lgDashDot"/>
            <a:headEnd type="diamond"/>
            <a:tailEnd type="diamond"/>
          </a:ln>
          <a:effectLst>
            <a:glow rad="63500">
              <a:schemeClr val="accent6">
                <a:satMod val="175000"/>
                <a:alpha val="40000"/>
              </a:schemeClr>
            </a:glow>
          </a:effectLst>
        </p:spPr>
        <p:style>
          <a:lnRef idx="1">
            <a:schemeClr val="accent1"/>
          </a:lnRef>
          <a:fillRef idx="0">
            <a:schemeClr val="accent1"/>
          </a:fillRef>
          <a:effectRef idx="0">
            <a:schemeClr val="accent1"/>
          </a:effectRef>
          <a:fontRef idx="minor">
            <a:schemeClr val="tx1"/>
          </a:fontRef>
        </p:style>
      </p:cxnSp>
      <p:sp>
        <p:nvSpPr>
          <p:cNvPr id="2" name="Title 1"/>
          <p:cNvSpPr>
            <a:spLocks noGrp="1"/>
          </p:cNvSpPr>
          <p:nvPr>
            <p:ph type="title"/>
          </p:nvPr>
        </p:nvSpPr>
        <p:spPr>
          <a:xfrm>
            <a:off x="2784021" y="175074"/>
            <a:ext cx="5595257" cy="674011"/>
          </a:xfrm>
        </p:spPr>
        <p:txBody>
          <a:bodyPr/>
          <a:lstStyle/>
          <a:p>
            <a:r>
              <a:rPr lang="zh-CN" altLang="en-US"/>
              <a:t>单击此处编辑母版标题样式</a:t>
            </a:r>
            <a:endParaRPr lang="en-US" dirty="0"/>
          </a:p>
        </p:txBody>
      </p:sp>
      <p:sp>
        <p:nvSpPr>
          <p:cNvPr id="6" name="Date Placeholder 2"/>
          <p:cNvSpPr>
            <a:spLocks noGrp="1"/>
          </p:cNvSpPr>
          <p:nvPr>
            <p:ph type="dt" sz="half" idx="10"/>
          </p:nvPr>
        </p:nvSpPr>
        <p:spPr/>
        <p:txBody>
          <a:bodyPr/>
          <a:lstStyle>
            <a:lvl1pPr>
              <a:defRPr/>
            </a:lvl1pPr>
          </a:lstStyle>
          <a:p>
            <a:pPr>
              <a:defRPr/>
            </a:pPr>
            <a:fld id="{890C944A-E893-4877-B832-3C71F4091497}" type="datetimeFigureOut">
              <a:rPr lang="en-US" altLang="zh-CN"/>
              <a:pPr>
                <a:defRPr/>
              </a:pPr>
              <a:t>11/3/2020</a:t>
            </a:fld>
            <a:endParaRPr lang="en-US" altLang="zh-CN"/>
          </a:p>
        </p:txBody>
      </p:sp>
      <p:sp>
        <p:nvSpPr>
          <p:cNvPr id="7" name="Footer Placeholder 3"/>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014401468"/>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图片">
    <p:spTree>
      <p:nvGrpSpPr>
        <p:cNvPr id="1" name=""/>
        <p:cNvGrpSpPr/>
        <p:nvPr/>
      </p:nvGrpSpPr>
      <p:grpSpPr>
        <a:xfrm>
          <a:off x="0" y="0"/>
          <a:ext cx="0" cy="0"/>
          <a:chOff x="0" y="0"/>
          <a:chExt cx="0" cy="0"/>
        </a:xfrm>
      </p:grpSpPr>
      <p:sp>
        <p:nvSpPr>
          <p:cNvPr id="2" name="Freeform 11"/>
          <p:cNvSpPr>
            <a:spLocks/>
          </p:cNvSpPr>
          <p:nvPr userDrawn="1"/>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3"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Date Placeholder 1"/>
          <p:cNvSpPr>
            <a:spLocks noGrp="1"/>
          </p:cNvSpPr>
          <p:nvPr>
            <p:ph type="dt" sz="half" idx="10"/>
          </p:nvPr>
        </p:nvSpPr>
        <p:spPr/>
        <p:txBody>
          <a:bodyPr/>
          <a:lstStyle>
            <a:lvl1pPr>
              <a:defRPr/>
            </a:lvl1pPr>
          </a:lstStyle>
          <a:p>
            <a:pPr>
              <a:defRPr/>
            </a:pPr>
            <a:fld id="{59AA3BD0-834F-48A6-B733-131317BDCD93}" type="datetimeFigureOut">
              <a:rPr lang="en-US" altLang="zh-CN"/>
              <a:pPr>
                <a:defRPr/>
              </a:pPr>
              <a:t>11/3/2020</a:t>
            </a:fld>
            <a:endParaRPr lang="en-US" altLang="zh-CN"/>
          </a:p>
        </p:txBody>
      </p:sp>
      <p:sp>
        <p:nvSpPr>
          <p:cNvPr id="5" name="Footer Placeholder 2"/>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167265257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5" name="Freeform 11"/>
          <p:cNvSpPr>
            <a:spLocks/>
          </p:cNvSpPr>
          <p:nvPr userDrawn="1"/>
        </p:nvSpPr>
        <p:spPr bwMode="auto">
          <a:xfrm flipV="1">
            <a:off x="0" y="508000"/>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pic>
        <p:nvPicPr>
          <p:cNvPr id="6" name="Picture 2" descr="001"/>
          <p:cNvPicPr>
            <a:picLocks noChangeAspect="1" noChangeArrowheads="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749300" cy="50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title"/>
          </p:nvPr>
        </p:nvSpPr>
        <p:spPr>
          <a:xfrm>
            <a:off x="1942415" y="446088"/>
            <a:ext cx="2629584" cy="976312"/>
          </a:xfrm>
        </p:spPr>
        <p:txBody>
          <a:bodyPr anchor="b"/>
          <a:lstStyle>
            <a:lvl1pPr algn="l">
              <a:defRPr sz="2000" b="0"/>
            </a:lvl1pPr>
          </a:lstStyle>
          <a:p>
            <a:r>
              <a:rPr lang="zh-CN" altLang="en-US"/>
              <a:t>单击此处编辑母版标题样式</a:t>
            </a:r>
            <a:endParaRPr lang="en-US" dirty="0"/>
          </a:p>
        </p:txBody>
      </p:sp>
      <p:sp>
        <p:nvSpPr>
          <p:cNvPr id="3" name="Content Placeholder 2"/>
          <p:cNvSpPr>
            <a:spLocks noGrp="1"/>
          </p:cNvSpPr>
          <p:nvPr>
            <p:ph idx="1"/>
          </p:nvPr>
        </p:nvSpPr>
        <p:spPr>
          <a:xfrm>
            <a:off x="4743494" y="446089"/>
            <a:ext cx="3790906" cy="5414963"/>
          </a:xfrm>
        </p:spPr>
        <p:txBody>
          <a:bodyPr anchor="ctr">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p:nvPr>
        </p:nvSpPr>
        <p:spPr>
          <a:xfrm>
            <a:off x="1942415" y="1598613"/>
            <a:ext cx="2629584" cy="4262436"/>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7" name="Date Placeholder 4"/>
          <p:cNvSpPr>
            <a:spLocks noGrp="1"/>
          </p:cNvSpPr>
          <p:nvPr>
            <p:ph type="dt" sz="half" idx="10"/>
          </p:nvPr>
        </p:nvSpPr>
        <p:spPr/>
        <p:txBody>
          <a:bodyPr/>
          <a:lstStyle>
            <a:lvl1pPr>
              <a:defRPr/>
            </a:lvl1pPr>
          </a:lstStyle>
          <a:p>
            <a:pPr>
              <a:defRPr/>
            </a:pPr>
            <a:fld id="{7DA73622-ACE3-4173-8970-90D71A5CFC94}" type="datetimeFigureOut">
              <a:rPr lang="en-US" altLang="zh-CN"/>
              <a:pPr>
                <a:defRPr/>
              </a:pPr>
              <a:t>11/3/2020</a:t>
            </a:fld>
            <a:endParaRPr lang="en-US" altLang="zh-CN"/>
          </a:p>
        </p:txBody>
      </p:sp>
      <p:sp>
        <p:nvSpPr>
          <p:cNvPr id="8" name="Footer Placeholder 5"/>
          <p:cNvSpPr>
            <a:spLocks noGrp="1"/>
          </p:cNvSpPr>
          <p:nvPr>
            <p:ph type="ftr" sz="quarter" idx="11"/>
          </p:nvPr>
        </p:nvSpPr>
        <p:spPr/>
        <p:txBody>
          <a:bodyPr/>
          <a:lstStyle>
            <a:lvl1pPr>
              <a:defRPr/>
            </a:lvl1pPr>
          </a:lstStyle>
          <a:p>
            <a:pPr>
              <a:defRPr/>
            </a:pPr>
            <a:endParaRPr lang="en-US" altLang="zh-CN"/>
          </a:p>
        </p:txBody>
      </p:sp>
    </p:spTree>
    <p:extLst>
      <p:ext uri="{BB962C8B-B14F-4D97-AF65-F5344CB8AC3E}">
        <p14:creationId xmlns:p14="http://schemas.microsoft.com/office/powerpoint/2010/main" val="278215198"/>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5" name="Freeform 11"/>
          <p:cNvSpPr>
            <a:spLocks/>
          </p:cNvSpPr>
          <p:nvPr/>
        </p:nvSpPr>
        <p:spPr bwMode="auto">
          <a:xfrm flipV="1">
            <a:off x="0" y="4910138"/>
            <a:ext cx="1358900" cy="508000"/>
          </a:xfrm>
          <a:custGeom>
            <a:avLst/>
            <a:gdLst>
              <a:gd name="T0" fmla="*/ 2147483646 w 7908"/>
              <a:gd name="T1" fmla="*/ 2147483646 h 10000"/>
              <a:gd name="T2" fmla="*/ 2147483646 w 7908"/>
              <a:gd name="T3" fmla="*/ 2147483646 h 10000"/>
              <a:gd name="T4" fmla="*/ 2147483646 w 7908"/>
              <a:gd name="T5" fmla="*/ 2147483646 h 10000"/>
              <a:gd name="T6" fmla="*/ 2147483646 w 7908"/>
              <a:gd name="T7" fmla="*/ 0 h 10000"/>
              <a:gd name="T8" fmla="*/ 2147483646 w 7908"/>
              <a:gd name="T9" fmla="*/ 0 h 10000"/>
              <a:gd name="T10" fmla="*/ 0 w 7908"/>
              <a:gd name="T11" fmla="*/ 2147483646 h 10000"/>
              <a:gd name="T12" fmla="*/ 0 w 7908"/>
              <a:gd name="T13" fmla="*/ 2147483646 h 10000"/>
              <a:gd name="T14" fmla="*/ 2147483646 w 7908"/>
              <a:gd name="T15" fmla="*/ 2147483646 h 10000"/>
              <a:gd name="T16" fmla="*/ 2147483646 w 7908"/>
              <a:gd name="T17" fmla="*/ 2147483646 h 10000"/>
              <a:gd name="T18" fmla="*/ 2147483646 w 7908"/>
              <a:gd name="T19" fmla="*/ 2147483646 h 10000"/>
              <a:gd name="T20" fmla="*/ 2147483646 w 7908"/>
              <a:gd name="T21" fmla="*/ 2147483646 h 10000"/>
              <a:gd name="T22" fmla="*/ 2147483646 w 7908"/>
              <a:gd name="T23" fmla="*/ 2147483646 h 10000"/>
              <a:gd name="T24" fmla="*/ 2147483646 w 7908"/>
              <a:gd name="T25" fmla="*/ 2147483646 h 10000"/>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7908" h="10000">
                <a:moveTo>
                  <a:pt x="7908" y="4694"/>
                </a:moveTo>
                <a:lnTo>
                  <a:pt x="6575" y="188"/>
                </a:lnTo>
                <a:cubicBezTo>
                  <a:pt x="6566" y="157"/>
                  <a:pt x="6555" y="125"/>
                  <a:pt x="6546" y="94"/>
                </a:cubicBezTo>
                <a:cubicBezTo>
                  <a:pt x="6519" y="0"/>
                  <a:pt x="6491" y="0"/>
                  <a:pt x="6463" y="0"/>
                </a:cubicBezTo>
                <a:lnTo>
                  <a:pt x="5935" y="0"/>
                </a:lnTo>
                <a:lnTo>
                  <a:pt x="0" y="62"/>
                </a:lnTo>
                <a:lnTo>
                  <a:pt x="0" y="10000"/>
                </a:lnTo>
                <a:lnTo>
                  <a:pt x="5935" y="9952"/>
                </a:lnTo>
                <a:lnTo>
                  <a:pt x="6463" y="9952"/>
                </a:lnTo>
                <a:cubicBezTo>
                  <a:pt x="6491" y="9952"/>
                  <a:pt x="6519" y="9859"/>
                  <a:pt x="6546" y="9859"/>
                </a:cubicBezTo>
                <a:cubicBezTo>
                  <a:pt x="6546" y="9764"/>
                  <a:pt x="6575" y="9764"/>
                  <a:pt x="6575" y="9764"/>
                </a:cubicBezTo>
                <a:lnTo>
                  <a:pt x="7908" y="5258"/>
                </a:lnTo>
                <a:cubicBezTo>
                  <a:pt x="7963" y="5070"/>
                  <a:pt x="7963" y="4883"/>
                  <a:pt x="7908" y="4694"/>
                </a:cubicBezTo>
                <a:close/>
              </a:path>
            </a:pathLst>
          </a:custGeom>
          <a:solidFill>
            <a:schemeClr val="accent1"/>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2" name="Title 1"/>
          <p:cNvSpPr>
            <a:spLocks noGrp="1"/>
          </p:cNvSpPr>
          <p:nvPr>
            <p:ph type="title"/>
          </p:nvPr>
        </p:nvSpPr>
        <p:spPr>
          <a:xfrm>
            <a:off x="1942415" y="4800600"/>
            <a:ext cx="6591985" cy="566738"/>
          </a:xfrm>
        </p:spPr>
        <p:txBody>
          <a:bodyPr anchor="b">
            <a:normAutofit/>
          </a:bodyPr>
          <a:lstStyle>
            <a:lvl1pPr algn="l">
              <a:defRPr sz="2400" b="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1942415" y="634965"/>
            <a:ext cx="6591985" cy="3854970"/>
          </a:xfrm>
        </p:spPr>
        <p:txBody>
          <a:bodyPr rtlCol="0">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pPr lvl="0"/>
            <a:r>
              <a:rPr lang="zh-CN" altLang="en-US" noProof="0"/>
              <a:t>单击图标添加图片</a:t>
            </a:r>
            <a:endParaRPr lang="en-US" noProof="0" dirty="0"/>
          </a:p>
        </p:txBody>
      </p:sp>
      <p:sp>
        <p:nvSpPr>
          <p:cNvPr id="4" name="Text Placeholder 3"/>
          <p:cNvSpPr>
            <a:spLocks noGrp="1"/>
          </p:cNvSpPr>
          <p:nvPr>
            <p:ph type="body" sz="half" idx="2"/>
          </p:nvPr>
        </p:nvSpPr>
        <p:spPr>
          <a:xfrm>
            <a:off x="1942415" y="5367338"/>
            <a:ext cx="6591985" cy="493712"/>
          </a:xfrm>
        </p:spPr>
        <p:txBody>
          <a:bodyPr>
            <a:normAutofit/>
          </a:bodyPr>
          <a:lstStyle>
            <a:lvl1pPr marL="0" indent="0">
              <a:buNone/>
              <a:defRPr sz="12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单击此处编辑母版文本样式</a:t>
            </a:r>
          </a:p>
        </p:txBody>
      </p:sp>
      <p:sp>
        <p:nvSpPr>
          <p:cNvPr id="6" name="Date Placeholder 4"/>
          <p:cNvSpPr>
            <a:spLocks noGrp="1"/>
          </p:cNvSpPr>
          <p:nvPr>
            <p:ph type="dt" sz="half" idx="10"/>
          </p:nvPr>
        </p:nvSpPr>
        <p:spPr/>
        <p:txBody>
          <a:bodyPr/>
          <a:lstStyle>
            <a:lvl1pPr>
              <a:defRPr/>
            </a:lvl1pPr>
          </a:lstStyle>
          <a:p>
            <a:pPr>
              <a:defRPr/>
            </a:pPr>
            <a:fld id="{CBF92EC6-B0EB-47BA-8A44-BDC06C7285A5}" type="datetimeFigureOut">
              <a:rPr lang="en-US" altLang="zh-CN"/>
              <a:pPr>
                <a:defRPr/>
              </a:pPr>
              <a:t>11/3/2020</a:t>
            </a:fld>
            <a:endParaRPr lang="en-US" altLang="zh-CN"/>
          </a:p>
        </p:txBody>
      </p:sp>
      <p:sp>
        <p:nvSpPr>
          <p:cNvPr id="7" name="Footer Placeholder 5"/>
          <p:cNvSpPr>
            <a:spLocks noGrp="1"/>
          </p:cNvSpPr>
          <p:nvPr>
            <p:ph type="ftr" sz="quarter" idx="11"/>
          </p:nvPr>
        </p:nvSpPr>
        <p:spPr/>
        <p:txBody>
          <a:bodyPr/>
          <a:lstStyle>
            <a:lvl1pPr>
              <a:defRPr/>
            </a:lvl1pPr>
          </a:lstStyle>
          <a:p>
            <a:pPr>
              <a:defRPr/>
            </a:pPr>
            <a:endParaRPr lang="en-US" altLang="zh-CN"/>
          </a:p>
        </p:txBody>
      </p:sp>
      <p:sp>
        <p:nvSpPr>
          <p:cNvPr id="8" name="Slide Number Placeholder 6"/>
          <p:cNvSpPr>
            <a:spLocks noGrp="1"/>
          </p:cNvSpPr>
          <p:nvPr>
            <p:ph type="sldNum" sz="quarter" idx="12"/>
          </p:nvPr>
        </p:nvSpPr>
        <p:spPr>
          <a:xfrm>
            <a:off x="511175" y="4983163"/>
            <a:ext cx="585788" cy="365125"/>
          </a:xfrm>
        </p:spPr>
        <p:txBody>
          <a:bodyPr/>
          <a:lstStyle>
            <a:lvl1pPr>
              <a:defRPr/>
            </a:lvl1pPr>
          </a:lstStyle>
          <a:p>
            <a:pPr>
              <a:defRPr/>
            </a:pPr>
            <a:fld id="{EDFFDA1C-623B-4FFD-991F-08C361D232FD}" type="slidenum">
              <a:rPr lang="en-US" altLang="zh-CN"/>
              <a:pPr>
                <a:defRPr/>
              </a:pPr>
              <a:t>‹#›</a:t>
            </a:fld>
            <a:endParaRPr lang="en-US" altLang="zh-CN"/>
          </a:p>
        </p:txBody>
      </p:sp>
    </p:spTree>
    <p:extLst>
      <p:ext uri="{BB962C8B-B14F-4D97-AF65-F5344CB8AC3E}">
        <p14:creationId xmlns:p14="http://schemas.microsoft.com/office/powerpoint/2010/main" val="41126456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jpe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24.xml"/><Relationship Id="rId13" Type="http://schemas.openxmlformats.org/officeDocument/2006/relationships/slideLayout" Target="../slideLayouts/slideLayout29.xml"/><Relationship Id="rId18" Type="http://schemas.openxmlformats.org/officeDocument/2006/relationships/image" Target="../media/image1.jpeg"/><Relationship Id="rId3" Type="http://schemas.openxmlformats.org/officeDocument/2006/relationships/slideLayout" Target="../slideLayouts/slideLayout19.xml"/><Relationship Id="rId7" Type="http://schemas.openxmlformats.org/officeDocument/2006/relationships/slideLayout" Target="../slideLayouts/slideLayout23.xml"/><Relationship Id="rId12" Type="http://schemas.openxmlformats.org/officeDocument/2006/relationships/slideLayout" Target="../slideLayouts/slideLayout28.xml"/><Relationship Id="rId17" Type="http://schemas.openxmlformats.org/officeDocument/2006/relationships/theme" Target="../theme/theme2.xml"/><Relationship Id="rId2" Type="http://schemas.openxmlformats.org/officeDocument/2006/relationships/slideLayout" Target="../slideLayouts/slideLayout18.xml"/><Relationship Id="rId16" Type="http://schemas.openxmlformats.org/officeDocument/2006/relationships/slideLayout" Target="../slideLayouts/slideLayout32.xml"/><Relationship Id="rId1" Type="http://schemas.openxmlformats.org/officeDocument/2006/relationships/slideLayout" Target="../slideLayouts/slideLayout17.xml"/><Relationship Id="rId6" Type="http://schemas.openxmlformats.org/officeDocument/2006/relationships/slideLayout" Target="../slideLayouts/slideLayout22.xml"/><Relationship Id="rId11" Type="http://schemas.openxmlformats.org/officeDocument/2006/relationships/slideLayout" Target="../slideLayouts/slideLayout27.xml"/><Relationship Id="rId5" Type="http://schemas.openxmlformats.org/officeDocument/2006/relationships/slideLayout" Target="../slideLayouts/slideLayout21.xml"/><Relationship Id="rId15" Type="http://schemas.openxmlformats.org/officeDocument/2006/relationships/slideLayout" Target="../slideLayouts/slideLayout31.xml"/><Relationship Id="rId10" Type="http://schemas.openxmlformats.org/officeDocument/2006/relationships/slideLayout" Target="../slideLayouts/slideLayout26.xml"/><Relationship Id="rId4" Type="http://schemas.openxmlformats.org/officeDocument/2006/relationships/slideLayout" Target="../slideLayouts/slideLayout20.xml"/><Relationship Id="rId9" Type="http://schemas.openxmlformats.org/officeDocument/2006/relationships/slideLayout" Target="../slideLayouts/slideLayout25.xml"/><Relationship Id="rId14" Type="http://schemas.openxmlformats.org/officeDocument/2006/relationships/slideLayout" Target="../slideLayouts/slideLayout3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grpSp>
        <p:nvGrpSpPr>
          <p:cNvPr id="1026" name="Group 35"/>
          <p:cNvGrpSpPr>
            <a:grpSpLocks/>
          </p:cNvGrpSpPr>
          <p:nvPr/>
        </p:nvGrpSpPr>
        <p:grpSpPr bwMode="auto">
          <a:xfrm>
            <a:off x="0" y="228600"/>
            <a:ext cx="1981200" cy="6638925"/>
            <a:chOff x="2487613" y="285750"/>
            <a:chExt cx="2428875" cy="5654676"/>
          </a:xfrm>
        </p:grpSpPr>
        <p:sp>
          <p:nvSpPr>
            <p:cNvPr id="1046" name="Freeform 11"/>
            <p:cNvSpPr>
              <a:spLocks/>
            </p:cNvSpPr>
            <p:nvPr/>
          </p:nvSpPr>
          <p:spPr bwMode="auto">
            <a:xfrm>
              <a:off x="2487613" y="2284413"/>
              <a:ext cx="85725" cy="533400"/>
            </a:xfrm>
            <a:custGeom>
              <a:avLst/>
              <a:gdLst>
                <a:gd name="T0" fmla="*/ 2147483646 w 22"/>
                <a:gd name="T1" fmla="*/ 2147483646 h 136"/>
                <a:gd name="T2" fmla="*/ 2147483646 w 22"/>
                <a:gd name="T3" fmla="*/ 2147483646 h 136"/>
                <a:gd name="T4" fmla="*/ 0 w 22"/>
                <a:gd name="T5" fmla="*/ 0 h 136"/>
                <a:gd name="T6" fmla="*/ 0 w 22"/>
                <a:gd name="T7" fmla="*/ 2147483646 h 136"/>
                <a:gd name="T8" fmla="*/ 2147483646 w 22"/>
                <a:gd name="T9" fmla="*/ 2147483646 h 136"/>
                <a:gd name="T10" fmla="*/ 2147483646 w 22"/>
                <a:gd name="T11" fmla="*/ 2147483646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2"/>
            <p:cNvSpPr>
              <a:spLocks/>
            </p:cNvSpPr>
            <p:nvPr/>
          </p:nvSpPr>
          <p:spPr bwMode="auto">
            <a:xfrm>
              <a:off x="2597151" y="2779713"/>
              <a:ext cx="550863" cy="1978025"/>
            </a:xfrm>
            <a:custGeom>
              <a:avLst/>
              <a:gdLst>
                <a:gd name="T0" fmla="*/ 2147483646 w 140"/>
                <a:gd name="T1" fmla="*/ 2147483646 h 504"/>
                <a:gd name="T2" fmla="*/ 2147483646 w 140"/>
                <a:gd name="T3" fmla="*/ 2147483646 h 504"/>
                <a:gd name="T4" fmla="*/ 2147483646 w 140"/>
                <a:gd name="T5" fmla="*/ 2147483646 h 504"/>
                <a:gd name="T6" fmla="*/ 2147483646 w 140"/>
                <a:gd name="T7" fmla="*/ 2147483646 h 504"/>
                <a:gd name="T8" fmla="*/ 0 w 140"/>
                <a:gd name="T9" fmla="*/ 0 h 504"/>
                <a:gd name="T10" fmla="*/ 2147483646 w 140"/>
                <a:gd name="T11" fmla="*/ 2147483646 h 504"/>
                <a:gd name="T12" fmla="*/ 2147483646 w 140"/>
                <a:gd name="T13" fmla="*/ 2147483646 h 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13"/>
            <p:cNvSpPr>
              <a:spLocks/>
            </p:cNvSpPr>
            <p:nvPr/>
          </p:nvSpPr>
          <p:spPr bwMode="auto">
            <a:xfrm>
              <a:off x="3175001" y="4730750"/>
              <a:ext cx="519113" cy="1209675"/>
            </a:xfrm>
            <a:custGeom>
              <a:avLst/>
              <a:gdLst>
                <a:gd name="T0" fmla="*/ 2147483646 w 132"/>
                <a:gd name="T1" fmla="*/ 2147483646 h 308"/>
                <a:gd name="T2" fmla="*/ 0 w 132"/>
                <a:gd name="T3" fmla="*/ 0 h 308"/>
                <a:gd name="T4" fmla="*/ 0 w 132"/>
                <a:gd name="T5" fmla="*/ 2147483646 h 308"/>
                <a:gd name="T6" fmla="*/ 2147483646 w 132"/>
                <a:gd name="T7" fmla="*/ 2147483646 h 308"/>
                <a:gd name="T8" fmla="*/ 2147483646 w 132"/>
                <a:gd name="T9" fmla="*/ 2147483646 h 308"/>
                <a:gd name="T10" fmla="*/ 2147483646 w 132"/>
                <a:gd name="T11" fmla="*/ 2147483646 h 308"/>
                <a:gd name="T12" fmla="*/ 2147483646 w 132"/>
                <a:gd name="T13" fmla="*/ 2147483646 h 308"/>
                <a:gd name="T14" fmla="*/ 2147483646 w 132"/>
                <a:gd name="T15" fmla="*/ 2147483646 h 3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14"/>
            <p:cNvSpPr>
              <a:spLocks/>
            </p:cNvSpPr>
            <p:nvPr/>
          </p:nvSpPr>
          <p:spPr bwMode="auto">
            <a:xfrm>
              <a:off x="3305176" y="5630863"/>
              <a:ext cx="146050" cy="309563"/>
            </a:xfrm>
            <a:custGeom>
              <a:avLst/>
              <a:gdLst>
                <a:gd name="T0" fmla="*/ 2147483646 w 37"/>
                <a:gd name="T1" fmla="*/ 2147483646 h 79"/>
                <a:gd name="T2" fmla="*/ 2147483646 w 37"/>
                <a:gd name="T3" fmla="*/ 2147483646 h 79"/>
                <a:gd name="T4" fmla="*/ 0 w 37"/>
                <a:gd name="T5" fmla="*/ 0 h 79"/>
                <a:gd name="T6" fmla="*/ 2147483646 w 37"/>
                <a:gd name="T7" fmla="*/ 2147483646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15"/>
            <p:cNvSpPr>
              <a:spLocks/>
            </p:cNvSpPr>
            <p:nvPr/>
          </p:nvSpPr>
          <p:spPr bwMode="auto">
            <a:xfrm>
              <a:off x="2573338" y="2817813"/>
              <a:ext cx="700088" cy="2835275"/>
            </a:xfrm>
            <a:custGeom>
              <a:avLst/>
              <a:gdLst>
                <a:gd name="T0" fmla="*/ 2147483646 w 178"/>
                <a:gd name="T1" fmla="*/ 2147483646 h 722"/>
                <a:gd name="T2" fmla="*/ 2147483646 w 178"/>
                <a:gd name="T3" fmla="*/ 2147483646 h 722"/>
                <a:gd name="T4" fmla="*/ 2147483646 w 178"/>
                <a:gd name="T5" fmla="*/ 2147483646 h 722"/>
                <a:gd name="T6" fmla="*/ 2147483646 w 178"/>
                <a:gd name="T7" fmla="*/ 2147483646 h 722"/>
                <a:gd name="T8" fmla="*/ 0 w 178"/>
                <a:gd name="T9" fmla="*/ 0 h 722"/>
                <a:gd name="T10" fmla="*/ 2147483646 w 178"/>
                <a:gd name="T11" fmla="*/ 2147483646 h 722"/>
                <a:gd name="T12" fmla="*/ 2147483646 w 178"/>
                <a:gd name="T13" fmla="*/ 2147483646 h 722"/>
                <a:gd name="T14" fmla="*/ 2147483646 w 178"/>
                <a:gd name="T15" fmla="*/ 2147483646 h 722"/>
                <a:gd name="T16" fmla="*/ 2147483646 w 178"/>
                <a:gd name="T17" fmla="*/ 2147483646 h 722"/>
                <a:gd name="T18" fmla="*/ 2147483646 w 178"/>
                <a:gd name="T19" fmla="*/ 2147483646 h 722"/>
                <a:gd name="T20" fmla="*/ 2147483646 w 178"/>
                <a:gd name="T21" fmla="*/ 2147483646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16"/>
            <p:cNvSpPr>
              <a:spLocks/>
            </p:cNvSpPr>
            <p:nvPr/>
          </p:nvSpPr>
          <p:spPr bwMode="auto">
            <a:xfrm>
              <a:off x="2506663" y="285750"/>
              <a:ext cx="90488" cy="2493963"/>
            </a:xfrm>
            <a:custGeom>
              <a:avLst/>
              <a:gdLst>
                <a:gd name="T0" fmla="*/ 2147483646 w 23"/>
                <a:gd name="T1" fmla="*/ 2147483646 h 635"/>
                <a:gd name="T2" fmla="*/ 2147483646 w 23"/>
                <a:gd name="T3" fmla="*/ 2147483646 h 635"/>
                <a:gd name="T4" fmla="*/ 2147483646 w 23"/>
                <a:gd name="T5" fmla="*/ 2147483646 h 635"/>
                <a:gd name="T6" fmla="*/ 2147483646 w 23"/>
                <a:gd name="T7" fmla="*/ 2147483646 h 635"/>
                <a:gd name="T8" fmla="*/ 2147483646 w 23"/>
                <a:gd name="T9" fmla="*/ 2147483646 h 635"/>
                <a:gd name="T10" fmla="*/ 2147483646 w 23"/>
                <a:gd name="T11" fmla="*/ 2147483646 h 635"/>
                <a:gd name="T12" fmla="*/ 2147483646 w 23"/>
                <a:gd name="T13" fmla="*/ 0 h 635"/>
                <a:gd name="T14" fmla="*/ 2147483646 w 23"/>
                <a:gd name="T15" fmla="*/ 0 h 635"/>
                <a:gd name="T16" fmla="*/ 2147483646 w 23"/>
                <a:gd name="T17" fmla="*/ 2147483646 h 635"/>
                <a:gd name="T18" fmla="*/ 2147483646 w 23"/>
                <a:gd name="T19" fmla="*/ 2147483646 h 6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17"/>
            <p:cNvSpPr>
              <a:spLocks/>
            </p:cNvSpPr>
            <p:nvPr/>
          </p:nvSpPr>
          <p:spPr bwMode="auto">
            <a:xfrm>
              <a:off x="2554288" y="2598738"/>
              <a:ext cx="66675" cy="420688"/>
            </a:xfrm>
            <a:custGeom>
              <a:avLst/>
              <a:gdLst>
                <a:gd name="T0" fmla="*/ 0 w 17"/>
                <a:gd name="T1" fmla="*/ 0 h 107"/>
                <a:gd name="T2" fmla="*/ 2147483646 w 17"/>
                <a:gd name="T3" fmla="*/ 2147483646 h 107"/>
                <a:gd name="T4" fmla="*/ 2147483646 w 17"/>
                <a:gd name="T5" fmla="*/ 2147483646 h 107"/>
                <a:gd name="T6" fmla="*/ 2147483646 w 17"/>
                <a:gd name="T7" fmla="*/ 2147483646 h 107"/>
                <a:gd name="T8" fmla="*/ 2147483646 w 17"/>
                <a:gd name="T9" fmla="*/ 2147483646 h 107"/>
                <a:gd name="T10" fmla="*/ 0 w 17"/>
                <a:gd name="T11" fmla="*/ 0 h 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18"/>
            <p:cNvSpPr>
              <a:spLocks/>
            </p:cNvSpPr>
            <p:nvPr/>
          </p:nvSpPr>
          <p:spPr bwMode="auto">
            <a:xfrm>
              <a:off x="3143251" y="4757738"/>
              <a:ext cx="161925" cy="873125"/>
            </a:xfrm>
            <a:custGeom>
              <a:avLst/>
              <a:gdLst>
                <a:gd name="T0" fmla="*/ 0 w 41"/>
                <a:gd name="T1" fmla="*/ 0 h 222"/>
                <a:gd name="T2" fmla="*/ 2147483646 w 41"/>
                <a:gd name="T3" fmla="*/ 2147483646 h 222"/>
                <a:gd name="T4" fmla="*/ 2147483646 w 41"/>
                <a:gd name="T5" fmla="*/ 2147483646 h 222"/>
                <a:gd name="T6" fmla="*/ 2147483646 w 41"/>
                <a:gd name="T7" fmla="*/ 2147483646 h 222"/>
                <a:gd name="T8" fmla="*/ 2147483646 w 41"/>
                <a:gd name="T9" fmla="*/ 2147483646 h 222"/>
                <a:gd name="T10" fmla="*/ 2147483646 w 41"/>
                <a:gd name="T11" fmla="*/ 2147483646 h 222"/>
                <a:gd name="T12" fmla="*/ 2147483646 w 41"/>
                <a:gd name="T13" fmla="*/ 2147483646 h 222"/>
                <a:gd name="T14" fmla="*/ 2147483646 w 41"/>
                <a:gd name="T15" fmla="*/ 2147483646 h 222"/>
                <a:gd name="T16" fmla="*/ 2147483646 w 41"/>
                <a:gd name="T17" fmla="*/ 2147483646 h 222"/>
                <a:gd name="T18" fmla="*/ 0 w 41"/>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19"/>
            <p:cNvSpPr>
              <a:spLocks/>
            </p:cNvSpPr>
            <p:nvPr/>
          </p:nvSpPr>
          <p:spPr bwMode="auto">
            <a:xfrm>
              <a:off x="3148013" y="1282700"/>
              <a:ext cx="1768475" cy="3448050"/>
            </a:xfrm>
            <a:custGeom>
              <a:avLst/>
              <a:gdLst>
                <a:gd name="T0" fmla="*/ 2147483646 w 450"/>
                <a:gd name="T1" fmla="*/ 2147483646 h 878"/>
                <a:gd name="T2" fmla="*/ 2147483646 w 450"/>
                <a:gd name="T3" fmla="*/ 2147483646 h 878"/>
                <a:gd name="T4" fmla="*/ 2147483646 w 450"/>
                <a:gd name="T5" fmla="*/ 2147483646 h 878"/>
                <a:gd name="T6" fmla="*/ 2147483646 w 450"/>
                <a:gd name="T7" fmla="*/ 2147483646 h 878"/>
                <a:gd name="T8" fmla="*/ 2147483646 w 450"/>
                <a:gd name="T9" fmla="*/ 2147483646 h 878"/>
                <a:gd name="T10" fmla="*/ 2147483646 w 450"/>
                <a:gd name="T11" fmla="*/ 2147483646 h 878"/>
                <a:gd name="T12" fmla="*/ 2147483646 w 450"/>
                <a:gd name="T13" fmla="*/ 2147483646 h 878"/>
                <a:gd name="T14" fmla="*/ 2147483646 w 450"/>
                <a:gd name="T15" fmla="*/ 0 h 878"/>
                <a:gd name="T16" fmla="*/ 2147483646 w 450"/>
                <a:gd name="T17" fmla="*/ 2147483646 h 878"/>
                <a:gd name="T18" fmla="*/ 2147483646 w 450"/>
                <a:gd name="T19" fmla="*/ 2147483646 h 878"/>
                <a:gd name="T20" fmla="*/ 2147483646 w 450"/>
                <a:gd name="T21" fmla="*/ 2147483646 h 878"/>
                <a:gd name="T22" fmla="*/ 2147483646 w 450"/>
                <a:gd name="T23" fmla="*/ 2147483646 h 878"/>
                <a:gd name="T24" fmla="*/ 2147483646 w 450"/>
                <a:gd name="T25" fmla="*/ 2147483646 h 878"/>
                <a:gd name="T26" fmla="*/ 0 w 450"/>
                <a:gd name="T27" fmla="*/ 2147483646 h 878"/>
                <a:gd name="T28" fmla="*/ 0 w 450"/>
                <a:gd name="T29" fmla="*/ 2147483646 h 878"/>
                <a:gd name="T30" fmla="*/ 2147483646 w 450"/>
                <a:gd name="T31" fmla="*/ 2147483646 h 878"/>
                <a:gd name="T32" fmla="*/ 2147483646 w 450"/>
                <a:gd name="T33" fmla="*/ 2147483646 h 8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20"/>
            <p:cNvSpPr>
              <a:spLocks/>
            </p:cNvSpPr>
            <p:nvPr/>
          </p:nvSpPr>
          <p:spPr bwMode="auto">
            <a:xfrm>
              <a:off x="3273426" y="5653088"/>
              <a:ext cx="138113" cy="287338"/>
            </a:xfrm>
            <a:custGeom>
              <a:avLst/>
              <a:gdLst>
                <a:gd name="T0" fmla="*/ 0 w 35"/>
                <a:gd name="T1" fmla="*/ 0 h 73"/>
                <a:gd name="T2" fmla="*/ 2147483646 w 35"/>
                <a:gd name="T3" fmla="*/ 2147483646 h 73"/>
                <a:gd name="T4" fmla="*/ 2147483646 w 35"/>
                <a:gd name="T5" fmla="*/ 2147483646 h 73"/>
                <a:gd name="T6" fmla="*/ 0 w 3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21"/>
            <p:cNvSpPr>
              <a:spLocks/>
            </p:cNvSpPr>
            <p:nvPr/>
          </p:nvSpPr>
          <p:spPr bwMode="auto">
            <a:xfrm>
              <a:off x="3143251" y="4656138"/>
              <a:ext cx="31750" cy="188913"/>
            </a:xfrm>
            <a:custGeom>
              <a:avLst/>
              <a:gdLst>
                <a:gd name="T0" fmla="*/ 2147483646 w 8"/>
                <a:gd name="T1" fmla="*/ 2147483646 h 48"/>
                <a:gd name="T2" fmla="*/ 2147483646 w 8"/>
                <a:gd name="T3" fmla="*/ 2147483646 h 48"/>
                <a:gd name="T4" fmla="*/ 2147483646 w 8"/>
                <a:gd name="T5" fmla="*/ 2147483646 h 48"/>
                <a:gd name="T6" fmla="*/ 2147483646 w 8"/>
                <a:gd name="T7" fmla="*/ 0 h 48"/>
                <a:gd name="T8" fmla="*/ 0 w 8"/>
                <a:gd name="T9" fmla="*/ 2147483646 h 48"/>
                <a:gd name="T10" fmla="*/ 2147483646 w 8"/>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22"/>
            <p:cNvSpPr>
              <a:spLocks/>
            </p:cNvSpPr>
            <p:nvPr/>
          </p:nvSpPr>
          <p:spPr bwMode="auto">
            <a:xfrm>
              <a:off x="3211513" y="5410200"/>
              <a:ext cx="203200" cy="530225"/>
            </a:xfrm>
            <a:custGeom>
              <a:avLst/>
              <a:gdLst>
                <a:gd name="T0" fmla="*/ 2147483646 w 52"/>
                <a:gd name="T1" fmla="*/ 2147483646 h 135"/>
                <a:gd name="T2" fmla="*/ 0 w 52"/>
                <a:gd name="T3" fmla="*/ 0 h 135"/>
                <a:gd name="T4" fmla="*/ 2147483646 w 52"/>
                <a:gd name="T5" fmla="*/ 2147483646 h 135"/>
                <a:gd name="T6" fmla="*/ 2147483646 w 52"/>
                <a:gd name="T7" fmla="*/ 2147483646 h 135"/>
                <a:gd name="T8" fmla="*/ 2147483646 w 52"/>
                <a:gd name="T9" fmla="*/ 2147483646 h 135"/>
                <a:gd name="T10" fmla="*/ 2147483646 w 52"/>
                <a:gd name="T11" fmla="*/ 2147483646 h 135"/>
                <a:gd name="T12" fmla="*/ 2147483646 w 52"/>
                <a:gd name="T13" fmla="*/ 2147483646 h 135"/>
                <a:gd name="T14" fmla="*/ 2147483646 w 52"/>
                <a:gd name="T15" fmla="*/ 2147483646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7" name="Group 48"/>
          <p:cNvGrpSpPr>
            <a:grpSpLocks/>
          </p:cNvGrpSpPr>
          <p:nvPr/>
        </p:nvGrpSpPr>
        <p:grpSpPr bwMode="auto">
          <a:xfrm>
            <a:off x="20638" y="0"/>
            <a:ext cx="1952625" cy="6853238"/>
            <a:chOff x="6627813" y="195717"/>
            <a:chExt cx="1952625" cy="5678034"/>
          </a:xfrm>
        </p:grpSpPr>
        <p:sp>
          <p:nvSpPr>
            <p:cNvPr id="1034" name="Freeform 27"/>
            <p:cNvSpPr>
              <a:spLocks/>
            </p:cNvSpPr>
            <p:nvPr/>
          </p:nvSpPr>
          <p:spPr bwMode="auto">
            <a:xfrm>
              <a:off x="6627813" y="195717"/>
              <a:ext cx="409575" cy="3646488"/>
            </a:xfrm>
            <a:custGeom>
              <a:avLst/>
              <a:gdLst>
                <a:gd name="T0" fmla="*/ 2147483646 w 103"/>
                <a:gd name="T1" fmla="*/ 2147483646 h 920"/>
                <a:gd name="T2" fmla="*/ 2147483646 w 103"/>
                <a:gd name="T3" fmla="*/ 2147483646 h 920"/>
                <a:gd name="T4" fmla="*/ 2147483646 w 103"/>
                <a:gd name="T5" fmla="*/ 2147483646 h 920"/>
                <a:gd name="T6" fmla="*/ 2147483646 w 103"/>
                <a:gd name="T7" fmla="*/ 2147483646 h 920"/>
                <a:gd name="T8" fmla="*/ 2147483646 w 103"/>
                <a:gd name="T9" fmla="*/ 2147483646 h 920"/>
                <a:gd name="T10" fmla="*/ 2147483646 w 103"/>
                <a:gd name="T11" fmla="*/ 2147483646 h 920"/>
                <a:gd name="T12" fmla="*/ 2147483646 w 103"/>
                <a:gd name="T13" fmla="*/ 2147483646 h 920"/>
                <a:gd name="T14" fmla="*/ 2147483646 w 103"/>
                <a:gd name="T15" fmla="*/ 2147483646 h 920"/>
                <a:gd name="T16" fmla="*/ 2147483646 w 103"/>
                <a:gd name="T17" fmla="*/ 2147483646 h 920"/>
                <a:gd name="T18" fmla="*/ 2147483646 w 103"/>
                <a:gd name="T19" fmla="*/ 2147483646 h 920"/>
                <a:gd name="T20" fmla="*/ 2147483646 w 103"/>
                <a:gd name="T21" fmla="*/ 2147483646 h 920"/>
                <a:gd name="T22" fmla="*/ 2147483646 w 103"/>
                <a:gd name="T23" fmla="*/ 0 h 920"/>
                <a:gd name="T24" fmla="*/ 0 w 103"/>
                <a:gd name="T25" fmla="*/ 0 h 920"/>
                <a:gd name="T26" fmla="*/ 2147483646 w 103"/>
                <a:gd name="T27" fmla="*/ 2147483646 h 920"/>
                <a:gd name="T28" fmla="*/ 2147483646 w 103"/>
                <a:gd name="T29" fmla="*/ 2147483646 h 9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28"/>
            <p:cNvSpPr>
              <a:spLocks/>
            </p:cNvSpPr>
            <p:nvPr/>
          </p:nvSpPr>
          <p:spPr bwMode="auto">
            <a:xfrm>
              <a:off x="7061201" y="3771900"/>
              <a:ext cx="350838" cy="1309688"/>
            </a:xfrm>
            <a:custGeom>
              <a:avLst/>
              <a:gdLst>
                <a:gd name="T0" fmla="*/ 2147483646 w 88"/>
                <a:gd name="T1" fmla="*/ 2147483646 h 330"/>
                <a:gd name="T2" fmla="*/ 2147483646 w 88"/>
                <a:gd name="T3" fmla="*/ 2147483646 h 330"/>
                <a:gd name="T4" fmla="*/ 2147483646 w 88"/>
                <a:gd name="T5" fmla="*/ 2147483646 h 330"/>
                <a:gd name="T6" fmla="*/ 2147483646 w 88"/>
                <a:gd name="T7" fmla="*/ 2147483646 h 330"/>
                <a:gd name="T8" fmla="*/ 2147483646 w 88"/>
                <a:gd name="T9" fmla="*/ 2147483646 h 330"/>
                <a:gd name="T10" fmla="*/ 0 w 88"/>
                <a:gd name="T11" fmla="*/ 0 h 330"/>
                <a:gd name="T12" fmla="*/ 2147483646 w 88"/>
                <a:gd name="T13" fmla="*/ 2147483646 h 330"/>
                <a:gd name="T14" fmla="*/ 2147483646 w 88"/>
                <a:gd name="T15" fmla="*/ 2147483646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Freeform 29"/>
            <p:cNvSpPr>
              <a:spLocks/>
            </p:cNvSpPr>
            <p:nvPr/>
          </p:nvSpPr>
          <p:spPr bwMode="auto">
            <a:xfrm>
              <a:off x="7439026" y="5053013"/>
              <a:ext cx="357188" cy="820738"/>
            </a:xfrm>
            <a:custGeom>
              <a:avLst/>
              <a:gdLst>
                <a:gd name="T0" fmla="*/ 2147483646 w 90"/>
                <a:gd name="T1" fmla="*/ 2147483646 h 207"/>
                <a:gd name="T2" fmla="*/ 0 w 90"/>
                <a:gd name="T3" fmla="*/ 0 h 207"/>
                <a:gd name="T4" fmla="*/ 2147483646 w 90"/>
                <a:gd name="T5" fmla="*/ 2147483646 h 207"/>
                <a:gd name="T6" fmla="*/ 2147483646 w 90"/>
                <a:gd name="T7" fmla="*/ 2147483646 h 207"/>
                <a:gd name="T8" fmla="*/ 2147483646 w 90"/>
                <a:gd name="T9" fmla="*/ 2147483646 h 207"/>
                <a:gd name="T10" fmla="*/ 2147483646 w 90"/>
                <a:gd name="T11" fmla="*/ 2147483646 h 207"/>
                <a:gd name="T12" fmla="*/ 2147483646 w 90"/>
                <a:gd name="T13" fmla="*/ 2147483646 h 207"/>
                <a:gd name="T14" fmla="*/ 2147483646 w 90"/>
                <a:gd name="T15" fmla="*/ 2147483646 h 2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Freeform 30"/>
            <p:cNvSpPr>
              <a:spLocks/>
            </p:cNvSpPr>
            <p:nvPr/>
          </p:nvSpPr>
          <p:spPr bwMode="auto">
            <a:xfrm>
              <a:off x="7037388" y="3811588"/>
              <a:ext cx="457200" cy="1852613"/>
            </a:xfrm>
            <a:custGeom>
              <a:avLst/>
              <a:gdLst>
                <a:gd name="T0" fmla="*/ 2147483646 w 115"/>
                <a:gd name="T1" fmla="*/ 2147483646 h 467"/>
                <a:gd name="T2" fmla="*/ 2147483646 w 115"/>
                <a:gd name="T3" fmla="*/ 2147483646 h 467"/>
                <a:gd name="T4" fmla="*/ 2147483646 w 115"/>
                <a:gd name="T5" fmla="*/ 2147483646 h 467"/>
                <a:gd name="T6" fmla="*/ 2147483646 w 115"/>
                <a:gd name="T7" fmla="*/ 2147483646 h 467"/>
                <a:gd name="T8" fmla="*/ 0 w 115"/>
                <a:gd name="T9" fmla="*/ 0 h 467"/>
                <a:gd name="T10" fmla="*/ 2147483646 w 115"/>
                <a:gd name="T11" fmla="*/ 2147483646 h 467"/>
                <a:gd name="T12" fmla="*/ 2147483646 w 115"/>
                <a:gd name="T13" fmla="*/ 2147483646 h 467"/>
                <a:gd name="T14" fmla="*/ 2147483646 w 115"/>
                <a:gd name="T15" fmla="*/ 2147483646 h 467"/>
                <a:gd name="T16" fmla="*/ 2147483646 w 115"/>
                <a:gd name="T17" fmla="*/ 2147483646 h 467"/>
                <a:gd name="T18" fmla="*/ 2147483646 w 115"/>
                <a:gd name="T19" fmla="*/ 2147483646 h 467"/>
                <a:gd name="T20" fmla="*/ 2147483646 w 115"/>
                <a:gd name="T21" fmla="*/ 2147483646 h 4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31"/>
            <p:cNvSpPr>
              <a:spLocks/>
            </p:cNvSpPr>
            <p:nvPr/>
          </p:nvSpPr>
          <p:spPr bwMode="auto">
            <a:xfrm>
              <a:off x="6992938" y="1263650"/>
              <a:ext cx="144463" cy="2508250"/>
            </a:xfrm>
            <a:custGeom>
              <a:avLst/>
              <a:gdLst>
                <a:gd name="T0" fmla="*/ 2147483646 w 36"/>
                <a:gd name="T1" fmla="*/ 2147483646 h 633"/>
                <a:gd name="T2" fmla="*/ 2147483646 w 36"/>
                <a:gd name="T3" fmla="*/ 2147483646 h 633"/>
                <a:gd name="T4" fmla="*/ 2147483646 w 36"/>
                <a:gd name="T5" fmla="*/ 2147483646 h 633"/>
                <a:gd name="T6" fmla="*/ 2147483646 w 36"/>
                <a:gd name="T7" fmla="*/ 2147483646 h 633"/>
                <a:gd name="T8" fmla="*/ 2147483646 w 36"/>
                <a:gd name="T9" fmla="*/ 2147483646 h 633"/>
                <a:gd name="T10" fmla="*/ 2147483646 w 36"/>
                <a:gd name="T11" fmla="*/ 0 h 633"/>
                <a:gd name="T12" fmla="*/ 2147483646 w 36"/>
                <a:gd name="T13" fmla="*/ 0 h 633"/>
                <a:gd name="T14" fmla="*/ 2147483646 w 36"/>
                <a:gd name="T15" fmla="*/ 2147483646 h 633"/>
                <a:gd name="T16" fmla="*/ 2147483646 w 36"/>
                <a:gd name="T17" fmla="*/ 2147483646 h 633"/>
                <a:gd name="T18" fmla="*/ 2147483646 w 36"/>
                <a:gd name="T19" fmla="*/ 2147483646 h 633"/>
                <a:gd name="T20" fmla="*/ 2147483646 w 36"/>
                <a:gd name="T21" fmla="*/ 2147483646 h 633"/>
                <a:gd name="T22" fmla="*/ 2147483646 w 36"/>
                <a:gd name="T23" fmla="*/ 2147483646 h 633"/>
                <a:gd name="T24" fmla="*/ 2147483646 w 36"/>
                <a:gd name="T25" fmla="*/ 2147483646 h 6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32"/>
            <p:cNvSpPr>
              <a:spLocks/>
            </p:cNvSpPr>
            <p:nvPr/>
          </p:nvSpPr>
          <p:spPr bwMode="auto">
            <a:xfrm>
              <a:off x="7526338" y="5640388"/>
              <a:ext cx="111125" cy="233363"/>
            </a:xfrm>
            <a:custGeom>
              <a:avLst/>
              <a:gdLst>
                <a:gd name="T0" fmla="*/ 2147483646 w 28"/>
                <a:gd name="T1" fmla="*/ 2147483646 h 59"/>
                <a:gd name="T2" fmla="*/ 2147483646 w 28"/>
                <a:gd name="T3" fmla="*/ 2147483646 h 59"/>
                <a:gd name="T4" fmla="*/ 0 w 28"/>
                <a:gd name="T5" fmla="*/ 0 h 59"/>
                <a:gd name="T6" fmla="*/ 2147483646 w 28"/>
                <a:gd name="T7" fmla="*/ 2147483646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33"/>
            <p:cNvSpPr>
              <a:spLocks/>
            </p:cNvSpPr>
            <p:nvPr/>
          </p:nvSpPr>
          <p:spPr bwMode="auto">
            <a:xfrm>
              <a:off x="7021513" y="3598863"/>
              <a:ext cx="68263" cy="423863"/>
            </a:xfrm>
            <a:custGeom>
              <a:avLst/>
              <a:gdLst>
                <a:gd name="T0" fmla="*/ 2147483646 w 17"/>
                <a:gd name="T1" fmla="*/ 2147483646 h 107"/>
                <a:gd name="T2" fmla="*/ 2147483646 w 17"/>
                <a:gd name="T3" fmla="*/ 2147483646 h 107"/>
                <a:gd name="T4" fmla="*/ 2147483646 w 17"/>
                <a:gd name="T5" fmla="*/ 2147483646 h 107"/>
                <a:gd name="T6" fmla="*/ 2147483646 w 17"/>
                <a:gd name="T7" fmla="*/ 2147483646 h 107"/>
                <a:gd name="T8" fmla="*/ 0 w 17"/>
                <a:gd name="T9" fmla="*/ 0 h 107"/>
                <a:gd name="T10" fmla="*/ 0 w 17"/>
                <a:gd name="T11" fmla="*/ 2147483646 h 107"/>
                <a:gd name="T12" fmla="*/ 2147483646 w 17"/>
                <a:gd name="T13" fmla="*/ 2147483646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34"/>
            <p:cNvSpPr>
              <a:spLocks/>
            </p:cNvSpPr>
            <p:nvPr/>
          </p:nvSpPr>
          <p:spPr bwMode="auto">
            <a:xfrm>
              <a:off x="7412038" y="2801938"/>
              <a:ext cx="1168400" cy="2251075"/>
            </a:xfrm>
            <a:custGeom>
              <a:avLst/>
              <a:gdLst>
                <a:gd name="T0" fmla="*/ 2147483646 w 294"/>
                <a:gd name="T1" fmla="*/ 2147483646 h 568"/>
                <a:gd name="T2" fmla="*/ 2147483646 w 294"/>
                <a:gd name="T3" fmla="*/ 2147483646 h 568"/>
                <a:gd name="T4" fmla="*/ 2147483646 w 294"/>
                <a:gd name="T5" fmla="*/ 2147483646 h 568"/>
                <a:gd name="T6" fmla="*/ 2147483646 w 294"/>
                <a:gd name="T7" fmla="*/ 2147483646 h 568"/>
                <a:gd name="T8" fmla="*/ 2147483646 w 294"/>
                <a:gd name="T9" fmla="*/ 2147483646 h 568"/>
                <a:gd name="T10" fmla="*/ 2147483646 w 294"/>
                <a:gd name="T11" fmla="*/ 2147483646 h 568"/>
                <a:gd name="T12" fmla="*/ 2147483646 w 294"/>
                <a:gd name="T13" fmla="*/ 0 h 568"/>
                <a:gd name="T14" fmla="*/ 2147483646 w 294"/>
                <a:gd name="T15" fmla="*/ 0 h 568"/>
                <a:gd name="T16" fmla="*/ 2147483646 w 294"/>
                <a:gd name="T17" fmla="*/ 2147483646 h 568"/>
                <a:gd name="T18" fmla="*/ 2147483646 w 294"/>
                <a:gd name="T19" fmla="*/ 2147483646 h 568"/>
                <a:gd name="T20" fmla="*/ 2147483646 w 294"/>
                <a:gd name="T21" fmla="*/ 2147483646 h 568"/>
                <a:gd name="T22" fmla="*/ 2147483646 w 294"/>
                <a:gd name="T23" fmla="*/ 2147483646 h 568"/>
                <a:gd name="T24" fmla="*/ 2147483646 w 294"/>
                <a:gd name="T25" fmla="*/ 2147483646 h 568"/>
                <a:gd name="T26" fmla="*/ 0 w 294"/>
                <a:gd name="T27" fmla="*/ 2147483646 h 568"/>
                <a:gd name="T28" fmla="*/ 2147483646 w 294"/>
                <a:gd name="T29" fmla="*/ 2147483646 h 568"/>
                <a:gd name="T30" fmla="*/ 2147483646 w 294"/>
                <a:gd name="T31" fmla="*/ 2147483646 h 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35"/>
            <p:cNvSpPr>
              <a:spLocks/>
            </p:cNvSpPr>
            <p:nvPr/>
          </p:nvSpPr>
          <p:spPr bwMode="auto">
            <a:xfrm>
              <a:off x="7494588" y="5664200"/>
              <a:ext cx="100013" cy="209550"/>
            </a:xfrm>
            <a:custGeom>
              <a:avLst/>
              <a:gdLst>
                <a:gd name="T0" fmla="*/ 0 w 25"/>
                <a:gd name="T1" fmla="*/ 0 h 53"/>
                <a:gd name="T2" fmla="*/ 2147483646 w 25"/>
                <a:gd name="T3" fmla="*/ 2147483646 h 53"/>
                <a:gd name="T4" fmla="*/ 2147483646 w 25"/>
                <a:gd name="T5" fmla="*/ 2147483646 h 53"/>
                <a:gd name="T6" fmla="*/ 0 w 25"/>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36"/>
            <p:cNvSpPr>
              <a:spLocks/>
            </p:cNvSpPr>
            <p:nvPr/>
          </p:nvSpPr>
          <p:spPr bwMode="auto">
            <a:xfrm>
              <a:off x="7412038" y="5081588"/>
              <a:ext cx="114300" cy="558800"/>
            </a:xfrm>
            <a:custGeom>
              <a:avLst/>
              <a:gdLst>
                <a:gd name="T0" fmla="*/ 0 w 29"/>
                <a:gd name="T1" fmla="*/ 0 h 141"/>
                <a:gd name="T2" fmla="*/ 2147483646 w 29"/>
                <a:gd name="T3" fmla="*/ 2147483646 h 141"/>
                <a:gd name="T4" fmla="*/ 2147483646 w 29"/>
                <a:gd name="T5" fmla="*/ 2147483646 h 141"/>
                <a:gd name="T6" fmla="*/ 2147483646 w 29"/>
                <a:gd name="T7" fmla="*/ 2147483646 h 141"/>
                <a:gd name="T8" fmla="*/ 2147483646 w 29"/>
                <a:gd name="T9" fmla="*/ 2147483646 h 141"/>
                <a:gd name="T10" fmla="*/ 2147483646 w 29"/>
                <a:gd name="T11" fmla="*/ 2147483646 h 141"/>
                <a:gd name="T12" fmla="*/ 2147483646 w 29"/>
                <a:gd name="T13" fmla="*/ 2147483646 h 141"/>
                <a:gd name="T14" fmla="*/ 0 w 29"/>
                <a:gd name="T15" fmla="*/ 0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37"/>
            <p:cNvSpPr>
              <a:spLocks/>
            </p:cNvSpPr>
            <p:nvPr/>
          </p:nvSpPr>
          <p:spPr bwMode="auto">
            <a:xfrm>
              <a:off x="7412038" y="4978400"/>
              <a:ext cx="31750" cy="188913"/>
            </a:xfrm>
            <a:custGeom>
              <a:avLst/>
              <a:gdLst>
                <a:gd name="T0" fmla="*/ 0 w 8"/>
                <a:gd name="T1" fmla="*/ 2147483646 h 48"/>
                <a:gd name="T2" fmla="*/ 2147483646 w 8"/>
                <a:gd name="T3" fmla="*/ 2147483646 h 48"/>
                <a:gd name="T4" fmla="*/ 2147483646 w 8"/>
                <a:gd name="T5" fmla="*/ 2147483646 h 48"/>
                <a:gd name="T6" fmla="*/ 2147483646 w 8"/>
                <a:gd name="T7" fmla="*/ 2147483646 h 48"/>
                <a:gd name="T8" fmla="*/ 0 w 8"/>
                <a:gd name="T9" fmla="*/ 0 h 48"/>
                <a:gd name="T10" fmla="*/ 0 w 8"/>
                <a:gd name="T11" fmla="*/ 2147483646 h 48"/>
                <a:gd name="T12" fmla="*/ 0 w 8"/>
                <a:gd name="T13" fmla="*/ 2147483646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38"/>
            <p:cNvSpPr>
              <a:spLocks/>
            </p:cNvSpPr>
            <p:nvPr/>
          </p:nvSpPr>
          <p:spPr bwMode="auto">
            <a:xfrm>
              <a:off x="7439026" y="5434013"/>
              <a:ext cx="174625" cy="439738"/>
            </a:xfrm>
            <a:custGeom>
              <a:avLst/>
              <a:gdLst>
                <a:gd name="T0" fmla="*/ 2147483646 w 44"/>
                <a:gd name="T1" fmla="*/ 2147483646 h 111"/>
                <a:gd name="T2" fmla="*/ 0 w 44"/>
                <a:gd name="T3" fmla="*/ 0 h 111"/>
                <a:gd name="T4" fmla="*/ 2147483646 w 44"/>
                <a:gd name="T5" fmla="*/ 2147483646 h 111"/>
                <a:gd name="T6" fmla="*/ 2147483646 w 44"/>
                <a:gd name="T7" fmla="*/ 2147483646 h 111"/>
                <a:gd name="T8" fmla="*/ 2147483646 w 44"/>
                <a:gd name="T9" fmla="*/ 2147483646 h 111"/>
                <a:gd name="T10" fmla="*/ 2147483646 w 44"/>
                <a:gd name="T11" fmla="*/ 2147483646 h 111"/>
                <a:gd name="T12" fmla="*/ 2147483646 w 44"/>
                <a:gd name="T13" fmla="*/ 2147483646 h 111"/>
                <a:gd name="T14" fmla="*/ 2147483646 w 44"/>
                <a:gd name="T15" fmla="*/ 2147483646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bwMode="auto">
          <a:xfrm>
            <a:off x="1944688" y="623888"/>
            <a:ext cx="6589712"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30" name="Text Placeholder 2"/>
          <p:cNvSpPr>
            <a:spLocks noGrp="1"/>
          </p:cNvSpPr>
          <p:nvPr>
            <p:ph type="body" idx="1"/>
          </p:nvPr>
        </p:nvSpPr>
        <p:spPr bwMode="auto">
          <a:xfrm>
            <a:off x="1943100" y="2133600"/>
            <a:ext cx="6591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7772400" y="6135688"/>
            <a:ext cx="766763" cy="36988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ea typeface="宋体" panose="02010600030101010101" pitchFamily="2" charset="-122"/>
              </a:defRPr>
            </a:lvl1pPr>
          </a:lstStyle>
          <a:p>
            <a:pPr>
              <a:defRPr/>
            </a:pPr>
            <a:fld id="{A4645E3F-4C10-4377-A805-B57C47D3AC76}" type="datetimeFigureOut">
              <a:rPr lang="en-US" altLang="zh-CN"/>
              <a:pPr>
                <a:defRPr/>
              </a:pPr>
              <a:t>11/3/2020</a:t>
            </a:fld>
            <a:endParaRPr lang="en-US" altLang="zh-CN"/>
          </a:p>
        </p:txBody>
      </p:sp>
      <p:sp>
        <p:nvSpPr>
          <p:cNvPr id="5" name="Footer Placeholder 4"/>
          <p:cNvSpPr>
            <a:spLocks noGrp="1"/>
          </p:cNvSpPr>
          <p:nvPr>
            <p:ph type="ftr" sz="quarter" idx="3"/>
          </p:nvPr>
        </p:nvSpPr>
        <p:spPr>
          <a:xfrm>
            <a:off x="1943100" y="6135688"/>
            <a:ext cx="5716588"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ea typeface="宋体" panose="02010600030101010101" pitchFamily="2" charset="-122"/>
              </a:defRPr>
            </a:lvl1pPr>
          </a:lstStyle>
          <a:p>
            <a:pPr>
              <a:defRPr/>
            </a:pPr>
            <a:endParaRPr lang="en-US" altLang="zh-CN"/>
          </a:p>
        </p:txBody>
      </p:sp>
      <p:sp>
        <p:nvSpPr>
          <p:cNvPr id="6"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000">
                <a:solidFill>
                  <a:srgbClr val="FEFFFF"/>
                </a:solidFill>
                <a:ea typeface="宋体" panose="02010600030101010101" pitchFamily="2" charset="-122"/>
              </a:defRPr>
            </a:lvl1pPr>
          </a:lstStyle>
          <a:p>
            <a:pPr>
              <a:defRPr/>
            </a:pPr>
            <a:fld id="{7ED55137-7E16-4F97-8D78-30A1F9113100}" type="slidenum">
              <a:rPr lang="en-US" altLang="zh-CN"/>
              <a:pPr>
                <a:defRPr/>
              </a:pPr>
              <a:t>‹#›</a:t>
            </a:fld>
            <a:endParaRPr lang="en-US" altLang="zh-CN"/>
          </a:p>
        </p:txBody>
      </p:sp>
    </p:spTree>
  </p:cSld>
  <p:clrMap bg1="lt1" tx1="dk1" bg2="lt2" tx2="dk2" accent1="accent1" accent2="accent2" accent3="accent3" accent4="accent4" accent5="accent5" accent6="accent6" hlink="hlink" folHlink="folHlink"/>
  <p:sldLayoutIdLst>
    <p:sldLayoutId id="2147483986" r:id="rId1"/>
    <p:sldLayoutId id="2147483987" r:id="rId2"/>
    <p:sldLayoutId id="2147483988" r:id="rId3"/>
    <p:sldLayoutId id="2147483989" r:id="rId4"/>
    <p:sldLayoutId id="2147483990" r:id="rId5"/>
    <p:sldLayoutId id="2147483991" r:id="rId6"/>
    <p:sldLayoutId id="2147483992" r:id="rId7"/>
    <p:sldLayoutId id="2147483993" r:id="rId8"/>
    <p:sldLayoutId id="2147483994" r:id="rId9"/>
    <p:sldLayoutId id="2147483995" r:id="rId10"/>
    <p:sldLayoutId id="2147483996" r:id="rId11"/>
    <p:sldLayoutId id="2147483997" r:id="rId12"/>
    <p:sldLayoutId id="2147483998" r:id="rId13"/>
    <p:sldLayoutId id="2147483999" r:id="rId14"/>
    <p:sldLayoutId id="2147484000" r:id="rId15"/>
    <p:sldLayoutId id="2147484001" r:id="rId16"/>
  </p:sldLayoutIdLst>
  <p:txStyles>
    <p:title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18"/>
          <a:srcRect/>
          <a:stretch>
            <a:fillRect/>
          </a:stretch>
        </a:blipFill>
        <a:effectLst/>
      </p:bgPr>
    </p:bg>
    <p:spTree>
      <p:nvGrpSpPr>
        <p:cNvPr id="1" name=""/>
        <p:cNvGrpSpPr/>
        <p:nvPr/>
      </p:nvGrpSpPr>
      <p:grpSpPr>
        <a:xfrm>
          <a:off x="0" y="0"/>
          <a:ext cx="0" cy="0"/>
          <a:chOff x="0" y="0"/>
          <a:chExt cx="0" cy="0"/>
        </a:xfrm>
      </p:grpSpPr>
      <p:grpSp>
        <p:nvGrpSpPr>
          <p:cNvPr id="1026" name="Group 35"/>
          <p:cNvGrpSpPr>
            <a:grpSpLocks/>
          </p:cNvGrpSpPr>
          <p:nvPr/>
        </p:nvGrpSpPr>
        <p:grpSpPr bwMode="auto">
          <a:xfrm>
            <a:off x="0" y="228600"/>
            <a:ext cx="1981200" cy="6638925"/>
            <a:chOff x="2487613" y="285750"/>
            <a:chExt cx="2428875" cy="5654676"/>
          </a:xfrm>
        </p:grpSpPr>
        <p:sp>
          <p:nvSpPr>
            <p:cNvPr id="1046" name="Freeform 11"/>
            <p:cNvSpPr>
              <a:spLocks/>
            </p:cNvSpPr>
            <p:nvPr/>
          </p:nvSpPr>
          <p:spPr bwMode="auto">
            <a:xfrm>
              <a:off x="2487613" y="2284413"/>
              <a:ext cx="85725" cy="533400"/>
            </a:xfrm>
            <a:custGeom>
              <a:avLst/>
              <a:gdLst>
                <a:gd name="T0" fmla="*/ 2147483646 w 22"/>
                <a:gd name="T1" fmla="*/ 2147483646 h 136"/>
                <a:gd name="T2" fmla="*/ 2147483646 w 22"/>
                <a:gd name="T3" fmla="*/ 2147483646 h 136"/>
                <a:gd name="T4" fmla="*/ 0 w 22"/>
                <a:gd name="T5" fmla="*/ 0 h 136"/>
                <a:gd name="T6" fmla="*/ 0 w 22"/>
                <a:gd name="T7" fmla="*/ 2147483646 h 136"/>
                <a:gd name="T8" fmla="*/ 2147483646 w 22"/>
                <a:gd name="T9" fmla="*/ 2147483646 h 136"/>
                <a:gd name="T10" fmla="*/ 2147483646 w 22"/>
                <a:gd name="T11" fmla="*/ 2147483646 h 136"/>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22" h="136">
                  <a:moveTo>
                    <a:pt x="22" y="136"/>
                  </a:moveTo>
                  <a:cubicBezTo>
                    <a:pt x="20" y="117"/>
                    <a:pt x="19" y="99"/>
                    <a:pt x="17" y="80"/>
                  </a:cubicBezTo>
                  <a:cubicBezTo>
                    <a:pt x="11" y="54"/>
                    <a:pt x="6" y="27"/>
                    <a:pt x="0" y="0"/>
                  </a:cubicBezTo>
                  <a:cubicBezTo>
                    <a:pt x="0" y="35"/>
                    <a:pt x="0" y="35"/>
                    <a:pt x="0" y="35"/>
                  </a:cubicBezTo>
                  <a:cubicBezTo>
                    <a:pt x="6" y="64"/>
                    <a:pt x="13" y="94"/>
                    <a:pt x="20" y="124"/>
                  </a:cubicBezTo>
                  <a:cubicBezTo>
                    <a:pt x="20" y="128"/>
                    <a:pt x="21" y="132"/>
                    <a:pt x="22" y="136"/>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7" name="Freeform 12"/>
            <p:cNvSpPr>
              <a:spLocks/>
            </p:cNvSpPr>
            <p:nvPr/>
          </p:nvSpPr>
          <p:spPr bwMode="auto">
            <a:xfrm>
              <a:off x="2597151" y="2779713"/>
              <a:ext cx="550863" cy="1978025"/>
            </a:xfrm>
            <a:custGeom>
              <a:avLst/>
              <a:gdLst>
                <a:gd name="T0" fmla="*/ 2147483646 w 140"/>
                <a:gd name="T1" fmla="*/ 2147483646 h 504"/>
                <a:gd name="T2" fmla="*/ 2147483646 w 140"/>
                <a:gd name="T3" fmla="*/ 2147483646 h 504"/>
                <a:gd name="T4" fmla="*/ 2147483646 w 140"/>
                <a:gd name="T5" fmla="*/ 2147483646 h 504"/>
                <a:gd name="T6" fmla="*/ 2147483646 w 140"/>
                <a:gd name="T7" fmla="*/ 2147483646 h 504"/>
                <a:gd name="T8" fmla="*/ 0 w 140"/>
                <a:gd name="T9" fmla="*/ 0 h 504"/>
                <a:gd name="T10" fmla="*/ 2147483646 w 140"/>
                <a:gd name="T11" fmla="*/ 2147483646 h 504"/>
                <a:gd name="T12" fmla="*/ 2147483646 w 140"/>
                <a:gd name="T13" fmla="*/ 2147483646 h 504"/>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40" h="504">
                  <a:moveTo>
                    <a:pt x="86" y="350"/>
                  </a:moveTo>
                  <a:cubicBezTo>
                    <a:pt x="103" y="402"/>
                    <a:pt x="120" y="453"/>
                    <a:pt x="139" y="504"/>
                  </a:cubicBezTo>
                  <a:cubicBezTo>
                    <a:pt x="139" y="495"/>
                    <a:pt x="139" y="487"/>
                    <a:pt x="140" y="478"/>
                  </a:cubicBezTo>
                  <a:cubicBezTo>
                    <a:pt x="124" y="435"/>
                    <a:pt x="109" y="391"/>
                    <a:pt x="95" y="347"/>
                  </a:cubicBezTo>
                  <a:cubicBezTo>
                    <a:pt x="58" y="233"/>
                    <a:pt x="27" y="117"/>
                    <a:pt x="0" y="0"/>
                  </a:cubicBezTo>
                  <a:cubicBezTo>
                    <a:pt x="2" y="20"/>
                    <a:pt x="4" y="41"/>
                    <a:pt x="6" y="61"/>
                  </a:cubicBezTo>
                  <a:cubicBezTo>
                    <a:pt x="30" y="158"/>
                    <a:pt x="56" y="255"/>
                    <a:pt x="86" y="35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8" name="Freeform 13"/>
            <p:cNvSpPr>
              <a:spLocks/>
            </p:cNvSpPr>
            <p:nvPr/>
          </p:nvSpPr>
          <p:spPr bwMode="auto">
            <a:xfrm>
              <a:off x="3175001" y="4730750"/>
              <a:ext cx="519113" cy="1209675"/>
            </a:xfrm>
            <a:custGeom>
              <a:avLst/>
              <a:gdLst>
                <a:gd name="T0" fmla="*/ 2147483646 w 132"/>
                <a:gd name="T1" fmla="*/ 2147483646 h 308"/>
                <a:gd name="T2" fmla="*/ 0 w 132"/>
                <a:gd name="T3" fmla="*/ 0 h 308"/>
                <a:gd name="T4" fmla="*/ 0 w 132"/>
                <a:gd name="T5" fmla="*/ 2147483646 h 308"/>
                <a:gd name="T6" fmla="*/ 2147483646 w 132"/>
                <a:gd name="T7" fmla="*/ 2147483646 h 308"/>
                <a:gd name="T8" fmla="*/ 2147483646 w 132"/>
                <a:gd name="T9" fmla="*/ 2147483646 h 308"/>
                <a:gd name="T10" fmla="*/ 2147483646 w 132"/>
                <a:gd name="T11" fmla="*/ 2147483646 h 308"/>
                <a:gd name="T12" fmla="*/ 2147483646 w 132"/>
                <a:gd name="T13" fmla="*/ 2147483646 h 308"/>
                <a:gd name="T14" fmla="*/ 2147483646 w 132"/>
                <a:gd name="T15" fmla="*/ 2147483646 h 308"/>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132" h="308">
                  <a:moveTo>
                    <a:pt x="8" y="22"/>
                  </a:moveTo>
                  <a:cubicBezTo>
                    <a:pt x="5" y="15"/>
                    <a:pt x="2" y="8"/>
                    <a:pt x="0" y="0"/>
                  </a:cubicBezTo>
                  <a:cubicBezTo>
                    <a:pt x="0" y="10"/>
                    <a:pt x="0" y="19"/>
                    <a:pt x="0" y="29"/>
                  </a:cubicBezTo>
                  <a:cubicBezTo>
                    <a:pt x="21" y="85"/>
                    <a:pt x="44" y="140"/>
                    <a:pt x="68" y="194"/>
                  </a:cubicBezTo>
                  <a:cubicBezTo>
                    <a:pt x="85" y="232"/>
                    <a:pt x="104" y="270"/>
                    <a:pt x="123" y="308"/>
                  </a:cubicBezTo>
                  <a:cubicBezTo>
                    <a:pt x="132" y="308"/>
                    <a:pt x="132" y="308"/>
                    <a:pt x="132" y="308"/>
                  </a:cubicBezTo>
                  <a:cubicBezTo>
                    <a:pt x="113" y="269"/>
                    <a:pt x="94" y="230"/>
                    <a:pt x="77" y="190"/>
                  </a:cubicBezTo>
                  <a:cubicBezTo>
                    <a:pt x="52" y="135"/>
                    <a:pt x="29" y="79"/>
                    <a:pt x="8" y="22"/>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9" name="Freeform 14"/>
            <p:cNvSpPr>
              <a:spLocks/>
            </p:cNvSpPr>
            <p:nvPr/>
          </p:nvSpPr>
          <p:spPr bwMode="auto">
            <a:xfrm>
              <a:off x="3305176" y="5630863"/>
              <a:ext cx="146050" cy="309563"/>
            </a:xfrm>
            <a:custGeom>
              <a:avLst/>
              <a:gdLst>
                <a:gd name="T0" fmla="*/ 2147483646 w 37"/>
                <a:gd name="T1" fmla="*/ 2147483646 h 79"/>
                <a:gd name="T2" fmla="*/ 2147483646 w 37"/>
                <a:gd name="T3" fmla="*/ 2147483646 h 79"/>
                <a:gd name="T4" fmla="*/ 0 w 37"/>
                <a:gd name="T5" fmla="*/ 0 h 79"/>
                <a:gd name="T6" fmla="*/ 2147483646 w 37"/>
                <a:gd name="T7" fmla="*/ 2147483646 h 7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7" h="79">
                  <a:moveTo>
                    <a:pt x="28" y="79"/>
                  </a:moveTo>
                  <a:cubicBezTo>
                    <a:pt x="37" y="79"/>
                    <a:pt x="37" y="79"/>
                    <a:pt x="37" y="79"/>
                  </a:cubicBezTo>
                  <a:cubicBezTo>
                    <a:pt x="24" y="53"/>
                    <a:pt x="12" y="27"/>
                    <a:pt x="0" y="0"/>
                  </a:cubicBezTo>
                  <a:cubicBezTo>
                    <a:pt x="8" y="27"/>
                    <a:pt x="17" y="53"/>
                    <a:pt x="28" y="79"/>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0" name="Freeform 15"/>
            <p:cNvSpPr>
              <a:spLocks/>
            </p:cNvSpPr>
            <p:nvPr/>
          </p:nvSpPr>
          <p:spPr bwMode="auto">
            <a:xfrm>
              <a:off x="2573338" y="2817813"/>
              <a:ext cx="700088" cy="2835275"/>
            </a:xfrm>
            <a:custGeom>
              <a:avLst/>
              <a:gdLst>
                <a:gd name="T0" fmla="*/ 2147483646 w 178"/>
                <a:gd name="T1" fmla="*/ 2147483646 h 722"/>
                <a:gd name="T2" fmla="*/ 2147483646 w 178"/>
                <a:gd name="T3" fmla="*/ 2147483646 h 722"/>
                <a:gd name="T4" fmla="*/ 2147483646 w 178"/>
                <a:gd name="T5" fmla="*/ 2147483646 h 722"/>
                <a:gd name="T6" fmla="*/ 2147483646 w 178"/>
                <a:gd name="T7" fmla="*/ 2147483646 h 722"/>
                <a:gd name="T8" fmla="*/ 0 w 178"/>
                <a:gd name="T9" fmla="*/ 0 h 722"/>
                <a:gd name="T10" fmla="*/ 2147483646 w 178"/>
                <a:gd name="T11" fmla="*/ 2147483646 h 722"/>
                <a:gd name="T12" fmla="*/ 2147483646 w 178"/>
                <a:gd name="T13" fmla="*/ 2147483646 h 722"/>
                <a:gd name="T14" fmla="*/ 2147483646 w 178"/>
                <a:gd name="T15" fmla="*/ 2147483646 h 722"/>
                <a:gd name="T16" fmla="*/ 2147483646 w 178"/>
                <a:gd name="T17" fmla="*/ 2147483646 h 722"/>
                <a:gd name="T18" fmla="*/ 2147483646 w 178"/>
                <a:gd name="T19" fmla="*/ 2147483646 h 722"/>
                <a:gd name="T20" fmla="*/ 2147483646 w 178"/>
                <a:gd name="T21" fmla="*/ 2147483646 h 722"/>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78" h="722">
                  <a:moveTo>
                    <a:pt x="162" y="660"/>
                  </a:moveTo>
                  <a:cubicBezTo>
                    <a:pt x="145" y="618"/>
                    <a:pt x="130" y="576"/>
                    <a:pt x="116" y="534"/>
                  </a:cubicBezTo>
                  <a:cubicBezTo>
                    <a:pt x="84" y="437"/>
                    <a:pt x="59" y="337"/>
                    <a:pt x="40" y="236"/>
                  </a:cubicBezTo>
                  <a:cubicBezTo>
                    <a:pt x="29" y="175"/>
                    <a:pt x="20" y="113"/>
                    <a:pt x="12" y="51"/>
                  </a:cubicBezTo>
                  <a:cubicBezTo>
                    <a:pt x="8" y="34"/>
                    <a:pt x="4" y="17"/>
                    <a:pt x="0" y="0"/>
                  </a:cubicBezTo>
                  <a:cubicBezTo>
                    <a:pt x="8" y="79"/>
                    <a:pt x="19" y="159"/>
                    <a:pt x="33" y="237"/>
                  </a:cubicBezTo>
                  <a:cubicBezTo>
                    <a:pt x="51" y="339"/>
                    <a:pt x="76" y="439"/>
                    <a:pt x="107" y="537"/>
                  </a:cubicBezTo>
                  <a:cubicBezTo>
                    <a:pt x="123" y="586"/>
                    <a:pt x="141" y="634"/>
                    <a:pt x="160" y="681"/>
                  </a:cubicBezTo>
                  <a:cubicBezTo>
                    <a:pt x="166" y="695"/>
                    <a:pt x="172" y="708"/>
                    <a:pt x="178" y="722"/>
                  </a:cubicBezTo>
                  <a:cubicBezTo>
                    <a:pt x="176" y="717"/>
                    <a:pt x="175" y="713"/>
                    <a:pt x="174" y="708"/>
                  </a:cubicBezTo>
                  <a:cubicBezTo>
                    <a:pt x="169" y="692"/>
                    <a:pt x="165" y="676"/>
                    <a:pt x="162" y="66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1" name="Freeform 16"/>
            <p:cNvSpPr>
              <a:spLocks/>
            </p:cNvSpPr>
            <p:nvPr/>
          </p:nvSpPr>
          <p:spPr bwMode="auto">
            <a:xfrm>
              <a:off x="2506663" y="285750"/>
              <a:ext cx="90488" cy="2493963"/>
            </a:xfrm>
            <a:custGeom>
              <a:avLst/>
              <a:gdLst>
                <a:gd name="T0" fmla="*/ 2147483646 w 23"/>
                <a:gd name="T1" fmla="*/ 2147483646 h 635"/>
                <a:gd name="T2" fmla="*/ 2147483646 w 23"/>
                <a:gd name="T3" fmla="*/ 2147483646 h 635"/>
                <a:gd name="T4" fmla="*/ 2147483646 w 23"/>
                <a:gd name="T5" fmla="*/ 2147483646 h 635"/>
                <a:gd name="T6" fmla="*/ 2147483646 w 23"/>
                <a:gd name="T7" fmla="*/ 2147483646 h 635"/>
                <a:gd name="T8" fmla="*/ 2147483646 w 23"/>
                <a:gd name="T9" fmla="*/ 2147483646 h 635"/>
                <a:gd name="T10" fmla="*/ 2147483646 w 23"/>
                <a:gd name="T11" fmla="*/ 2147483646 h 635"/>
                <a:gd name="T12" fmla="*/ 2147483646 w 23"/>
                <a:gd name="T13" fmla="*/ 0 h 635"/>
                <a:gd name="T14" fmla="*/ 2147483646 w 23"/>
                <a:gd name="T15" fmla="*/ 0 h 635"/>
                <a:gd name="T16" fmla="*/ 2147483646 w 23"/>
                <a:gd name="T17" fmla="*/ 2147483646 h 635"/>
                <a:gd name="T18" fmla="*/ 2147483646 w 23"/>
                <a:gd name="T19" fmla="*/ 2147483646 h 635"/>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23" h="635">
                  <a:moveTo>
                    <a:pt x="11" y="577"/>
                  </a:moveTo>
                  <a:cubicBezTo>
                    <a:pt x="12" y="581"/>
                    <a:pt x="12" y="585"/>
                    <a:pt x="12" y="589"/>
                  </a:cubicBezTo>
                  <a:cubicBezTo>
                    <a:pt x="15" y="603"/>
                    <a:pt x="19" y="617"/>
                    <a:pt x="22" y="632"/>
                  </a:cubicBezTo>
                  <a:cubicBezTo>
                    <a:pt x="22" y="633"/>
                    <a:pt x="22" y="634"/>
                    <a:pt x="23" y="635"/>
                  </a:cubicBezTo>
                  <a:cubicBezTo>
                    <a:pt x="21" y="615"/>
                    <a:pt x="19" y="596"/>
                    <a:pt x="17" y="576"/>
                  </a:cubicBezTo>
                  <a:cubicBezTo>
                    <a:pt x="9" y="474"/>
                    <a:pt x="5" y="372"/>
                    <a:pt x="5" y="269"/>
                  </a:cubicBezTo>
                  <a:cubicBezTo>
                    <a:pt x="6" y="179"/>
                    <a:pt x="9" y="90"/>
                    <a:pt x="15" y="0"/>
                  </a:cubicBezTo>
                  <a:cubicBezTo>
                    <a:pt x="12" y="0"/>
                    <a:pt x="12" y="0"/>
                    <a:pt x="12" y="0"/>
                  </a:cubicBezTo>
                  <a:cubicBezTo>
                    <a:pt x="5" y="89"/>
                    <a:pt x="2" y="179"/>
                    <a:pt x="1" y="269"/>
                  </a:cubicBezTo>
                  <a:cubicBezTo>
                    <a:pt x="0" y="372"/>
                    <a:pt x="3" y="474"/>
                    <a:pt x="11" y="577"/>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2" name="Freeform 17"/>
            <p:cNvSpPr>
              <a:spLocks/>
            </p:cNvSpPr>
            <p:nvPr/>
          </p:nvSpPr>
          <p:spPr bwMode="auto">
            <a:xfrm>
              <a:off x="2554288" y="2598738"/>
              <a:ext cx="66675" cy="420688"/>
            </a:xfrm>
            <a:custGeom>
              <a:avLst/>
              <a:gdLst>
                <a:gd name="T0" fmla="*/ 0 w 17"/>
                <a:gd name="T1" fmla="*/ 0 h 107"/>
                <a:gd name="T2" fmla="*/ 2147483646 w 17"/>
                <a:gd name="T3" fmla="*/ 2147483646 h 107"/>
                <a:gd name="T4" fmla="*/ 2147483646 w 17"/>
                <a:gd name="T5" fmla="*/ 2147483646 h 107"/>
                <a:gd name="T6" fmla="*/ 2147483646 w 17"/>
                <a:gd name="T7" fmla="*/ 2147483646 h 107"/>
                <a:gd name="T8" fmla="*/ 2147483646 w 17"/>
                <a:gd name="T9" fmla="*/ 2147483646 h 107"/>
                <a:gd name="T10" fmla="*/ 0 w 17"/>
                <a:gd name="T11" fmla="*/ 0 h 107"/>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17" h="107">
                  <a:moveTo>
                    <a:pt x="0" y="0"/>
                  </a:moveTo>
                  <a:cubicBezTo>
                    <a:pt x="2" y="19"/>
                    <a:pt x="3" y="37"/>
                    <a:pt x="5" y="56"/>
                  </a:cubicBezTo>
                  <a:cubicBezTo>
                    <a:pt x="9" y="73"/>
                    <a:pt x="13" y="90"/>
                    <a:pt x="17" y="107"/>
                  </a:cubicBezTo>
                  <a:cubicBezTo>
                    <a:pt x="15" y="87"/>
                    <a:pt x="13" y="66"/>
                    <a:pt x="11" y="46"/>
                  </a:cubicBezTo>
                  <a:cubicBezTo>
                    <a:pt x="10" y="45"/>
                    <a:pt x="10" y="44"/>
                    <a:pt x="10" y="43"/>
                  </a:cubicBezTo>
                  <a:cubicBezTo>
                    <a:pt x="7" y="28"/>
                    <a:pt x="3" y="1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3" name="Freeform 18"/>
            <p:cNvSpPr>
              <a:spLocks/>
            </p:cNvSpPr>
            <p:nvPr/>
          </p:nvSpPr>
          <p:spPr bwMode="auto">
            <a:xfrm>
              <a:off x="3143251" y="4757738"/>
              <a:ext cx="161925" cy="873125"/>
            </a:xfrm>
            <a:custGeom>
              <a:avLst/>
              <a:gdLst>
                <a:gd name="T0" fmla="*/ 0 w 41"/>
                <a:gd name="T1" fmla="*/ 0 h 222"/>
                <a:gd name="T2" fmla="*/ 2147483646 w 41"/>
                <a:gd name="T3" fmla="*/ 2147483646 h 222"/>
                <a:gd name="T4" fmla="*/ 2147483646 w 41"/>
                <a:gd name="T5" fmla="*/ 2147483646 h 222"/>
                <a:gd name="T6" fmla="*/ 2147483646 w 41"/>
                <a:gd name="T7" fmla="*/ 2147483646 h 222"/>
                <a:gd name="T8" fmla="*/ 2147483646 w 41"/>
                <a:gd name="T9" fmla="*/ 2147483646 h 222"/>
                <a:gd name="T10" fmla="*/ 2147483646 w 41"/>
                <a:gd name="T11" fmla="*/ 2147483646 h 222"/>
                <a:gd name="T12" fmla="*/ 2147483646 w 41"/>
                <a:gd name="T13" fmla="*/ 2147483646 h 222"/>
                <a:gd name="T14" fmla="*/ 2147483646 w 41"/>
                <a:gd name="T15" fmla="*/ 2147483646 h 222"/>
                <a:gd name="T16" fmla="*/ 2147483646 w 41"/>
                <a:gd name="T17" fmla="*/ 2147483646 h 222"/>
                <a:gd name="T18" fmla="*/ 0 w 41"/>
                <a:gd name="T19" fmla="*/ 0 h 222"/>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0" t="0" r="r" b="b"/>
              <a:pathLst>
                <a:path w="41" h="222">
                  <a:moveTo>
                    <a:pt x="0" y="0"/>
                  </a:moveTo>
                  <a:cubicBezTo>
                    <a:pt x="0" y="31"/>
                    <a:pt x="2" y="62"/>
                    <a:pt x="5" y="93"/>
                  </a:cubicBezTo>
                  <a:cubicBezTo>
                    <a:pt x="8" y="117"/>
                    <a:pt x="12" y="142"/>
                    <a:pt x="17" y="166"/>
                  </a:cubicBezTo>
                  <a:cubicBezTo>
                    <a:pt x="19" y="172"/>
                    <a:pt x="22" y="178"/>
                    <a:pt x="24" y="184"/>
                  </a:cubicBezTo>
                  <a:cubicBezTo>
                    <a:pt x="30" y="197"/>
                    <a:pt x="35" y="209"/>
                    <a:pt x="41" y="222"/>
                  </a:cubicBezTo>
                  <a:cubicBezTo>
                    <a:pt x="40" y="219"/>
                    <a:pt x="39" y="215"/>
                    <a:pt x="38" y="212"/>
                  </a:cubicBezTo>
                  <a:cubicBezTo>
                    <a:pt x="26" y="172"/>
                    <a:pt x="18" y="132"/>
                    <a:pt x="13" y="92"/>
                  </a:cubicBezTo>
                  <a:cubicBezTo>
                    <a:pt x="11" y="68"/>
                    <a:pt x="9" y="45"/>
                    <a:pt x="8" y="22"/>
                  </a:cubicBezTo>
                  <a:cubicBezTo>
                    <a:pt x="8" y="21"/>
                    <a:pt x="7" y="20"/>
                    <a:pt x="7" y="18"/>
                  </a:cubicBezTo>
                  <a:cubicBezTo>
                    <a:pt x="5" y="12"/>
                    <a:pt x="2" y="6"/>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4" name="Freeform 19"/>
            <p:cNvSpPr>
              <a:spLocks/>
            </p:cNvSpPr>
            <p:nvPr/>
          </p:nvSpPr>
          <p:spPr bwMode="auto">
            <a:xfrm>
              <a:off x="3148013" y="1282700"/>
              <a:ext cx="1768475" cy="3448050"/>
            </a:xfrm>
            <a:custGeom>
              <a:avLst/>
              <a:gdLst>
                <a:gd name="T0" fmla="*/ 2147483646 w 450"/>
                <a:gd name="T1" fmla="*/ 2147483646 h 878"/>
                <a:gd name="T2" fmla="*/ 2147483646 w 450"/>
                <a:gd name="T3" fmla="*/ 2147483646 h 878"/>
                <a:gd name="T4" fmla="*/ 2147483646 w 450"/>
                <a:gd name="T5" fmla="*/ 2147483646 h 878"/>
                <a:gd name="T6" fmla="*/ 2147483646 w 450"/>
                <a:gd name="T7" fmla="*/ 2147483646 h 878"/>
                <a:gd name="T8" fmla="*/ 2147483646 w 450"/>
                <a:gd name="T9" fmla="*/ 2147483646 h 878"/>
                <a:gd name="T10" fmla="*/ 2147483646 w 450"/>
                <a:gd name="T11" fmla="*/ 2147483646 h 878"/>
                <a:gd name="T12" fmla="*/ 2147483646 w 450"/>
                <a:gd name="T13" fmla="*/ 2147483646 h 878"/>
                <a:gd name="T14" fmla="*/ 2147483646 w 450"/>
                <a:gd name="T15" fmla="*/ 0 h 878"/>
                <a:gd name="T16" fmla="*/ 2147483646 w 450"/>
                <a:gd name="T17" fmla="*/ 2147483646 h 878"/>
                <a:gd name="T18" fmla="*/ 2147483646 w 450"/>
                <a:gd name="T19" fmla="*/ 2147483646 h 878"/>
                <a:gd name="T20" fmla="*/ 2147483646 w 450"/>
                <a:gd name="T21" fmla="*/ 2147483646 h 878"/>
                <a:gd name="T22" fmla="*/ 2147483646 w 450"/>
                <a:gd name="T23" fmla="*/ 2147483646 h 878"/>
                <a:gd name="T24" fmla="*/ 2147483646 w 450"/>
                <a:gd name="T25" fmla="*/ 2147483646 h 878"/>
                <a:gd name="T26" fmla="*/ 0 w 450"/>
                <a:gd name="T27" fmla="*/ 2147483646 h 878"/>
                <a:gd name="T28" fmla="*/ 0 w 450"/>
                <a:gd name="T29" fmla="*/ 2147483646 h 878"/>
                <a:gd name="T30" fmla="*/ 2147483646 w 450"/>
                <a:gd name="T31" fmla="*/ 2147483646 h 878"/>
                <a:gd name="T32" fmla="*/ 2147483646 w 450"/>
                <a:gd name="T33" fmla="*/ 2147483646 h 878"/>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 name="T48" fmla="*/ 0 60000 65536"/>
                <a:gd name="T49" fmla="*/ 0 60000 65536"/>
                <a:gd name="T50" fmla="*/ 0 60000 65536"/>
              </a:gdLst>
              <a:ahLst/>
              <a:cxnLst>
                <a:cxn ang="T34">
                  <a:pos x="T0" y="T1"/>
                </a:cxn>
                <a:cxn ang="T35">
                  <a:pos x="T2" y="T3"/>
                </a:cxn>
                <a:cxn ang="T36">
                  <a:pos x="T4" y="T5"/>
                </a:cxn>
                <a:cxn ang="T37">
                  <a:pos x="T6" y="T7"/>
                </a:cxn>
                <a:cxn ang="T38">
                  <a:pos x="T8" y="T9"/>
                </a:cxn>
                <a:cxn ang="T39">
                  <a:pos x="T10" y="T11"/>
                </a:cxn>
                <a:cxn ang="T40">
                  <a:pos x="T12" y="T13"/>
                </a:cxn>
                <a:cxn ang="T41">
                  <a:pos x="T14" y="T15"/>
                </a:cxn>
                <a:cxn ang="T42">
                  <a:pos x="T16" y="T17"/>
                </a:cxn>
                <a:cxn ang="T43">
                  <a:pos x="T18" y="T19"/>
                </a:cxn>
                <a:cxn ang="T44">
                  <a:pos x="T20" y="T21"/>
                </a:cxn>
                <a:cxn ang="T45">
                  <a:pos x="T22" y="T23"/>
                </a:cxn>
                <a:cxn ang="T46">
                  <a:pos x="T24" y="T25"/>
                </a:cxn>
                <a:cxn ang="T47">
                  <a:pos x="T26" y="T27"/>
                </a:cxn>
                <a:cxn ang="T48">
                  <a:pos x="T28" y="T29"/>
                </a:cxn>
                <a:cxn ang="T49">
                  <a:pos x="T30" y="T31"/>
                </a:cxn>
                <a:cxn ang="T50">
                  <a:pos x="T32" y="T33"/>
                </a:cxn>
              </a:cxnLst>
              <a:rect l="0" t="0" r="r" b="b"/>
              <a:pathLst>
                <a:path w="450" h="878">
                  <a:moveTo>
                    <a:pt x="7" y="854"/>
                  </a:moveTo>
                  <a:cubicBezTo>
                    <a:pt x="10" y="772"/>
                    <a:pt x="26" y="691"/>
                    <a:pt x="50" y="613"/>
                  </a:cubicBezTo>
                  <a:cubicBezTo>
                    <a:pt x="75" y="535"/>
                    <a:pt x="109" y="460"/>
                    <a:pt x="149" y="388"/>
                  </a:cubicBezTo>
                  <a:cubicBezTo>
                    <a:pt x="189" y="316"/>
                    <a:pt x="235" y="248"/>
                    <a:pt x="285" y="183"/>
                  </a:cubicBezTo>
                  <a:cubicBezTo>
                    <a:pt x="310" y="151"/>
                    <a:pt x="337" y="119"/>
                    <a:pt x="364" y="89"/>
                  </a:cubicBezTo>
                  <a:cubicBezTo>
                    <a:pt x="378" y="74"/>
                    <a:pt x="392" y="58"/>
                    <a:pt x="406" y="44"/>
                  </a:cubicBezTo>
                  <a:cubicBezTo>
                    <a:pt x="421" y="29"/>
                    <a:pt x="435" y="15"/>
                    <a:pt x="450" y="1"/>
                  </a:cubicBezTo>
                  <a:cubicBezTo>
                    <a:pt x="450" y="0"/>
                    <a:pt x="450" y="0"/>
                    <a:pt x="450" y="0"/>
                  </a:cubicBezTo>
                  <a:cubicBezTo>
                    <a:pt x="434" y="14"/>
                    <a:pt x="420" y="28"/>
                    <a:pt x="405" y="43"/>
                  </a:cubicBezTo>
                  <a:cubicBezTo>
                    <a:pt x="391" y="57"/>
                    <a:pt x="377" y="72"/>
                    <a:pt x="363" y="88"/>
                  </a:cubicBezTo>
                  <a:cubicBezTo>
                    <a:pt x="335" y="118"/>
                    <a:pt x="308" y="149"/>
                    <a:pt x="283" y="181"/>
                  </a:cubicBezTo>
                  <a:cubicBezTo>
                    <a:pt x="232" y="246"/>
                    <a:pt x="185" y="314"/>
                    <a:pt x="145" y="386"/>
                  </a:cubicBezTo>
                  <a:cubicBezTo>
                    <a:pt x="104" y="457"/>
                    <a:pt x="70" y="533"/>
                    <a:pt x="45" y="611"/>
                  </a:cubicBezTo>
                  <a:cubicBezTo>
                    <a:pt x="19" y="690"/>
                    <a:pt x="3" y="771"/>
                    <a:pt x="0" y="854"/>
                  </a:cubicBezTo>
                  <a:cubicBezTo>
                    <a:pt x="0" y="856"/>
                    <a:pt x="0" y="857"/>
                    <a:pt x="0" y="859"/>
                  </a:cubicBezTo>
                  <a:cubicBezTo>
                    <a:pt x="2" y="865"/>
                    <a:pt x="4" y="872"/>
                    <a:pt x="7" y="878"/>
                  </a:cubicBezTo>
                  <a:cubicBezTo>
                    <a:pt x="7" y="870"/>
                    <a:pt x="7" y="862"/>
                    <a:pt x="7" y="85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5" name="Freeform 20"/>
            <p:cNvSpPr>
              <a:spLocks/>
            </p:cNvSpPr>
            <p:nvPr/>
          </p:nvSpPr>
          <p:spPr bwMode="auto">
            <a:xfrm>
              <a:off x="3273426" y="5653088"/>
              <a:ext cx="138113" cy="287338"/>
            </a:xfrm>
            <a:custGeom>
              <a:avLst/>
              <a:gdLst>
                <a:gd name="T0" fmla="*/ 0 w 35"/>
                <a:gd name="T1" fmla="*/ 0 h 73"/>
                <a:gd name="T2" fmla="*/ 2147483646 w 35"/>
                <a:gd name="T3" fmla="*/ 2147483646 h 73"/>
                <a:gd name="T4" fmla="*/ 2147483646 w 35"/>
                <a:gd name="T5" fmla="*/ 2147483646 h 73"/>
                <a:gd name="T6" fmla="*/ 0 w 35"/>
                <a:gd name="T7" fmla="*/ 0 h 7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35" h="73">
                  <a:moveTo>
                    <a:pt x="0" y="0"/>
                  </a:moveTo>
                  <a:cubicBezTo>
                    <a:pt x="7" y="24"/>
                    <a:pt x="16" y="49"/>
                    <a:pt x="26" y="73"/>
                  </a:cubicBezTo>
                  <a:cubicBezTo>
                    <a:pt x="35" y="73"/>
                    <a:pt x="35" y="73"/>
                    <a:pt x="35" y="73"/>
                  </a:cubicBezTo>
                  <a:cubicBezTo>
                    <a:pt x="23" y="49"/>
                    <a:pt x="11" y="24"/>
                    <a:pt x="0" y="0"/>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6" name="Freeform 21"/>
            <p:cNvSpPr>
              <a:spLocks/>
            </p:cNvSpPr>
            <p:nvPr/>
          </p:nvSpPr>
          <p:spPr bwMode="auto">
            <a:xfrm>
              <a:off x="3143251" y="4656138"/>
              <a:ext cx="31750" cy="188913"/>
            </a:xfrm>
            <a:custGeom>
              <a:avLst/>
              <a:gdLst>
                <a:gd name="T0" fmla="*/ 2147483646 w 8"/>
                <a:gd name="T1" fmla="*/ 2147483646 h 48"/>
                <a:gd name="T2" fmla="*/ 2147483646 w 8"/>
                <a:gd name="T3" fmla="*/ 2147483646 h 48"/>
                <a:gd name="T4" fmla="*/ 2147483646 w 8"/>
                <a:gd name="T5" fmla="*/ 2147483646 h 48"/>
                <a:gd name="T6" fmla="*/ 2147483646 w 8"/>
                <a:gd name="T7" fmla="*/ 0 h 48"/>
                <a:gd name="T8" fmla="*/ 0 w 8"/>
                <a:gd name="T9" fmla="*/ 2147483646 h 48"/>
                <a:gd name="T10" fmla="*/ 2147483646 w 8"/>
                <a:gd name="T11" fmla="*/ 2147483646 h 48"/>
                <a:gd name="T12" fmla="*/ 0 60000 65536"/>
                <a:gd name="T13" fmla="*/ 0 60000 65536"/>
                <a:gd name="T14" fmla="*/ 0 60000 65536"/>
                <a:gd name="T15" fmla="*/ 0 60000 65536"/>
                <a:gd name="T16" fmla="*/ 0 60000 65536"/>
                <a:gd name="T17" fmla="*/ 0 60000 65536"/>
              </a:gdLst>
              <a:ahLst/>
              <a:cxnLst>
                <a:cxn ang="T12">
                  <a:pos x="T0" y="T1"/>
                </a:cxn>
                <a:cxn ang="T13">
                  <a:pos x="T2" y="T3"/>
                </a:cxn>
                <a:cxn ang="T14">
                  <a:pos x="T4" y="T5"/>
                </a:cxn>
                <a:cxn ang="T15">
                  <a:pos x="T6" y="T7"/>
                </a:cxn>
                <a:cxn ang="T16">
                  <a:pos x="T8" y="T9"/>
                </a:cxn>
                <a:cxn ang="T17">
                  <a:pos x="T10" y="T11"/>
                </a:cxn>
              </a:cxnLst>
              <a:rect l="0" t="0" r="r" b="b"/>
              <a:pathLst>
                <a:path w="8" h="48">
                  <a:moveTo>
                    <a:pt x="7" y="44"/>
                  </a:moveTo>
                  <a:cubicBezTo>
                    <a:pt x="7" y="46"/>
                    <a:pt x="8" y="47"/>
                    <a:pt x="8" y="48"/>
                  </a:cubicBezTo>
                  <a:cubicBezTo>
                    <a:pt x="8" y="38"/>
                    <a:pt x="8" y="29"/>
                    <a:pt x="8" y="19"/>
                  </a:cubicBezTo>
                  <a:cubicBezTo>
                    <a:pt x="5" y="13"/>
                    <a:pt x="3" y="6"/>
                    <a:pt x="1" y="0"/>
                  </a:cubicBezTo>
                  <a:cubicBezTo>
                    <a:pt x="0" y="9"/>
                    <a:pt x="0" y="17"/>
                    <a:pt x="0" y="26"/>
                  </a:cubicBezTo>
                  <a:cubicBezTo>
                    <a:pt x="2" y="32"/>
                    <a:pt x="5" y="38"/>
                    <a:pt x="7" y="44"/>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57" name="Freeform 22"/>
            <p:cNvSpPr>
              <a:spLocks/>
            </p:cNvSpPr>
            <p:nvPr/>
          </p:nvSpPr>
          <p:spPr bwMode="auto">
            <a:xfrm>
              <a:off x="3211513" y="5410200"/>
              <a:ext cx="203200" cy="530225"/>
            </a:xfrm>
            <a:custGeom>
              <a:avLst/>
              <a:gdLst>
                <a:gd name="T0" fmla="*/ 2147483646 w 52"/>
                <a:gd name="T1" fmla="*/ 2147483646 h 135"/>
                <a:gd name="T2" fmla="*/ 0 w 52"/>
                <a:gd name="T3" fmla="*/ 0 h 135"/>
                <a:gd name="T4" fmla="*/ 2147483646 w 52"/>
                <a:gd name="T5" fmla="*/ 2147483646 h 135"/>
                <a:gd name="T6" fmla="*/ 2147483646 w 52"/>
                <a:gd name="T7" fmla="*/ 2147483646 h 135"/>
                <a:gd name="T8" fmla="*/ 2147483646 w 52"/>
                <a:gd name="T9" fmla="*/ 2147483646 h 135"/>
                <a:gd name="T10" fmla="*/ 2147483646 w 52"/>
                <a:gd name="T11" fmla="*/ 2147483646 h 135"/>
                <a:gd name="T12" fmla="*/ 2147483646 w 52"/>
                <a:gd name="T13" fmla="*/ 2147483646 h 135"/>
                <a:gd name="T14" fmla="*/ 2147483646 w 52"/>
                <a:gd name="T15" fmla="*/ 2147483646 h 135"/>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52" h="135">
                  <a:moveTo>
                    <a:pt x="7" y="18"/>
                  </a:moveTo>
                  <a:cubicBezTo>
                    <a:pt x="5" y="12"/>
                    <a:pt x="2" y="6"/>
                    <a:pt x="0" y="0"/>
                  </a:cubicBezTo>
                  <a:cubicBezTo>
                    <a:pt x="3" y="16"/>
                    <a:pt x="7" y="32"/>
                    <a:pt x="12" y="48"/>
                  </a:cubicBezTo>
                  <a:cubicBezTo>
                    <a:pt x="13" y="53"/>
                    <a:pt x="14" y="57"/>
                    <a:pt x="16" y="62"/>
                  </a:cubicBezTo>
                  <a:cubicBezTo>
                    <a:pt x="27" y="86"/>
                    <a:pt x="39" y="111"/>
                    <a:pt x="51" y="135"/>
                  </a:cubicBezTo>
                  <a:cubicBezTo>
                    <a:pt x="52" y="135"/>
                    <a:pt x="52" y="135"/>
                    <a:pt x="52" y="135"/>
                  </a:cubicBezTo>
                  <a:cubicBezTo>
                    <a:pt x="41" y="109"/>
                    <a:pt x="32" y="83"/>
                    <a:pt x="24" y="56"/>
                  </a:cubicBezTo>
                  <a:cubicBezTo>
                    <a:pt x="18" y="43"/>
                    <a:pt x="13" y="31"/>
                    <a:pt x="7" y="18"/>
                  </a:cubicBezTo>
                  <a:close/>
                </a:path>
              </a:pathLst>
            </a:custGeom>
            <a:solidFill>
              <a:schemeClr val="tx2">
                <a:alpha val="2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grpSp>
        <p:nvGrpSpPr>
          <p:cNvPr id="1027" name="Group 48"/>
          <p:cNvGrpSpPr>
            <a:grpSpLocks/>
          </p:cNvGrpSpPr>
          <p:nvPr/>
        </p:nvGrpSpPr>
        <p:grpSpPr bwMode="auto">
          <a:xfrm>
            <a:off x="20638" y="0"/>
            <a:ext cx="1952625" cy="6853238"/>
            <a:chOff x="6627813" y="195717"/>
            <a:chExt cx="1952625" cy="5678034"/>
          </a:xfrm>
        </p:grpSpPr>
        <p:sp>
          <p:nvSpPr>
            <p:cNvPr id="1034" name="Freeform 27"/>
            <p:cNvSpPr>
              <a:spLocks/>
            </p:cNvSpPr>
            <p:nvPr/>
          </p:nvSpPr>
          <p:spPr bwMode="auto">
            <a:xfrm>
              <a:off x="6627813" y="195717"/>
              <a:ext cx="409575" cy="3646488"/>
            </a:xfrm>
            <a:custGeom>
              <a:avLst/>
              <a:gdLst>
                <a:gd name="T0" fmla="*/ 2147483646 w 103"/>
                <a:gd name="T1" fmla="*/ 2147483646 h 920"/>
                <a:gd name="T2" fmla="*/ 2147483646 w 103"/>
                <a:gd name="T3" fmla="*/ 2147483646 h 920"/>
                <a:gd name="T4" fmla="*/ 2147483646 w 103"/>
                <a:gd name="T5" fmla="*/ 2147483646 h 920"/>
                <a:gd name="T6" fmla="*/ 2147483646 w 103"/>
                <a:gd name="T7" fmla="*/ 2147483646 h 920"/>
                <a:gd name="T8" fmla="*/ 2147483646 w 103"/>
                <a:gd name="T9" fmla="*/ 2147483646 h 920"/>
                <a:gd name="T10" fmla="*/ 2147483646 w 103"/>
                <a:gd name="T11" fmla="*/ 2147483646 h 920"/>
                <a:gd name="T12" fmla="*/ 2147483646 w 103"/>
                <a:gd name="T13" fmla="*/ 2147483646 h 920"/>
                <a:gd name="T14" fmla="*/ 2147483646 w 103"/>
                <a:gd name="T15" fmla="*/ 2147483646 h 920"/>
                <a:gd name="T16" fmla="*/ 2147483646 w 103"/>
                <a:gd name="T17" fmla="*/ 2147483646 h 920"/>
                <a:gd name="T18" fmla="*/ 2147483646 w 103"/>
                <a:gd name="T19" fmla="*/ 2147483646 h 920"/>
                <a:gd name="T20" fmla="*/ 2147483646 w 103"/>
                <a:gd name="T21" fmla="*/ 2147483646 h 920"/>
                <a:gd name="T22" fmla="*/ 2147483646 w 103"/>
                <a:gd name="T23" fmla="*/ 0 h 920"/>
                <a:gd name="T24" fmla="*/ 0 w 103"/>
                <a:gd name="T25" fmla="*/ 0 h 920"/>
                <a:gd name="T26" fmla="*/ 2147483646 w 103"/>
                <a:gd name="T27" fmla="*/ 2147483646 h 920"/>
                <a:gd name="T28" fmla="*/ 2147483646 w 103"/>
                <a:gd name="T29" fmla="*/ 2147483646 h 920"/>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Lst>
              <a:ahLst/>
              <a:cxnLst>
                <a:cxn ang="T30">
                  <a:pos x="T0" y="T1"/>
                </a:cxn>
                <a:cxn ang="T31">
                  <a:pos x="T2" y="T3"/>
                </a:cxn>
                <a:cxn ang="T32">
                  <a:pos x="T4" y="T5"/>
                </a:cxn>
                <a:cxn ang="T33">
                  <a:pos x="T6" y="T7"/>
                </a:cxn>
                <a:cxn ang="T34">
                  <a:pos x="T8" y="T9"/>
                </a:cxn>
                <a:cxn ang="T35">
                  <a:pos x="T10" y="T11"/>
                </a:cxn>
                <a:cxn ang="T36">
                  <a:pos x="T12" y="T13"/>
                </a:cxn>
                <a:cxn ang="T37">
                  <a:pos x="T14" y="T15"/>
                </a:cxn>
                <a:cxn ang="T38">
                  <a:pos x="T16" y="T17"/>
                </a:cxn>
                <a:cxn ang="T39">
                  <a:pos x="T18" y="T19"/>
                </a:cxn>
                <a:cxn ang="T40">
                  <a:pos x="T20" y="T21"/>
                </a:cxn>
                <a:cxn ang="T41">
                  <a:pos x="T22" y="T23"/>
                </a:cxn>
                <a:cxn ang="T42">
                  <a:pos x="T24" y="T25"/>
                </a:cxn>
                <a:cxn ang="T43">
                  <a:pos x="T26" y="T27"/>
                </a:cxn>
                <a:cxn ang="T44">
                  <a:pos x="T28" y="T29"/>
                </a:cxn>
              </a:cxnLst>
              <a:rect l="0" t="0" r="r" b="b"/>
              <a:pathLst>
                <a:path w="103" h="920">
                  <a:moveTo>
                    <a:pt x="7" y="210"/>
                  </a:moveTo>
                  <a:cubicBezTo>
                    <a:pt x="11" y="288"/>
                    <a:pt x="17" y="367"/>
                    <a:pt x="26" y="445"/>
                  </a:cubicBezTo>
                  <a:cubicBezTo>
                    <a:pt x="34" y="523"/>
                    <a:pt x="44" y="601"/>
                    <a:pt x="57" y="679"/>
                  </a:cubicBezTo>
                  <a:cubicBezTo>
                    <a:pt x="69" y="757"/>
                    <a:pt x="84" y="834"/>
                    <a:pt x="101" y="911"/>
                  </a:cubicBezTo>
                  <a:cubicBezTo>
                    <a:pt x="102" y="914"/>
                    <a:pt x="103" y="917"/>
                    <a:pt x="103" y="920"/>
                  </a:cubicBezTo>
                  <a:cubicBezTo>
                    <a:pt x="102" y="905"/>
                    <a:pt x="100" y="889"/>
                    <a:pt x="99" y="874"/>
                  </a:cubicBezTo>
                  <a:cubicBezTo>
                    <a:pt x="99" y="871"/>
                    <a:pt x="99" y="868"/>
                    <a:pt x="99" y="866"/>
                  </a:cubicBezTo>
                  <a:cubicBezTo>
                    <a:pt x="85" y="803"/>
                    <a:pt x="73" y="741"/>
                    <a:pt x="63" y="678"/>
                  </a:cubicBezTo>
                  <a:cubicBezTo>
                    <a:pt x="50" y="600"/>
                    <a:pt x="39" y="523"/>
                    <a:pt x="30" y="444"/>
                  </a:cubicBezTo>
                  <a:cubicBezTo>
                    <a:pt x="21" y="366"/>
                    <a:pt x="14" y="288"/>
                    <a:pt x="9" y="209"/>
                  </a:cubicBezTo>
                  <a:cubicBezTo>
                    <a:pt x="7" y="170"/>
                    <a:pt x="5" y="131"/>
                    <a:pt x="3" y="92"/>
                  </a:cubicBezTo>
                  <a:cubicBezTo>
                    <a:pt x="2" y="61"/>
                    <a:pt x="1" y="31"/>
                    <a:pt x="1" y="0"/>
                  </a:cubicBezTo>
                  <a:cubicBezTo>
                    <a:pt x="0" y="0"/>
                    <a:pt x="0" y="0"/>
                    <a:pt x="0" y="0"/>
                  </a:cubicBezTo>
                  <a:cubicBezTo>
                    <a:pt x="0" y="31"/>
                    <a:pt x="1" y="61"/>
                    <a:pt x="1" y="92"/>
                  </a:cubicBezTo>
                  <a:cubicBezTo>
                    <a:pt x="3" y="131"/>
                    <a:pt x="4" y="170"/>
                    <a:pt x="7" y="21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5" name="Freeform 28"/>
            <p:cNvSpPr>
              <a:spLocks/>
            </p:cNvSpPr>
            <p:nvPr/>
          </p:nvSpPr>
          <p:spPr bwMode="auto">
            <a:xfrm>
              <a:off x="7061201" y="3771900"/>
              <a:ext cx="350838" cy="1309688"/>
            </a:xfrm>
            <a:custGeom>
              <a:avLst/>
              <a:gdLst>
                <a:gd name="T0" fmla="*/ 2147483646 w 88"/>
                <a:gd name="T1" fmla="*/ 2147483646 h 330"/>
                <a:gd name="T2" fmla="*/ 2147483646 w 88"/>
                <a:gd name="T3" fmla="*/ 2147483646 h 330"/>
                <a:gd name="T4" fmla="*/ 2147483646 w 88"/>
                <a:gd name="T5" fmla="*/ 2147483646 h 330"/>
                <a:gd name="T6" fmla="*/ 2147483646 w 88"/>
                <a:gd name="T7" fmla="*/ 2147483646 h 330"/>
                <a:gd name="T8" fmla="*/ 2147483646 w 88"/>
                <a:gd name="T9" fmla="*/ 2147483646 h 330"/>
                <a:gd name="T10" fmla="*/ 0 w 88"/>
                <a:gd name="T11" fmla="*/ 0 h 330"/>
                <a:gd name="T12" fmla="*/ 2147483646 w 88"/>
                <a:gd name="T13" fmla="*/ 2147483646 h 330"/>
                <a:gd name="T14" fmla="*/ 2147483646 w 88"/>
                <a:gd name="T15" fmla="*/ 2147483646 h 330"/>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88" h="330">
                  <a:moveTo>
                    <a:pt x="53" y="229"/>
                  </a:moveTo>
                  <a:cubicBezTo>
                    <a:pt x="64" y="263"/>
                    <a:pt x="75" y="297"/>
                    <a:pt x="88" y="330"/>
                  </a:cubicBezTo>
                  <a:cubicBezTo>
                    <a:pt x="88" y="323"/>
                    <a:pt x="88" y="315"/>
                    <a:pt x="88" y="308"/>
                  </a:cubicBezTo>
                  <a:cubicBezTo>
                    <a:pt x="88" y="307"/>
                    <a:pt x="88" y="305"/>
                    <a:pt x="88" y="304"/>
                  </a:cubicBezTo>
                  <a:cubicBezTo>
                    <a:pt x="79" y="278"/>
                    <a:pt x="70" y="252"/>
                    <a:pt x="62" y="226"/>
                  </a:cubicBezTo>
                  <a:cubicBezTo>
                    <a:pt x="38" y="152"/>
                    <a:pt x="17" y="76"/>
                    <a:pt x="0" y="0"/>
                  </a:cubicBezTo>
                  <a:cubicBezTo>
                    <a:pt x="2" y="21"/>
                    <a:pt x="4" y="42"/>
                    <a:pt x="7" y="63"/>
                  </a:cubicBezTo>
                  <a:cubicBezTo>
                    <a:pt x="21" y="119"/>
                    <a:pt x="36" y="174"/>
                    <a:pt x="53" y="22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6" name="Freeform 29"/>
            <p:cNvSpPr>
              <a:spLocks/>
            </p:cNvSpPr>
            <p:nvPr/>
          </p:nvSpPr>
          <p:spPr bwMode="auto">
            <a:xfrm>
              <a:off x="7439026" y="5053013"/>
              <a:ext cx="357188" cy="820738"/>
            </a:xfrm>
            <a:custGeom>
              <a:avLst/>
              <a:gdLst>
                <a:gd name="T0" fmla="*/ 2147483646 w 90"/>
                <a:gd name="T1" fmla="*/ 2147483646 h 207"/>
                <a:gd name="T2" fmla="*/ 0 w 90"/>
                <a:gd name="T3" fmla="*/ 0 h 207"/>
                <a:gd name="T4" fmla="*/ 2147483646 w 90"/>
                <a:gd name="T5" fmla="*/ 2147483646 h 207"/>
                <a:gd name="T6" fmla="*/ 2147483646 w 90"/>
                <a:gd name="T7" fmla="*/ 2147483646 h 207"/>
                <a:gd name="T8" fmla="*/ 2147483646 w 90"/>
                <a:gd name="T9" fmla="*/ 2147483646 h 207"/>
                <a:gd name="T10" fmla="*/ 2147483646 w 90"/>
                <a:gd name="T11" fmla="*/ 2147483646 h 207"/>
                <a:gd name="T12" fmla="*/ 2147483646 w 90"/>
                <a:gd name="T13" fmla="*/ 2147483646 h 207"/>
                <a:gd name="T14" fmla="*/ 2147483646 w 90"/>
                <a:gd name="T15" fmla="*/ 2147483646 h 207"/>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90" h="207">
                  <a:moveTo>
                    <a:pt x="6" y="15"/>
                  </a:moveTo>
                  <a:cubicBezTo>
                    <a:pt x="4" y="10"/>
                    <a:pt x="2" y="5"/>
                    <a:pt x="0" y="0"/>
                  </a:cubicBezTo>
                  <a:cubicBezTo>
                    <a:pt x="0" y="9"/>
                    <a:pt x="0" y="19"/>
                    <a:pt x="1" y="29"/>
                  </a:cubicBezTo>
                  <a:cubicBezTo>
                    <a:pt x="14" y="62"/>
                    <a:pt x="27" y="95"/>
                    <a:pt x="42" y="127"/>
                  </a:cubicBezTo>
                  <a:cubicBezTo>
                    <a:pt x="54" y="154"/>
                    <a:pt x="67" y="181"/>
                    <a:pt x="80" y="207"/>
                  </a:cubicBezTo>
                  <a:cubicBezTo>
                    <a:pt x="90" y="207"/>
                    <a:pt x="90" y="207"/>
                    <a:pt x="90" y="207"/>
                  </a:cubicBezTo>
                  <a:cubicBezTo>
                    <a:pt x="76" y="180"/>
                    <a:pt x="63" y="152"/>
                    <a:pt x="50" y="123"/>
                  </a:cubicBezTo>
                  <a:cubicBezTo>
                    <a:pt x="34" y="88"/>
                    <a:pt x="20" y="51"/>
                    <a:pt x="6" y="15"/>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7" name="Freeform 30"/>
            <p:cNvSpPr>
              <a:spLocks/>
            </p:cNvSpPr>
            <p:nvPr/>
          </p:nvSpPr>
          <p:spPr bwMode="auto">
            <a:xfrm>
              <a:off x="7037388" y="3811588"/>
              <a:ext cx="457200" cy="1852613"/>
            </a:xfrm>
            <a:custGeom>
              <a:avLst/>
              <a:gdLst>
                <a:gd name="T0" fmla="*/ 2147483646 w 115"/>
                <a:gd name="T1" fmla="*/ 2147483646 h 467"/>
                <a:gd name="T2" fmla="*/ 2147483646 w 115"/>
                <a:gd name="T3" fmla="*/ 2147483646 h 467"/>
                <a:gd name="T4" fmla="*/ 2147483646 w 115"/>
                <a:gd name="T5" fmla="*/ 2147483646 h 467"/>
                <a:gd name="T6" fmla="*/ 2147483646 w 115"/>
                <a:gd name="T7" fmla="*/ 2147483646 h 467"/>
                <a:gd name="T8" fmla="*/ 0 w 115"/>
                <a:gd name="T9" fmla="*/ 0 h 467"/>
                <a:gd name="T10" fmla="*/ 2147483646 w 115"/>
                <a:gd name="T11" fmla="*/ 2147483646 h 467"/>
                <a:gd name="T12" fmla="*/ 2147483646 w 115"/>
                <a:gd name="T13" fmla="*/ 2147483646 h 467"/>
                <a:gd name="T14" fmla="*/ 2147483646 w 115"/>
                <a:gd name="T15" fmla="*/ 2147483646 h 467"/>
                <a:gd name="T16" fmla="*/ 2147483646 w 115"/>
                <a:gd name="T17" fmla="*/ 2147483646 h 467"/>
                <a:gd name="T18" fmla="*/ 2147483646 w 115"/>
                <a:gd name="T19" fmla="*/ 2147483646 h 467"/>
                <a:gd name="T20" fmla="*/ 2147483646 w 115"/>
                <a:gd name="T21" fmla="*/ 2147483646 h 467"/>
                <a:gd name="T22" fmla="*/ 0 60000 65536"/>
                <a:gd name="T23" fmla="*/ 0 60000 65536"/>
                <a:gd name="T24" fmla="*/ 0 60000 65536"/>
                <a:gd name="T25" fmla="*/ 0 60000 65536"/>
                <a:gd name="T26" fmla="*/ 0 60000 65536"/>
                <a:gd name="T27" fmla="*/ 0 60000 65536"/>
                <a:gd name="T28" fmla="*/ 0 60000 65536"/>
                <a:gd name="T29" fmla="*/ 0 60000 65536"/>
                <a:gd name="T30" fmla="*/ 0 60000 65536"/>
                <a:gd name="T31" fmla="*/ 0 60000 65536"/>
                <a:gd name="T32" fmla="*/ 0 60000 65536"/>
              </a:gdLst>
              <a:ahLst/>
              <a:cxnLst>
                <a:cxn ang="T22">
                  <a:pos x="T0" y="T1"/>
                </a:cxn>
                <a:cxn ang="T23">
                  <a:pos x="T2" y="T3"/>
                </a:cxn>
                <a:cxn ang="T24">
                  <a:pos x="T4" y="T5"/>
                </a:cxn>
                <a:cxn ang="T25">
                  <a:pos x="T6" y="T7"/>
                </a:cxn>
                <a:cxn ang="T26">
                  <a:pos x="T8" y="T9"/>
                </a:cxn>
                <a:cxn ang="T27">
                  <a:pos x="T10" y="T11"/>
                </a:cxn>
                <a:cxn ang="T28">
                  <a:pos x="T12" y="T13"/>
                </a:cxn>
                <a:cxn ang="T29">
                  <a:pos x="T14" y="T15"/>
                </a:cxn>
                <a:cxn ang="T30">
                  <a:pos x="T16" y="T17"/>
                </a:cxn>
                <a:cxn ang="T31">
                  <a:pos x="T18" y="T19"/>
                </a:cxn>
                <a:cxn ang="T32">
                  <a:pos x="T20" y="T21"/>
                </a:cxn>
              </a:cxnLst>
              <a:rect l="0" t="0" r="r" b="b"/>
              <a:pathLst>
                <a:path w="115" h="467">
                  <a:moveTo>
                    <a:pt x="101" y="409"/>
                  </a:moveTo>
                  <a:cubicBezTo>
                    <a:pt x="93" y="388"/>
                    <a:pt x="85" y="366"/>
                    <a:pt x="78" y="344"/>
                  </a:cubicBezTo>
                  <a:cubicBezTo>
                    <a:pt x="57" y="281"/>
                    <a:pt x="41" y="216"/>
                    <a:pt x="29" y="151"/>
                  </a:cubicBezTo>
                  <a:cubicBezTo>
                    <a:pt x="22" y="119"/>
                    <a:pt x="17" y="86"/>
                    <a:pt x="13" y="53"/>
                  </a:cubicBezTo>
                  <a:cubicBezTo>
                    <a:pt x="9" y="35"/>
                    <a:pt x="4" y="18"/>
                    <a:pt x="0" y="0"/>
                  </a:cubicBezTo>
                  <a:cubicBezTo>
                    <a:pt x="5" y="51"/>
                    <a:pt x="12" y="102"/>
                    <a:pt x="21" y="152"/>
                  </a:cubicBezTo>
                  <a:cubicBezTo>
                    <a:pt x="33" y="218"/>
                    <a:pt x="49" y="283"/>
                    <a:pt x="69" y="347"/>
                  </a:cubicBezTo>
                  <a:cubicBezTo>
                    <a:pt x="79" y="378"/>
                    <a:pt x="90" y="410"/>
                    <a:pt x="103" y="441"/>
                  </a:cubicBezTo>
                  <a:cubicBezTo>
                    <a:pt x="107" y="449"/>
                    <a:pt x="111" y="458"/>
                    <a:pt x="115" y="467"/>
                  </a:cubicBezTo>
                  <a:cubicBezTo>
                    <a:pt x="114" y="464"/>
                    <a:pt x="113" y="461"/>
                    <a:pt x="112" y="458"/>
                  </a:cubicBezTo>
                  <a:cubicBezTo>
                    <a:pt x="108" y="442"/>
                    <a:pt x="104" y="425"/>
                    <a:pt x="101" y="40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8" name="Freeform 31"/>
            <p:cNvSpPr>
              <a:spLocks/>
            </p:cNvSpPr>
            <p:nvPr/>
          </p:nvSpPr>
          <p:spPr bwMode="auto">
            <a:xfrm>
              <a:off x="6992938" y="1263650"/>
              <a:ext cx="144463" cy="2508250"/>
            </a:xfrm>
            <a:custGeom>
              <a:avLst/>
              <a:gdLst>
                <a:gd name="T0" fmla="*/ 2147483646 w 36"/>
                <a:gd name="T1" fmla="*/ 2147483646 h 633"/>
                <a:gd name="T2" fmla="*/ 2147483646 w 36"/>
                <a:gd name="T3" fmla="*/ 2147483646 h 633"/>
                <a:gd name="T4" fmla="*/ 2147483646 w 36"/>
                <a:gd name="T5" fmla="*/ 2147483646 h 633"/>
                <a:gd name="T6" fmla="*/ 2147483646 w 36"/>
                <a:gd name="T7" fmla="*/ 2147483646 h 633"/>
                <a:gd name="T8" fmla="*/ 2147483646 w 36"/>
                <a:gd name="T9" fmla="*/ 2147483646 h 633"/>
                <a:gd name="T10" fmla="*/ 2147483646 w 36"/>
                <a:gd name="T11" fmla="*/ 0 h 633"/>
                <a:gd name="T12" fmla="*/ 2147483646 w 36"/>
                <a:gd name="T13" fmla="*/ 0 h 633"/>
                <a:gd name="T14" fmla="*/ 2147483646 w 36"/>
                <a:gd name="T15" fmla="*/ 2147483646 h 633"/>
                <a:gd name="T16" fmla="*/ 2147483646 w 36"/>
                <a:gd name="T17" fmla="*/ 2147483646 h 633"/>
                <a:gd name="T18" fmla="*/ 2147483646 w 36"/>
                <a:gd name="T19" fmla="*/ 2147483646 h 633"/>
                <a:gd name="T20" fmla="*/ 2147483646 w 36"/>
                <a:gd name="T21" fmla="*/ 2147483646 h 633"/>
                <a:gd name="T22" fmla="*/ 2147483646 w 36"/>
                <a:gd name="T23" fmla="*/ 2147483646 h 633"/>
                <a:gd name="T24" fmla="*/ 2147483646 w 36"/>
                <a:gd name="T25" fmla="*/ 2147483646 h 633"/>
                <a:gd name="T26" fmla="*/ 0 60000 65536"/>
                <a:gd name="T27" fmla="*/ 0 60000 65536"/>
                <a:gd name="T28" fmla="*/ 0 60000 65536"/>
                <a:gd name="T29" fmla="*/ 0 60000 65536"/>
                <a:gd name="T30" fmla="*/ 0 60000 65536"/>
                <a:gd name="T31" fmla="*/ 0 60000 65536"/>
                <a:gd name="T32" fmla="*/ 0 60000 65536"/>
                <a:gd name="T33" fmla="*/ 0 60000 65536"/>
                <a:gd name="T34" fmla="*/ 0 60000 65536"/>
                <a:gd name="T35" fmla="*/ 0 60000 65536"/>
                <a:gd name="T36" fmla="*/ 0 60000 65536"/>
                <a:gd name="T37" fmla="*/ 0 60000 65536"/>
                <a:gd name="T38" fmla="*/ 0 60000 65536"/>
              </a:gdLst>
              <a:ahLst/>
              <a:cxnLst>
                <a:cxn ang="T26">
                  <a:pos x="T0" y="T1"/>
                </a:cxn>
                <a:cxn ang="T27">
                  <a:pos x="T2" y="T3"/>
                </a:cxn>
                <a:cxn ang="T28">
                  <a:pos x="T4" y="T5"/>
                </a:cxn>
                <a:cxn ang="T29">
                  <a:pos x="T6" y="T7"/>
                </a:cxn>
                <a:cxn ang="T30">
                  <a:pos x="T8" y="T9"/>
                </a:cxn>
                <a:cxn ang="T31">
                  <a:pos x="T10" y="T11"/>
                </a:cxn>
                <a:cxn ang="T32">
                  <a:pos x="T12" y="T13"/>
                </a:cxn>
                <a:cxn ang="T33">
                  <a:pos x="T14" y="T15"/>
                </a:cxn>
                <a:cxn ang="T34">
                  <a:pos x="T16" y="T17"/>
                </a:cxn>
                <a:cxn ang="T35">
                  <a:pos x="T18" y="T19"/>
                </a:cxn>
                <a:cxn ang="T36">
                  <a:pos x="T20" y="T21"/>
                </a:cxn>
                <a:cxn ang="T37">
                  <a:pos x="T22" y="T23"/>
                </a:cxn>
                <a:cxn ang="T38">
                  <a:pos x="T24" y="T25"/>
                </a:cxn>
              </a:cxnLst>
              <a:rect l="0" t="0" r="r" b="b"/>
              <a:pathLst>
                <a:path w="36" h="633">
                  <a:moveTo>
                    <a:pt x="17" y="633"/>
                  </a:moveTo>
                  <a:cubicBezTo>
                    <a:pt x="15" y="621"/>
                    <a:pt x="14" y="609"/>
                    <a:pt x="13" y="597"/>
                  </a:cubicBezTo>
                  <a:cubicBezTo>
                    <a:pt x="8" y="530"/>
                    <a:pt x="5" y="464"/>
                    <a:pt x="5" y="398"/>
                  </a:cubicBezTo>
                  <a:cubicBezTo>
                    <a:pt x="5" y="331"/>
                    <a:pt x="8" y="265"/>
                    <a:pt x="13" y="198"/>
                  </a:cubicBezTo>
                  <a:cubicBezTo>
                    <a:pt x="15" y="165"/>
                    <a:pt x="18" y="132"/>
                    <a:pt x="22" y="99"/>
                  </a:cubicBezTo>
                  <a:cubicBezTo>
                    <a:pt x="26" y="66"/>
                    <a:pt x="30" y="33"/>
                    <a:pt x="36" y="0"/>
                  </a:cubicBezTo>
                  <a:cubicBezTo>
                    <a:pt x="35" y="0"/>
                    <a:pt x="35" y="0"/>
                    <a:pt x="35" y="0"/>
                  </a:cubicBezTo>
                  <a:cubicBezTo>
                    <a:pt x="29" y="33"/>
                    <a:pt x="24" y="66"/>
                    <a:pt x="20" y="99"/>
                  </a:cubicBezTo>
                  <a:cubicBezTo>
                    <a:pt x="16" y="132"/>
                    <a:pt x="13" y="165"/>
                    <a:pt x="10" y="198"/>
                  </a:cubicBezTo>
                  <a:cubicBezTo>
                    <a:pt x="4" y="264"/>
                    <a:pt x="1" y="331"/>
                    <a:pt x="1" y="398"/>
                  </a:cubicBezTo>
                  <a:cubicBezTo>
                    <a:pt x="0" y="461"/>
                    <a:pt x="2" y="525"/>
                    <a:pt x="7" y="589"/>
                  </a:cubicBezTo>
                  <a:cubicBezTo>
                    <a:pt x="10" y="603"/>
                    <a:pt x="13" y="618"/>
                    <a:pt x="16" y="632"/>
                  </a:cubicBezTo>
                  <a:cubicBezTo>
                    <a:pt x="16" y="632"/>
                    <a:pt x="17" y="633"/>
                    <a:pt x="17" y="63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39" name="Freeform 32"/>
            <p:cNvSpPr>
              <a:spLocks/>
            </p:cNvSpPr>
            <p:nvPr/>
          </p:nvSpPr>
          <p:spPr bwMode="auto">
            <a:xfrm>
              <a:off x="7526338" y="5640388"/>
              <a:ext cx="111125" cy="233363"/>
            </a:xfrm>
            <a:custGeom>
              <a:avLst/>
              <a:gdLst>
                <a:gd name="T0" fmla="*/ 2147483646 w 28"/>
                <a:gd name="T1" fmla="*/ 2147483646 h 59"/>
                <a:gd name="T2" fmla="*/ 2147483646 w 28"/>
                <a:gd name="T3" fmla="*/ 2147483646 h 59"/>
                <a:gd name="T4" fmla="*/ 0 w 28"/>
                <a:gd name="T5" fmla="*/ 0 h 59"/>
                <a:gd name="T6" fmla="*/ 2147483646 w 28"/>
                <a:gd name="T7" fmla="*/ 2147483646 h 59"/>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8" h="59">
                  <a:moveTo>
                    <a:pt x="22" y="59"/>
                  </a:moveTo>
                  <a:cubicBezTo>
                    <a:pt x="28" y="59"/>
                    <a:pt x="28" y="59"/>
                    <a:pt x="28" y="59"/>
                  </a:cubicBezTo>
                  <a:cubicBezTo>
                    <a:pt x="18" y="40"/>
                    <a:pt x="9" y="20"/>
                    <a:pt x="0" y="0"/>
                  </a:cubicBezTo>
                  <a:cubicBezTo>
                    <a:pt x="6" y="20"/>
                    <a:pt x="13" y="40"/>
                    <a:pt x="22" y="59"/>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0" name="Freeform 33"/>
            <p:cNvSpPr>
              <a:spLocks/>
            </p:cNvSpPr>
            <p:nvPr/>
          </p:nvSpPr>
          <p:spPr bwMode="auto">
            <a:xfrm>
              <a:off x="7021513" y="3598863"/>
              <a:ext cx="68263" cy="423863"/>
            </a:xfrm>
            <a:custGeom>
              <a:avLst/>
              <a:gdLst>
                <a:gd name="T0" fmla="*/ 2147483646 w 17"/>
                <a:gd name="T1" fmla="*/ 2147483646 h 107"/>
                <a:gd name="T2" fmla="*/ 2147483646 w 17"/>
                <a:gd name="T3" fmla="*/ 2147483646 h 107"/>
                <a:gd name="T4" fmla="*/ 2147483646 w 17"/>
                <a:gd name="T5" fmla="*/ 2147483646 h 107"/>
                <a:gd name="T6" fmla="*/ 2147483646 w 17"/>
                <a:gd name="T7" fmla="*/ 2147483646 h 107"/>
                <a:gd name="T8" fmla="*/ 0 w 17"/>
                <a:gd name="T9" fmla="*/ 0 h 107"/>
                <a:gd name="T10" fmla="*/ 0 w 17"/>
                <a:gd name="T11" fmla="*/ 2147483646 h 107"/>
                <a:gd name="T12" fmla="*/ 2147483646 w 17"/>
                <a:gd name="T13" fmla="*/ 2147483646 h 107"/>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17" h="107">
                  <a:moveTo>
                    <a:pt x="4" y="54"/>
                  </a:moveTo>
                  <a:cubicBezTo>
                    <a:pt x="8" y="72"/>
                    <a:pt x="13" y="89"/>
                    <a:pt x="17" y="107"/>
                  </a:cubicBezTo>
                  <a:cubicBezTo>
                    <a:pt x="14" y="86"/>
                    <a:pt x="12" y="65"/>
                    <a:pt x="10" y="44"/>
                  </a:cubicBezTo>
                  <a:cubicBezTo>
                    <a:pt x="10" y="44"/>
                    <a:pt x="9" y="43"/>
                    <a:pt x="9" y="43"/>
                  </a:cubicBezTo>
                  <a:cubicBezTo>
                    <a:pt x="6" y="29"/>
                    <a:pt x="3" y="14"/>
                    <a:pt x="0" y="0"/>
                  </a:cubicBezTo>
                  <a:cubicBezTo>
                    <a:pt x="0" y="2"/>
                    <a:pt x="0" y="5"/>
                    <a:pt x="0" y="8"/>
                  </a:cubicBezTo>
                  <a:cubicBezTo>
                    <a:pt x="1" y="23"/>
                    <a:pt x="3" y="39"/>
                    <a:pt x="4" y="54"/>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1" name="Freeform 34"/>
            <p:cNvSpPr>
              <a:spLocks/>
            </p:cNvSpPr>
            <p:nvPr/>
          </p:nvSpPr>
          <p:spPr bwMode="auto">
            <a:xfrm>
              <a:off x="7412038" y="2801938"/>
              <a:ext cx="1168400" cy="2251075"/>
            </a:xfrm>
            <a:custGeom>
              <a:avLst/>
              <a:gdLst>
                <a:gd name="T0" fmla="*/ 2147483646 w 294"/>
                <a:gd name="T1" fmla="*/ 2147483646 h 568"/>
                <a:gd name="T2" fmla="*/ 2147483646 w 294"/>
                <a:gd name="T3" fmla="*/ 2147483646 h 568"/>
                <a:gd name="T4" fmla="*/ 2147483646 w 294"/>
                <a:gd name="T5" fmla="*/ 2147483646 h 568"/>
                <a:gd name="T6" fmla="*/ 2147483646 w 294"/>
                <a:gd name="T7" fmla="*/ 2147483646 h 568"/>
                <a:gd name="T8" fmla="*/ 2147483646 w 294"/>
                <a:gd name="T9" fmla="*/ 2147483646 h 568"/>
                <a:gd name="T10" fmla="*/ 2147483646 w 294"/>
                <a:gd name="T11" fmla="*/ 2147483646 h 568"/>
                <a:gd name="T12" fmla="*/ 2147483646 w 294"/>
                <a:gd name="T13" fmla="*/ 0 h 568"/>
                <a:gd name="T14" fmla="*/ 2147483646 w 294"/>
                <a:gd name="T15" fmla="*/ 0 h 568"/>
                <a:gd name="T16" fmla="*/ 2147483646 w 294"/>
                <a:gd name="T17" fmla="*/ 2147483646 h 568"/>
                <a:gd name="T18" fmla="*/ 2147483646 w 294"/>
                <a:gd name="T19" fmla="*/ 2147483646 h 568"/>
                <a:gd name="T20" fmla="*/ 2147483646 w 294"/>
                <a:gd name="T21" fmla="*/ 2147483646 h 568"/>
                <a:gd name="T22" fmla="*/ 2147483646 w 294"/>
                <a:gd name="T23" fmla="*/ 2147483646 h 568"/>
                <a:gd name="T24" fmla="*/ 2147483646 w 294"/>
                <a:gd name="T25" fmla="*/ 2147483646 h 568"/>
                <a:gd name="T26" fmla="*/ 0 w 294"/>
                <a:gd name="T27" fmla="*/ 2147483646 h 568"/>
                <a:gd name="T28" fmla="*/ 2147483646 w 294"/>
                <a:gd name="T29" fmla="*/ 2147483646 h 568"/>
                <a:gd name="T30" fmla="*/ 2147483646 w 294"/>
                <a:gd name="T31" fmla="*/ 2147483646 h 568"/>
                <a:gd name="T32" fmla="*/ 0 60000 65536"/>
                <a:gd name="T33" fmla="*/ 0 60000 65536"/>
                <a:gd name="T34" fmla="*/ 0 60000 65536"/>
                <a:gd name="T35" fmla="*/ 0 60000 65536"/>
                <a:gd name="T36" fmla="*/ 0 60000 65536"/>
                <a:gd name="T37" fmla="*/ 0 60000 65536"/>
                <a:gd name="T38" fmla="*/ 0 60000 65536"/>
                <a:gd name="T39" fmla="*/ 0 60000 65536"/>
                <a:gd name="T40" fmla="*/ 0 60000 65536"/>
                <a:gd name="T41" fmla="*/ 0 60000 65536"/>
                <a:gd name="T42" fmla="*/ 0 60000 65536"/>
                <a:gd name="T43" fmla="*/ 0 60000 65536"/>
                <a:gd name="T44" fmla="*/ 0 60000 65536"/>
                <a:gd name="T45" fmla="*/ 0 60000 65536"/>
                <a:gd name="T46" fmla="*/ 0 60000 65536"/>
                <a:gd name="T47" fmla="*/ 0 60000 65536"/>
              </a:gdLst>
              <a:ahLst/>
              <a:cxnLst>
                <a:cxn ang="T32">
                  <a:pos x="T0" y="T1"/>
                </a:cxn>
                <a:cxn ang="T33">
                  <a:pos x="T2" y="T3"/>
                </a:cxn>
                <a:cxn ang="T34">
                  <a:pos x="T4" y="T5"/>
                </a:cxn>
                <a:cxn ang="T35">
                  <a:pos x="T6" y="T7"/>
                </a:cxn>
                <a:cxn ang="T36">
                  <a:pos x="T8" y="T9"/>
                </a:cxn>
                <a:cxn ang="T37">
                  <a:pos x="T10" y="T11"/>
                </a:cxn>
                <a:cxn ang="T38">
                  <a:pos x="T12" y="T13"/>
                </a:cxn>
                <a:cxn ang="T39">
                  <a:pos x="T14" y="T15"/>
                </a:cxn>
                <a:cxn ang="T40">
                  <a:pos x="T16" y="T17"/>
                </a:cxn>
                <a:cxn ang="T41">
                  <a:pos x="T18" y="T19"/>
                </a:cxn>
                <a:cxn ang="T42">
                  <a:pos x="T20" y="T21"/>
                </a:cxn>
                <a:cxn ang="T43">
                  <a:pos x="T22" y="T23"/>
                </a:cxn>
                <a:cxn ang="T44">
                  <a:pos x="T24" y="T25"/>
                </a:cxn>
                <a:cxn ang="T45">
                  <a:pos x="T26" y="T27"/>
                </a:cxn>
                <a:cxn ang="T46">
                  <a:pos x="T28" y="T29"/>
                </a:cxn>
                <a:cxn ang="T47">
                  <a:pos x="T30" y="T31"/>
                </a:cxn>
              </a:cxnLst>
              <a:rect l="0" t="0" r="r" b="b"/>
              <a:pathLst>
                <a:path w="294" h="568">
                  <a:moveTo>
                    <a:pt x="8" y="553"/>
                  </a:moveTo>
                  <a:cubicBezTo>
                    <a:pt x="9" y="501"/>
                    <a:pt x="19" y="448"/>
                    <a:pt x="35" y="397"/>
                  </a:cubicBezTo>
                  <a:cubicBezTo>
                    <a:pt x="51" y="347"/>
                    <a:pt x="73" y="298"/>
                    <a:pt x="99" y="252"/>
                  </a:cubicBezTo>
                  <a:cubicBezTo>
                    <a:pt x="124" y="205"/>
                    <a:pt x="154" y="161"/>
                    <a:pt x="187" y="119"/>
                  </a:cubicBezTo>
                  <a:cubicBezTo>
                    <a:pt x="203" y="98"/>
                    <a:pt x="220" y="77"/>
                    <a:pt x="238" y="58"/>
                  </a:cubicBezTo>
                  <a:cubicBezTo>
                    <a:pt x="247" y="48"/>
                    <a:pt x="256" y="38"/>
                    <a:pt x="265" y="28"/>
                  </a:cubicBezTo>
                  <a:cubicBezTo>
                    <a:pt x="274" y="19"/>
                    <a:pt x="284" y="9"/>
                    <a:pt x="294" y="0"/>
                  </a:cubicBezTo>
                  <a:cubicBezTo>
                    <a:pt x="293" y="0"/>
                    <a:pt x="293" y="0"/>
                    <a:pt x="293" y="0"/>
                  </a:cubicBezTo>
                  <a:cubicBezTo>
                    <a:pt x="283" y="9"/>
                    <a:pt x="273" y="18"/>
                    <a:pt x="264" y="27"/>
                  </a:cubicBezTo>
                  <a:cubicBezTo>
                    <a:pt x="255" y="37"/>
                    <a:pt x="246" y="47"/>
                    <a:pt x="237" y="56"/>
                  </a:cubicBezTo>
                  <a:cubicBezTo>
                    <a:pt x="218" y="76"/>
                    <a:pt x="201" y="96"/>
                    <a:pt x="185" y="117"/>
                  </a:cubicBezTo>
                  <a:cubicBezTo>
                    <a:pt x="151" y="159"/>
                    <a:pt x="121" y="203"/>
                    <a:pt x="95" y="249"/>
                  </a:cubicBezTo>
                  <a:cubicBezTo>
                    <a:pt x="68" y="296"/>
                    <a:pt x="46" y="345"/>
                    <a:pt x="30" y="396"/>
                  </a:cubicBezTo>
                  <a:cubicBezTo>
                    <a:pt x="13" y="445"/>
                    <a:pt x="3" y="497"/>
                    <a:pt x="0" y="549"/>
                  </a:cubicBezTo>
                  <a:cubicBezTo>
                    <a:pt x="3" y="555"/>
                    <a:pt x="5" y="561"/>
                    <a:pt x="7" y="568"/>
                  </a:cubicBezTo>
                  <a:cubicBezTo>
                    <a:pt x="7" y="563"/>
                    <a:pt x="7" y="558"/>
                    <a:pt x="8" y="553"/>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2" name="Freeform 35"/>
            <p:cNvSpPr>
              <a:spLocks/>
            </p:cNvSpPr>
            <p:nvPr/>
          </p:nvSpPr>
          <p:spPr bwMode="auto">
            <a:xfrm>
              <a:off x="7494588" y="5664200"/>
              <a:ext cx="100013" cy="209550"/>
            </a:xfrm>
            <a:custGeom>
              <a:avLst/>
              <a:gdLst>
                <a:gd name="T0" fmla="*/ 0 w 25"/>
                <a:gd name="T1" fmla="*/ 0 h 53"/>
                <a:gd name="T2" fmla="*/ 2147483646 w 25"/>
                <a:gd name="T3" fmla="*/ 2147483646 h 53"/>
                <a:gd name="T4" fmla="*/ 2147483646 w 25"/>
                <a:gd name="T5" fmla="*/ 2147483646 h 53"/>
                <a:gd name="T6" fmla="*/ 0 w 25"/>
                <a:gd name="T7" fmla="*/ 0 h 53"/>
                <a:gd name="T8" fmla="*/ 0 60000 65536"/>
                <a:gd name="T9" fmla="*/ 0 60000 65536"/>
                <a:gd name="T10" fmla="*/ 0 60000 65536"/>
                <a:gd name="T11" fmla="*/ 0 60000 65536"/>
              </a:gdLst>
              <a:ahLst/>
              <a:cxnLst>
                <a:cxn ang="T8">
                  <a:pos x="T0" y="T1"/>
                </a:cxn>
                <a:cxn ang="T9">
                  <a:pos x="T2" y="T3"/>
                </a:cxn>
                <a:cxn ang="T10">
                  <a:pos x="T4" y="T5"/>
                </a:cxn>
                <a:cxn ang="T11">
                  <a:pos x="T6" y="T7"/>
                </a:cxn>
              </a:cxnLst>
              <a:rect l="0" t="0" r="r" b="b"/>
              <a:pathLst>
                <a:path w="25" h="53">
                  <a:moveTo>
                    <a:pt x="0" y="0"/>
                  </a:moveTo>
                  <a:cubicBezTo>
                    <a:pt x="5" y="18"/>
                    <a:pt x="12" y="36"/>
                    <a:pt x="19" y="53"/>
                  </a:cubicBezTo>
                  <a:cubicBezTo>
                    <a:pt x="25" y="53"/>
                    <a:pt x="25" y="53"/>
                    <a:pt x="25" y="53"/>
                  </a:cubicBezTo>
                  <a:cubicBezTo>
                    <a:pt x="16" y="36"/>
                    <a:pt x="8" y="18"/>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3" name="Freeform 36"/>
            <p:cNvSpPr>
              <a:spLocks/>
            </p:cNvSpPr>
            <p:nvPr/>
          </p:nvSpPr>
          <p:spPr bwMode="auto">
            <a:xfrm>
              <a:off x="7412038" y="5081588"/>
              <a:ext cx="114300" cy="558800"/>
            </a:xfrm>
            <a:custGeom>
              <a:avLst/>
              <a:gdLst>
                <a:gd name="T0" fmla="*/ 0 w 29"/>
                <a:gd name="T1" fmla="*/ 0 h 141"/>
                <a:gd name="T2" fmla="*/ 2147483646 w 29"/>
                <a:gd name="T3" fmla="*/ 2147483646 h 141"/>
                <a:gd name="T4" fmla="*/ 2147483646 w 29"/>
                <a:gd name="T5" fmla="*/ 2147483646 h 141"/>
                <a:gd name="T6" fmla="*/ 2147483646 w 29"/>
                <a:gd name="T7" fmla="*/ 2147483646 h 141"/>
                <a:gd name="T8" fmla="*/ 2147483646 w 29"/>
                <a:gd name="T9" fmla="*/ 2147483646 h 141"/>
                <a:gd name="T10" fmla="*/ 2147483646 w 29"/>
                <a:gd name="T11" fmla="*/ 2147483646 h 141"/>
                <a:gd name="T12" fmla="*/ 2147483646 w 29"/>
                <a:gd name="T13" fmla="*/ 2147483646 h 141"/>
                <a:gd name="T14" fmla="*/ 0 w 29"/>
                <a:gd name="T15" fmla="*/ 0 h 14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29" h="141">
                  <a:moveTo>
                    <a:pt x="0" y="0"/>
                  </a:moveTo>
                  <a:cubicBezTo>
                    <a:pt x="0" y="30"/>
                    <a:pt x="2" y="60"/>
                    <a:pt x="7" y="89"/>
                  </a:cubicBezTo>
                  <a:cubicBezTo>
                    <a:pt x="11" y="98"/>
                    <a:pt x="14" y="108"/>
                    <a:pt x="18" y="117"/>
                  </a:cubicBezTo>
                  <a:cubicBezTo>
                    <a:pt x="22" y="125"/>
                    <a:pt x="25" y="133"/>
                    <a:pt x="29" y="141"/>
                  </a:cubicBezTo>
                  <a:cubicBezTo>
                    <a:pt x="28" y="139"/>
                    <a:pt x="28" y="137"/>
                    <a:pt x="27" y="135"/>
                  </a:cubicBezTo>
                  <a:cubicBezTo>
                    <a:pt x="16" y="98"/>
                    <a:pt x="10" y="60"/>
                    <a:pt x="8" y="22"/>
                  </a:cubicBezTo>
                  <a:cubicBezTo>
                    <a:pt x="7" y="18"/>
                    <a:pt x="5" y="15"/>
                    <a:pt x="4" y="11"/>
                  </a:cubicBezTo>
                  <a:cubicBezTo>
                    <a:pt x="2" y="7"/>
                    <a:pt x="1" y="3"/>
                    <a:pt x="0" y="0"/>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4" name="Freeform 37"/>
            <p:cNvSpPr>
              <a:spLocks/>
            </p:cNvSpPr>
            <p:nvPr/>
          </p:nvSpPr>
          <p:spPr bwMode="auto">
            <a:xfrm>
              <a:off x="7412038" y="4978400"/>
              <a:ext cx="31750" cy="188913"/>
            </a:xfrm>
            <a:custGeom>
              <a:avLst/>
              <a:gdLst>
                <a:gd name="T0" fmla="*/ 0 w 8"/>
                <a:gd name="T1" fmla="*/ 2147483646 h 48"/>
                <a:gd name="T2" fmla="*/ 2147483646 w 8"/>
                <a:gd name="T3" fmla="*/ 2147483646 h 48"/>
                <a:gd name="T4" fmla="*/ 2147483646 w 8"/>
                <a:gd name="T5" fmla="*/ 2147483646 h 48"/>
                <a:gd name="T6" fmla="*/ 2147483646 w 8"/>
                <a:gd name="T7" fmla="*/ 2147483646 h 48"/>
                <a:gd name="T8" fmla="*/ 0 w 8"/>
                <a:gd name="T9" fmla="*/ 0 h 48"/>
                <a:gd name="T10" fmla="*/ 0 w 8"/>
                <a:gd name="T11" fmla="*/ 2147483646 h 48"/>
                <a:gd name="T12" fmla="*/ 0 w 8"/>
                <a:gd name="T13" fmla="*/ 2147483646 h 48"/>
                <a:gd name="T14" fmla="*/ 0 60000 65536"/>
                <a:gd name="T15" fmla="*/ 0 60000 65536"/>
                <a:gd name="T16" fmla="*/ 0 60000 65536"/>
                <a:gd name="T17" fmla="*/ 0 60000 65536"/>
                <a:gd name="T18" fmla="*/ 0 60000 65536"/>
                <a:gd name="T19" fmla="*/ 0 60000 65536"/>
                <a:gd name="T20" fmla="*/ 0 60000 65536"/>
              </a:gdLst>
              <a:ahLst/>
              <a:cxnLst>
                <a:cxn ang="T14">
                  <a:pos x="T0" y="T1"/>
                </a:cxn>
                <a:cxn ang="T15">
                  <a:pos x="T2" y="T3"/>
                </a:cxn>
                <a:cxn ang="T16">
                  <a:pos x="T4" y="T5"/>
                </a:cxn>
                <a:cxn ang="T17">
                  <a:pos x="T6" y="T7"/>
                </a:cxn>
                <a:cxn ang="T18">
                  <a:pos x="T8" y="T9"/>
                </a:cxn>
                <a:cxn ang="T19">
                  <a:pos x="T10" y="T11"/>
                </a:cxn>
                <a:cxn ang="T20">
                  <a:pos x="T12" y="T13"/>
                </a:cxn>
              </a:cxnLst>
              <a:rect l="0" t="0" r="r" b="b"/>
              <a:pathLst>
                <a:path w="8" h="48">
                  <a:moveTo>
                    <a:pt x="0" y="26"/>
                  </a:moveTo>
                  <a:cubicBezTo>
                    <a:pt x="1" y="29"/>
                    <a:pt x="2" y="33"/>
                    <a:pt x="4" y="37"/>
                  </a:cubicBezTo>
                  <a:cubicBezTo>
                    <a:pt x="5" y="41"/>
                    <a:pt x="7" y="44"/>
                    <a:pt x="8" y="48"/>
                  </a:cubicBezTo>
                  <a:cubicBezTo>
                    <a:pt x="7" y="38"/>
                    <a:pt x="7" y="28"/>
                    <a:pt x="7" y="19"/>
                  </a:cubicBezTo>
                  <a:cubicBezTo>
                    <a:pt x="5" y="12"/>
                    <a:pt x="3" y="6"/>
                    <a:pt x="0" y="0"/>
                  </a:cubicBezTo>
                  <a:cubicBezTo>
                    <a:pt x="0" y="1"/>
                    <a:pt x="0" y="3"/>
                    <a:pt x="0" y="4"/>
                  </a:cubicBezTo>
                  <a:cubicBezTo>
                    <a:pt x="0" y="11"/>
                    <a:pt x="0" y="19"/>
                    <a:pt x="0" y="26"/>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sp>
          <p:nvSpPr>
            <p:cNvPr id="1045" name="Freeform 38"/>
            <p:cNvSpPr>
              <a:spLocks/>
            </p:cNvSpPr>
            <p:nvPr/>
          </p:nvSpPr>
          <p:spPr bwMode="auto">
            <a:xfrm>
              <a:off x="7439026" y="5434013"/>
              <a:ext cx="174625" cy="439738"/>
            </a:xfrm>
            <a:custGeom>
              <a:avLst/>
              <a:gdLst>
                <a:gd name="T0" fmla="*/ 2147483646 w 44"/>
                <a:gd name="T1" fmla="*/ 2147483646 h 111"/>
                <a:gd name="T2" fmla="*/ 0 w 44"/>
                <a:gd name="T3" fmla="*/ 0 h 111"/>
                <a:gd name="T4" fmla="*/ 2147483646 w 44"/>
                <a:gd name="T5" fmla="*/ 2147483646 h 111"/>
                <a:gd name="T6" fmla="*/ 2147483646 w 44"/>
                <a:gd name="T7" fmla="*/ 2147483646 h 111"/>
                <a:gd name="T8" fmla="*/ 2147483646 w 44"/>
                <a:gd name="T9" fmla="*/ 2147483646 h 111"/>
                <a:gd name="T10" fmla="*/ 2147483646 w 44"/>
                <a:gd name="T11" fmla="*/ 2147483646 h 111"/>
                <a:gd name="T12" fmla="*/ 2147483646 w 44"/>
                <a:gd name="T13" fmla="*/ 2147483646 h 111"/>
                <a:gd name="T14" fmla="*/ 2147483646 w 44"/>
                <a:gd name="T15" fmla="*/ 2147483646 h 111"/>
                <a:gd name="T16" fmla="*/ 0 60000 65536"/>
                <a:gd name="T17" fmla="*/ 0 60000 65536"/>
                <a:gd name="T18" fmla="*/ 0 60000 65536"/>
                <a:gd name="T19" fmla="*/ 0 60000 65536"/>
                <a:gd name="T20" fmla="*/ 0 60000 65536"/>
                <a:gd name="T21" fmla="*/ 0 60000 65536"/>
                <a:gd name="T22" fmla="*/ 0 60000 65536"/>
                <a:gd name="T23" fmla="*/ 0 60000 65536"/>
              </a:gdLst>
              <a:ahLst/>
              <a:cxnLst>
                <a:cxn ang="T16">
                  <a:pos x="T0" y="T1"/>
                </a:cxn>
                <a:cxn ang="T17">
                  <a:pos x="T2" y="T3"/>
                </a:cxn>
                <a:cxn ang="T18">
                  <a:pos x="T4" y="T5"/>
                </a:cxn>
                <a:cxn ang="T19">
                  <a:pos x="T6" y="T7"/>
                </a:cxn>
                <a:cxn ang="T20">
                  <a:pos x="T8" y="T9"/>
                </a:cxn>
                <a:cxn ang="T21">
                  <a:pos x="T10" y="T11"/>
                </a:cxn>
                <a:cxn ang="T22">
                  <a:pos x="T12" y="T13"/>
                </a:cxn>
                <a:cxn ang="T23">
                  <a:pos x="T14" y="T15"/>
                </a:cxn>
              </a:cxnLst>
              <a:rect l="0" t="0" r="r" b="b"/>
              <a:pathLst>
                <a:path w="44" h="111">
                  <a:moveTo>
                    <a:pt x="11" y="28"/>
                  </a:moveTo>
                  <a:cubicBezTo>
                    <a:pt x="7" y="19"/>
                    <a:pt x="4" y="9"/>
                    <a:pt x="0" y="0"/>
                  </a:cubicBezTo>
                  <a:cubicBezTo>
                    <a:pt x="3" y="16"/>
                    <a:pt x="7" y="33"/>
                    <a:pt x="11" y="49"/>
                  </a:cubicBezTo>
                  <a:cubicBezTo>
                    <a:pt x="12" y="52"/>
                    <a:pt x="13" y="55"/>
                    <a:pt x="14" y="58"/>
                  </a:cubicBezTo>
                  <a:cubicBezTo>
                    <a:pt x="22" y="76"/>
                    <a:pt x="30" y="94"/>
                    <a:pt x="39" y="111"/>
                  </a:cubicBezTo>
                  <a:cubicBezTo>
                    <a:pt x="44" y="111"/>
                    <a:pt x="44" y="111"/>
                    <a:pt x="44" y="111"/>
                  </a:cubicBezTo>
                  <a:cubicBezTo>
                    <a:pt x="35" y="92"/>
                    <a:pt x="28" y="72"/>
                    <a:pt x="22" y="52"/>
                  </a:cubicBezTo>
                  <a:cubicBezTo>
                    <a:pt x="18" y="44"/>
                    <a:pt x="15" y="36"/>
                    <a:pt x="11" y="28"/>
                  </a:cubicBezTo>
                  <a:close/>
                </a:path>
              </a:pathLst>
            </a:custGeom>
            <a:solidFill>
              <a:schemeClr val="tx2"/>
            </a:solidFill>
            <a:ln>
              <a:noFill/>
            </a:ln>
            <a:extLst>
              <a:ext uri="{91240B29-F687-4F45-9708-019B960494DF}">
                <a14:hiddenLine xmlns:a14="http://schemas.microsoft.com/office/drawing/2010/main" w="9525">
                  <a:solidFill>
                    <a:srgbClr val="000000"/>
                  </a:solidFill>
                  <a:round/>
                  <a:headEnd/>
                  <a:tailEnd/>
                </a14:hiddenLine>
              </a:ext>
            </a:extLst>
          </p:spPr>
          <p:txBody>
            <a:bodyPr/>
            <a:lstStyle/>
            <a:p>
              <a:endParaRPr lang="zh-CN" altLang="en-US"/>
            </a:p>
          </p:txBody>
        </p:sp>
      </p:grpSp>
      <p:sp>
        <p:nvSpPr>
          <p:cNvPr id="62" name="Rectangle 61"/>
          <p:cNvSpPr/>
          <p:nvPr/>
        </p:nvSpPr>
        <p:spPr>
          <a:xfrm>
            <a:off x="0" y="0"/>
            <a:ext cx="182563" cy="6858000"/>
          </a:xfrm>
          <a:prstGeom prst="rect">
            <a:avLst/>
          </a:prstGeom>
          <a:solidFill>
            <a:schemeClr val="tx2"/>
          </a:solidFill>
          <a:ln>
            <a:noFill/>
          </a:ln>
          <a:effectLst/>
        </p:spPr>
        <p:style>
          <a:lnRef idx="1">
            <a:schemeClr val="accent1"/>
          </a:lnRef>
          <a:fillRef idx="3">
            <a:schemeClr val="accent1"/>
          </a:fillRef>
          <a:effectRef idx="2">
            <a:schemeClr val="accent1"/>
          </a:effectRef>
          <a:fontRef idx="minor">
            <a:schemeClr val="lt1"/>
          </a:fontRef>
        </p:style>
      </p:sp>
      <p:sp>
        <p:nvSpPr>
          <p:cNvPr id="1029" name="Title Placeholder 1"/>
          <p:cNvSpPr>
            <a:spLocks noGrp="1"/>
          </p:cNvSpPr>
          <p:nvPr>
            <p:ph type="title"/>
          </p:nvPr>
        </p:nvSpPr>
        <p:spPr bwMode="auto">
          <a:xfrm>
            <a:off x="1944688" y="623888"/>
            <a:ext cx="6589712" cy="1281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单击此处编辑母版标题样式</a:t>
            </a:r>
          </a:p>
        </p:txBody>
      </p:sp>
      <p:sp>
        <p:nvSpPr>
          <p:cNvPr id="1030" name="Text Placeholder 2"/>
          <p:cNvSpPr>
            <a:spLocks noGrp="1"/>
          </p:cNvSpPr>
          <p:nvPr>
            <p:ph type="body" idx="1"/>
          </p:nvPr>
        </p:nvSpPr>
        <p:spPr bwMode="auto">
          <a:xfrm>
            <a:off x="1943100" y="2133600"/>
            <a:ext cx="6591300" cy="388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Date Placeholder 3"/>
          <p:cNvSpPr>
            <a:spLocks noGrp="1"/>
          </p:cNvSpPr>
          <p:nvPr>
            <p:ph type="dt" sz="half" idx="2"/>
          </p:nvPr>
        </p:nvSpPr>
        <p:spPr>
          <a:xfrm>
            <a:off x="7772400" y="6135688"/>
            <a:ext cx="766763" cy="369887"/>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900">
                <a:solidFill>
                  <a:srgbClr val="898989"/>
                </a:solidFill>
                <a:ea typeface="宋体" panose="02010600030101010101" pitchFamily="2" charset="-122"/>
              </a:defRPr>
            </a:lvl1pPr>
          </a:lstStyle>
          <a:p>
            <a:pPr>
              <a:defRPr/>
            </a:pPr>
            <a:fld id="{7FAA63E5-13F4-4FD2-9637-F7487F12D505}" type="datetimeFigureOut">
              <a:rPr lang="en-US" altLang="zh-CN"/>
              <a:pPr>
                <a:defRPr/>
              </a:pPr>
              <a:t>11/3/2020</a:t>
            </a:fld>
            <a:endParaRPr lang="en-US" altLang="zh-CN"/>
          </a:p>
        </p:txBody>
      </p:sp>
      <p:sp>
        <p:nvSpPr>
          <p:cNvPr id="5" name="Footer Placeholder 4"/>
          <p:cNvSpPr>
            <a:spLocks noGrp="1"/>
          </p:cNvSpPr>
          <p:nvPr>
            <p:ph type="ftr" sz="quarter" idx="3"/>
          </p:nvPr>
        </p:nvSpPr>
        <p:spPr>
          <a:xfrm>
            <a:off x="1943100" y="6135688"/>
            <a:ext cx="5716588" cy="365125"/>
          </a:xfrm>
          <a:prstGeom prst="rect">
            <a:avLst/>
          </a:prstGeom>
        </p:spPr>
        <p:txBody>
          <a:bodyPr vert="horz" wrap="square" lIns="91440" tIns="45720" rIns="91440" bIns="45720" numCol="1" anchor="ctr" anchorCtr="0" compatLnSpc="1">
            <a:prstTxWarp prst="textNoShape">
              <a:avLst/>
            </a:prstTxWarp>
          </a:bodyPr>
          <a:lstStyle>
            <a:lvl1pPr eaLnBrk="1" hangingPunct="1">
              <a:defRPr sz="900">
                <a:solidFill>
                  <a:srgbClr val="898989"/>
                </a:solidFill>
                <a:ea typeface="宋体" panose="02010600030101010101" pitchFamily="2" charset="-122"/>
              </a:defRPr>
            </a:lvl1pPr>
          </a:lstStyle>
          <a:p>
            <a:pPr>
              <a:defRPr/>
            </a:pPr>
            <a:endParaRPr lang="en-US" altLang="zh-CN"/>
          </a:p>
        </p:txBody>
      </p:sp>
      <p:sp>
        <p:nvSpPr>
          <p:cNvPr id="6" name="Slide Number Placeholder 5"/>
          <p:cNvSpPr>
            <a:spLocks noGrp="1"/>
          </p:cNvSpPr>
          <p:nvPr>
            <p:ph type="sldNum" sz="quarter" idx="4"/>
          </p:nvPr>
        </p:nvSpPr>
        <p:spPr bwMode="gray">
          <a:xfrm>
            <a:off x="511175" y="787400"/>
            <a:ext cx="585788" cy="365125"/>
          </a:xfrm>
          <a:prstGeom prst="rect">
            <a:avLst/>
          </a:prstGeom>
        </p:spPr>
        <p:txBody>
          <a:bodyPr vert="horz" wrap="square" lIns="91440" tIns="45720" rIns="91440" bIns="45720" numCol="1" anchor="ctr" anchorCtr="0" compatLnSpc="1">
            <a:prstTxWarp prst="textNoShape">
              <a:avLst/>
            </a:prstTxWarp>
          </a:bodyPr>
          <a:lstStyle>
            <a:lvl1pPr algn="r" eaLnBrk="1" hangingPunct="1">
              <a:defRPr sz="2000">
                <a:solidFill>
                  <a:srgbClr val="FEFFFF"/>
                </a:solidFill>
                <a:ea typeface="宋体" panose="02010600030101010101" pitchFamily="2" charset="-122"/>
              </a:defRPr>
            </a:lvl1pPr>
          </a:lstStyle>
          <a:p>
            <a:pPr>
              <a:defRPr/>
            </a:pPr>
            <a:fld id="{B6806C06-1D65-442F-A7B8-93E98654CF45}" type="slidenum">
              <a:rPr lang="en-US" altLang="zh-CN"/>
              <a:pPr>
                <a:defRPr/>
              </a:pPr>
              <a:t>‹#›</a:t>
            </a:fld>
            <a:endParaRPr lang="en-US" altLang="zh-CN"/>
          </a:p>
        </p:txBody>
      </p:sp>
    </p:spTree>
    <p:extLst>
      <p:ext uri="{BB962C8B-B14F-4D97-AF65-F5344CB8AC3E}">
        <p14:creationId xmlns:p14="http://schemas.microsoft.com/office/powerpoint/2010/main" val="1755501768"/>
      </p:ext>
    </p:extLst>
  </p:cSld>
  <p:clrMap bg1="lt1" tx1="dk1" bg2="lt2" tx2="dk2" accent1="accent1" accent2="accent2" accent3="accent3" accent4="accent4" accent5="accent5" accent6="accent6" hlink="hlink" folHlink="folHlink"/>
  <p:sldLayoutIdLst>
    <p:sldLayoutId id="2147484003" r:id="rId1"/>
    <p:sldLayoutId id="2147484004" r:id="rId2"/>
    <p:sldLayoutId id="2147484005" r:id="rId3"/>
    <p:sldLayoutId id="2147484006" r:id="rId4"/>
    <p:sldLayoutId id="2147484007" r:id="rId5"/>
    <p:sldLayoutId id="2147484008" r:id="rId6"/>
    <p:sldLayoutId id="2147484009" r:id="rId7"/>
    <p:sldLayoutId id="2147484010" r:id="rId8"/>
    <p:sldLayoutId id="2147484011" r:id="rId9"/>
    <p:sldLayoutId id="2147484012" r:id="rId10"/>
    <p:sldLayoutId id="2147484013" r:id="rId11"/>
    <p:sldLayoutId id="2147484014" r:id="rId12"/>
    <p:sldLayoutId id="2147484015" r:id="rId13"/>
    <p:sldLayoutId id="2147484016" r:id="rId14"/>
    <p:sldLayoutId id="2147484017" r:id="rId15"/>
    <p:sldLayoutId id="2147484018" r:id="rId16"/>
  </p:sldLayoutIdLst>
  <p:txStyles>
    <p:title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42900" indent="-342900" algn="l" defTabSz="457200" rtl="0" eaLnBrk="0" fontAlgn="base" hangingPunct="0">
        <a:spcBef>
          <a:spcPts val="1000"/>
        </a:spcBef>
        <a:spcAft>
          <a:spcPct val="0"/>
        </a:spcAft>
        <a:buClr>
          <a:schemeClr val="accent1"/>
        </a:buClr>
        <a:buFont typeface="Wingdings 3" panose="05040102010807070707" pitchFamily="18" charset="2"/>
        <a:buChar char=""/>
        <a:defRPr kern="1200">
          <a:solidFill>
            <a:srgbClr val="404040"/>
          </a:solidFill>
          <a:latin typeface="+mn-lt"/>
          <a:ea typeface="+mn-ea"/>
          <a:cs typeface="+mn-cs"/>
        </a:defRPr>
      </a:lvl1pPr>
      <a:lvl2pPr marL="742950" indent="-285750" algn="l" defTabSz="457200" rtl="0" eaLnBrk="0" fontAlgn="base" hangingPunct="0">
        <a:spcBef>
          <a:spcPts val="1000"/>
        </a:spcBef>
        <a:spcAft>
          <a:spcPct val="0"/>
        </a:spcAft>
        <a:buClr>
          <a:schemeClr val="accent1"/>
        </a:buClr>
        <a:buFont typeface="Wingdings 3" panose="05040102010807070707" pitchFamily="18" charset="2"/>
        <a:buChar char=""/>
        <a:defRPr sz="1600" kern="1200">
          <a:solidFill>
            <a:srgbClr val="404040"/>
          </a:solidFill>
          <a:latin typeface="+mn-lt"/>
          <a:ea typeface="+mn-ea"/>
          <a:cs typeface="+mn-cs"/>
        </a:defRPr>
      </a:lvl2pPr>
      <a:lvl3pPr marL="1143000" indent="-228600" algn="l" defTabSz="457200" rtl="0" eaLnBrk="0" fontAlgn="base" hangingPunct="0">
        <a:spcBef>
          <a:spcPts val="1000"/>
        </a:spcBef>
        <a:spcAft>
          <a:spcPct val="0"/>
        </a:spcAft>
        <a:buClr>
          <a:schemeClr val="accent1"/>
        </a:buClr>
        <a:buFont typeface="Wingdings 3" panose="05040102010807070707" pitchFamily="18" charset="2"/>
        <a:buChar char=""/>
        <a:defRPr sz="1400" kern="1200">
          <a:solidFill>
            <a:srgbClr val="404040"/>
          </a:solidFill>
          <a:latin typeface="+mn-lt"/>
          <a:ea typeface="+mn-ea"/>
          <a:cs typeface="+mn-cs"/>
        </a:defRPr>
      </a:lvl3pPr>
      <a:lvl4pPr marL="16002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4pPr>
      <a:lvl5pPr marL="2057400" indent="-228600" algn="l" defTabSz="457200" rtl="0" eaLnBrk="0" fontAlgn="base" hangingPunct="0">
        <a:spcBef>
          <a:spcPts val="1000"/>
        </a:spcBef>
        <a:spcAft>
          <a:spcPct val="0"/>
        </a:spcAft>
        <a:buClr>
          <a:schemeClr val="accent1"/>
        </a:buClr>
        <a:buFont typeface="Wingdings 3" panose="05040102010807070707" pitchFamily="18" charset="2"/>
        <a:buChar char=""/>
        <a:defRPr sz="1200" kern="1200">
          <a:solidFill>
            <a:srgbClr val="404040"/>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diagramLayout" Target="../diagrams/layout2.xml"/><Relationship Id="rId13" Type="http://schemas.openxmlformats.org/officeDocument/2006/relationships/diagramLayout" Target="../diagrams/layout3.xml"/><Relationship Id="rId3" Type="http://schemas.openxmlformats.org/officeDocument/2006/relationships/diagramLayout" Target="../diagrams/layout1.xml"/><Relationship Id="rId7" Type="http://schemas.openxmlformats.org/officeDocument/2006/relationships/diagramData" Target="../diagrams/data2.xml"/><Relationship Id="rId12" Type="http://schemas.openxmlformats.org/officeDocument/2006/relationships/diagramData" Target="../diagrams/data3.xml"/><Relationship Id="rId2" Type="http://schemas.openxmlformats.org/officeDocument/2006/relationships/diagramData" Target="../diagrams/data1.xml"/><Relationship Id="rId16" Type="http://schemas.microsoft.com/office/2007/relationships/diagramDrawing" Target="../diagrams/drawing3.xml"/><Relationship Id="rId1" Type="http://schemas.openxmlformats.org/officeDocument/2006/relationships/slideLayout" Target="../slideLayouts/slideLayout1.xml"/><Relationship Id="rId6" Type="http://schemas.microsoft.com/office/2007/relationships/diagramDrawing" Target="../diagrams/drawing1.xml"/><Relationship Id="rId11" Type="http://schemas.microsoft.com/office/2007/relationships/diagramDrawing" Target="../diagrams/drawing2.xml"/><Relationship Id="rId5" Type="http://schemas.openxmlformats.org/officeDocument/2006/relationships/diagramColors" Target="../diagrams/colors1.xml"/><Relationship Id="rId15" Type="http://schemas.openxmlformats.org/officeDocument/2006/relationships/diagramColors" Target="../diagrams/colors3.xml"/><Relationship Id="rId10" Type="http://schemas.openxmlformats.org/officeDocument/2006/relationships/diagramColors" Target="../diagrams/colors2.xml"/><Relationship Id="rId4" Type="http://schemas.openxmlformats.org/officeDocument/2006/relationships/diagramQuickStyle" Target="../diagrams/quickStyle1.xml"/><Relationship Id="rId9" Type="http://schemas.openxmlformats.org/officeDocument/2006/relationships/diagramQuickStyle" Target="../diagrams/quickStyle2.xml"/><Relationship Id="rId14" Type="http://schemas.openxmlformats.org/officeDocument/2006/relationships/diagramQuickStyle" Target="../diagrams/quickStyle3.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8.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2.xml"/></Relationships>
</file>

<file path=ppt/slides/_rels/slide19.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image" Target="../media/image11.jpeg"/><Relationship Id="rId1" Type="http://schemas.openxmlformats.org/officeDocument/2006/relationships/slideLayout" Target="../slideLayouts/slideLayout22.xml"/><Relationship Id="rId4" Type="http://schemas.openxmlformats.org/officeDocument/2006/relationships/image" Target="../media/image13.jpe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slide" Target="slide84.xml"/><Relationship Id="rId1" Type="http://schemas.openxmlformats.org/officeDocument/2006/relationships/slideLayout" Target="../slideLayouts/slideLayout22.xml"/></Relationships>
</file>

<file path=ppt/slides/_rels/slide31.xml.rels><?xml version="1.0" encoding="UTF-8" standalone="yes"?>
<Relationships xmlns="http://schemas.openxmlformats.org/package/2006/relationships"><Relationship Id="rId2" Type="http://schemas.openxmlformats.org/officeDocument/2006/relationships/slide" Target="slide85.xml"/><Relationship Id="rId1" Type="http://schemas.openxmlformats.org/officeDocument/2006/relationships/slideLayout" Target="../slideLayouts/slideLayout22.xml"/></Relationships>
</file>

<file path=ppt/slides/_rels/slide32.xml.rels><?xml version="1.0" encoding="UTF-8" standalone="yes"?>
<Relationships xmlns="http://schemas.openxmlformats.org/package/2006/relationships"><Relationship Id="rId2" Type="http://schemas.openxmlformats.org/officeDocument/2006/relationships/image" Target="../media/image15.jpeg"/><Relationship Id="rId1" Type="http://schemas.openxmlformats.org/officeDocument/2006/relationships/slideLayout" Target="../slideLayouts/slideLayout22.xml"/></Relationships>
</file>

<file path=ppt/slides/_rels/slide3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2.xml"/><Relationship Id="rId4" Type="http://schemas.openxmlformats.org/officeDocument/2006/relationships/image" Target="../media/image18.jpeg"/></Relationships>
</file>

<file path=ppt/slides/_rels/slide3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png"/><Relationship Id="rId1" Type="http://schemas.openxmlformats.org/officeDocument/2006/relationships/slideLayout" Target="../slideLayouts/slideLayout22.xml"/><Relationship Id="rId4" Type="http://schemas.openxmlformats.org/officeDocument/2006/relationships/image" Target="../media/image21.jpeg"/></Relationships>
</file>

<file path=ppt/slides/_rels/slide35.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image" Target="../media/image22.jpeg"/><Relationship Id="rId1" Type="http://schemas.openxmlformats.org/officeDocument/2006/relationships/slideLayout" Target="../slideLayouts/slideLayout22.xml"/><Relationship Id="rId4" Type="http://schemas.openxmlformats.org/officeDocument/2006/relationships/image" Target="../media/image24.jpeg"/></Relationships>
</file>

<file path=ppt/slides/_rels/slide36.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image" Target="../media/image25.jpeg"/><Relationship Id="rId1" Type="http://schemas.openxmlformats.org/officeDocument/2006/relationships/slideLayout" Target="../slideLayouts/slideLayout2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38.xml.rels><?xml version="1.0" encoding="UTF-8" standalone="yes"?>
<Relationships xmlns="http://schemas.openxmlformats.org/package/2006/relationships"><Relationship Id="rId2" Type="http://schemas.openxmlformats.org/officeDocument/2006/relationships/slide" Target="slide86.xml"/><Relationship Id="rId1" Type="http://schemas.openxmlformats.org/officeDocument/2006/relationships/slideLayout" Target="../slideLayouts/slideLayout2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xml.rels><?xml version="1.0" encoding="UTF-8" standalone="yes"?>
<Relationships xmlns="http://schemas.openxmlformats.org/package/2006/relationships"><Relationship Id="rId3" Type="http://schemas.openxmlformats.org/officeDocument/2006/relationships/oleObject" Target="../embeddings/oleObject1.bin"/><Relationship Id="rId2" Type="http://schemas.openxmlformats.org/officeDocument/2006/relationships/slideLayout" Target="../slideLayouts/slideLayout2.xml"/><Relationship Id="rId1" Type="http://schemas.openxmlformats.org/officeDocument/2006/relationships/vmlDrawing" Target="../drawings/vmlDrawing1.vml"/><Relationship Id="rId4" Type="http://schemas.openxmlformats.org/officeDocument/2006/relationships/image" Target="../media/image4.wmf"/></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44.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2.xml"/></Relationships>
</file>

<file path=ppt/slides/_rels/slide45.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22.xml"/></Relationships>
</file>

<file path=ppt/slides/_rels/slide46.xml.rels><?xml version="1.0" encoding="UTF-8" standalone="yes"?>
<Relationships xmlns="http://schemas.openxmlformats.org/package/2006/relationships"><Relationship Id="rId8" Type="http://schemas.openxmlformats.org/officeDocument/2006/relationships/image" Target="../media/image35.png"/><Relationship Id="rId3" Type="http://schemas.openxmlformats.org/officeDocument/2006/relationships/image" Target="../media/image30.png"/><Relationship Id="rId7" Type="http://schemas.openxmlformats.org/officeDocument/2006/relationships/image" Target="../media/image34.png"/><Relationship Id="rId2" Type="http://schemas.openxmlformats.org/officeDocument/2006/relationships/image" Target="../media/image29.png"/><Relationship Id="rId1" Type="http://schemas.openxmlformats.org/officeDocument/2006/relationships/slideLayout" Target="../slideLayouts/slideLayout22.xml"/><Relationship Id="rId6" Type="http://schemas.openxmlformats.org/officeDocument/2006/relationships/image" Target="../media/image33.png"/><Relationship Id="rId11" Type="http://schemas.openxmlformats.org/officeDocument/2006/relationships/image" Target="../media/image38.png"/><Relationship Id="rId5" Type="http://schemas.openxmlformats.org/officeDocument/2006/relationships/image" Target="../media/image32.png"/><Relationship Id="rId10" Type="http://schemas.openxmlformats.org/officeDocument/2006/relationships/image" Target="../media/image37.png"/><Relationship Id="rId4" Type="http://schemas.openxmlformats.org/officeDocument/2006/relationships/image" Target="../media/image31.png"/><Relationship Id="rId9" Type="http://schemas.openxmlformats.org/officeDocument/2006/relationships/image" Target="../media/image36.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6.xml"/><Relationship Id="rId4" Type="http://schemas.openxmlformats.org/officeDocument/2006/relationships/image" Target="../media/image41.jpe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xml.rels><?xml version="1.0" encoding="UTF-8" standalone="yes"?>
<Relationships xmlns="http://schemas.openxmlformats.org/package/2006/relationships"><Relationship Id="rId2" Type="http://schemas.openxmlformats.org/officeDocument/2006/relationships/audio" Target="../media/audio1.wav"/><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slide" Target="slide95.xml"/><Relationship Id="rId2" Type="http://schemas.openxmlformats.org/officeDocument/2006/relationships/image" Target="../media/image42.emf"/><Relationship Id="rId1" Type="http://schemas.openxmlformats.org/officeDocument/2006/relationships/slideLayout" Target="../slideLayouts/slideLayout6.xml"/><Relationship Id="rId4" Type="http://schemas.openxmlformats.org/officeDocument/2006/relationships/image" Target="../media/image43.png"/></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oleObject" Target="../embeddings/oleObject2.bin"/><Relationship Id="rId2" Type="http://schemas.openxmlformats.org/officeDocument/2006/relationships/slideLayout" Target="../slideLayouts/slideLayout6.xml"/><Relationship Id="rId1" Type="http://schemas.openxmlformats.org/officeDocument/2006/relationships/vmlDrawing" Target="../drawings/vmlDrawing2.vml"/><Relationship Id="rId6" Type="http://schemas.openxmlformats.org/officeDocument/2006/relationships/image" Target="../media/image47.wmf"/><Relationship Id="rId5" Type="http://schemas.openxmlformats.org/officeDocument/2006/relationships/oleObject" Target="../embeddings/oleObject3.bin"/><Relationship Id="rId4" Type="http://schemas.openxmlformats.org/officeDocument/2006/relationships/image" Target="../media/image46.wmf"/></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slide" Target="slide90.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59.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image" Target="../media/image52.jpeg"/><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6.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slide" Target="slide13.xml"/><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hyperlink" Target="&#26031;&#35834;&#30331;&#25581;&#31192;&#26410;&#27490;&#26865;&#38236;&#38376;.mp4" TargetMode="External"/><Relationship Id="rId2" Type="http://schemas.openxmlformats.org/officeDocument/2006/relationships/hyperlink" Target="&#21487;&#24597;&#30340;&#32593;&#32476;&#30417;&#25511;.mp4" TargetMode="External"/><Relationship Id="rId1" Type="http://schemas.openxmlformats.org/officeDocument/2006/relationships/slideLayout" Target="../slideLayouts/slideLayout6.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6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slide" Target="slide86.xml"/><Relationship Id="rId1" Type="http://schemas.openxmlformats.org/officeDocument/2006/relationships/slideLayout" Target="../slideLayouts/slideLayout6.xml"/><Relationship Id="rId4" Type="http://schemas.openxmlformats.org/officeDocument/2006/relationships/image" Target="../media/image65.png"/></Relationships>
</file>

<file path=ppt/slides/_rels/slide6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image" Target="../media/image66.png"/><Relationship Id="rId1" Type="http://schemas.openxmlformats.org/officeDocument/2006/relationships/slideLayout" Target="../slideLayouts/slideLayout6.xml"/><Relationship Id="rId4" Type="http://schemas.openxmlformats.org/officeDocument/2006/relationships/image" Target="../media/image68.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6.xml"/></Relationships>
</file>

<file path=ppt/slides/_rels/slide71.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diagramLayout" Target="../diagrams/layout4.xml"/><Relationship Id="rId2" Type="http://schemas.openxmlformats.org/officeDocument/2006/relationships/diagramData" Target="../diagrams/data4.xml"/><Relationship Id="rId1" Type="http://schemas.openxmlformats.org/officeDocument/2006/relationships/slideLayout" Target="../slideLayouts/slideLayout6.xml"/><Relationship Id="rId6" Type="http://schemas.microsoft.com/office/2007/relationships/diagramDrawing" Target="../diagrams/drawing4.xml"/><Relationship Id="rId5" Type="http://schemas.openxmlformats.org/officeDocument/2006/relationships/diagramColors" Target="../diagrams/colors4.xml"/><Relationship Id="rId4" Type="http://schemas.openxmlformats.org/officeDocument/2006/relationships/diagramQuickStyle" Target="../diagrams/quickStyle4.xml"/></Relationships>
</file>

<file path=ppt/slides/_rels/slide74.xml.rels><?xml version="1.0" encoding="UTF-8" standalone="yes"?>
<Relationships xmlns="http://schemas.openxmlformats.org/package/2006/relationships"><Relationship Id="rId3" Type="http://schemas.openxmlformats.org/officeDocument/2006/relationships/diagramLayout" Target="../diagrams/layout5.xml"/><Relationship Id="rId7" Type="http://schemas.openxmlformats.org/officeDocument/2006/relationships/image" Target="../media/image72.png"/><Relationship Id="rId2" Type="http://schemas.openxmlformats.org/officeDocument/2006/relationships/diagramData" Target="../diagrams/data5.xml"/><Relationship Id="rId1" Type="http://schemas.openxmlformats.org/officeDocument/2006/relationships/slideLayout" Target="../slideLayouts/slideLayout6.xml"/><Relationship Id="rId6" Type="http://schemas.microsoft.com/office/2007/relationships/diagramDrawing" Target="../diagrams/drawing5.xml"/><Relationship Id="rId5" Type="http://schemas.openxmlformats.org/officeDocument/2006/relationships/diagramColors" Target="../diagrams/colors5.xml"/><Relationship Id="rId4" Type="http://schemas.openxmlformats.org/officeDocument/2006/relationships/diagramQuickStyle" Target="../diagrams/quickStyle5.xml"/></Relationships>
</file>

<file path=ppt/slides/_rels/slide75.xml.rels><?xml version="1.0" encoding="UTF-8" standalone="yes"?>
<Relationships xmlns="http://schemas.openxmlformats.org/package/2006/relationships"><Relationship Id="rId3" Type="http://schemas.openxmlformats.org/officeDocument/2006/relationships/diagramLayout" Target="../diagrams/layout6.xml"/><Relationship Id="rId7" Type="http://schemas.openxmlformats.org/officeDocument/2006/relationships/image" Target="../media/image73.png"/><Relationship Id="rId2" Type="http://schemas.openxmlformats.org/officeDocument/2006/relationships/diagramData" Target="../diagrams/data6.xml"/><Relationship Id="rId1" Type="http://schemas.openxmlformats.org/officeDocument/2006/relationships/slideLayout" Target="../slideLayouts/slideLayout6.xml"/><Relationship Id="rId6" Type="http://schemas.microsoft.com/office/2007/relationships/diagramDrawing" Target="../diagrams/drawing6.xml"/><Relationship Id="rId5" Type="http://schemas.openxmlformats.org/officeDocument/2006/relationships/diagramColors" Target="../diagrams/colors6.xml"/><Relationship Id="rId4" Type="http://schemas.openxmlformats.org/officeDocument/2006/relationships/diagramQuickStyle" Target="../diagrams/quickStyle6.xml"/></Relationships>
</file>

<file path=ppt/slides/_rels/slide76.xml.rels><?xml version="1.0" encoding="UTF-8" standalone="yes"?>
<Relationships xmlns="http://schemas.openxmlformats.org/package/2006/relationships"><Relationship Id="rId3" Type="http://schemas.openxmlformats.org/officeDocument/2006/relationships/diagramLayout" Target="../diagrams/layout7.xml"/><Relationship Id="rId7" Type="http://schemas.openxmlformats.org/officeDocument/2006/relationships/image" Target="../media/image74.png"/><Relationship Id="rId2" Type="http://schemas.openxmlformats.org/officeDocument/2006/relationships/diagramData" Target="../diagrams/data7.xml"/><Relationship Id="rId1" Type="http://schemas.openxmlformats.org/officeDocument/2006/relationships/slideLayout" Target="../slideLayouts/slideLayout6.xml"/><Relationship Id="rId6" Type="http://schemas.microsoft.com/office/2007/relationships/diagramDrawing" Target="../diagrams/drawing7.xml"/><Relationship Id="rId5" Type="http://schemas.openxmlformats.org/officeDocument/2006/relationships/diagramColors" Target="../diagrams/colors7.xml"/><Relationship Id="rId4" Type="http://schemas.openxmlformats.org/officeDocument/2006/relationships/diagramQuickStyle" Target="../diagrams/quickStyle7.xml"/></Relationships>
</file>

<file path=ppt/slides/_rels/slide77.xml.rels><?xml version="1.0" encoding="UTF-8" standalone="yes"?>
<Relationships xmlns="http://schemas.openxmlformats.org/package/2006/relationships"><Relationship Id="rId3" Type="http://schemas.openxmlformats.org/officeDocument/2006/relationships/diagramLayout" Target="../diagrams/layout8.xml"/><Relationship Id="rId7" Type="http://schemas.openxmlformats.org/officeDocument/2006/relationships/image" Target="../media/image75.png"/><Relationship Id="rId2" Type="http://schemas.openxmlformats.org/officeDocument/2006/relationships/diagramData" Target="../diagrams/data8.xml"/><Relationship Id="rId1" Type="http://schemas.openxmlformats.org/officeDocument/2006/relationships/slideLayout" Target="../slideLayouts/slideLayout6.xml"/><Relationship Id="rId6" Type="http://schemas.microsoft.com/office/2007/relationships/diagramDrawing" Target="../diagrams/drawing8.xml"/><Relationship Id="rId5" Type="http://schemas.openxmlformats.org/officeDocument/2006/relationships/diagramColors" Target="../diagrams/colors8.xml"/><Relationship Id="rId4" Type="http://schemas.openxmlformats.org/officeDocument/2006/relationships/diagramQuickStyle" Target="../diagrams/quickStyle8.xml"/></Relationships>
</file>

<file path=ppt/slides/_rels/slide78.xml.rels><?xml version="1.0" encoding="UTF-8" standalone="yes"?>
<Relationships xmlns="http://schemas.openxmlformats.org/package/2006/relationships"><Relationship Id="rId3" Type="http://schemas.openxmlformats.org/officeDocument/2006/relationships/diagramLayout" Target="../diagrams/layout9.xml"/><Relationship Id="rId7" Type="http://schemas.openxmlformats.org/officeDocument/2006/relationships/image" Target="../media/image76.png"/><Relationship Id="rId2" Type="http://schemas.openxmlformats.org/officeDocument/2006/relationships/diagramData" Target="../diagrams/data9.xml"/><Relationship Id="rId1" Type="http://schemas.openxmlformats.org/officeDocument/2006/relationships/slideLayout" Target="../slideLayouts/slideLayout6.xml"/><Relationship Id="rId6" Type="http://schemas.microsoft.com/office/2007/relationships/diagramDrawing" Target="../diagrams/drawing9.xml"/><Relationship Id="rId5" Type="http://schemas.openxmlformats.org/officeDocument/2006/relationships/diagramColors" Target="../diagrams/colors9.xml"/><Relationship Id="rId4" Type="http://schemas.openxmlformats.org/officeDocument/2006/relationships/diagramQuickStyle" Target="../diagrams/quickStyle9.xml"/></Relationships>
</file>

<file path=ppt/slides/_rels/slide79.xml.rels><?xml version="1.0" encoding="UTF-8" standalone="yes"?>
<Relationships xmlns="http://schemas.openxmlformats.org/package/2006/relationships"><Relationship Id="rId8" Type="http://schemas.openxmlformats.org/officeDocument/2006/relationships/image" Target="../media/image78.png"/><Relationship Id="rId3" Type="http://schemas.openxmlformats.org/officeDocument/2006/relationships/diagramLayout" Target="../diagrams/layout10.xml"/><Relationship Id="rId7" Type="http://schemas.openxmlformats.org/officeDocument/2006/relationships/image" Target="../media/image77.png"/><Relationship Id="rId2" Type="http://schemas.openxmlformats.org/officeDocument/2006/relationships/diagramData" Target="../diagrams/data10.xml"/><Relationship Id="rId1" Type="http://schemas.openxmlformats.org/officeDocument/2006/relationships/slideLayout" Target="../slideLayouts/slideLayout6.xml"/><Relationship Id="rId6" Type="http://schemas.microsoft.com/office/2007/relationships/diagramDrawing" Target="../diagrams/drawing10.xml"/><Relationship Id="rId5" Type="http://schemas.openxmlformats.org/officeDocument/2006/relationships/diagramColors" Target="../diagrams/colors10.xml"/><Relationship Id="rId10" Type="http://schemas.openxmlformats.org/officeDocument/2006/relationships/image" Target="../media/image80.png"/><Relationship Id="rId4" Type="http://schemas.openxmlformats.org/officeDocument/2006/relationships/diagramQuickStyle" Target="../diagrams/quickStyle10.xml"/><Relationship Id="rId9" Type="http://schemas.openxmlformats.org/officeDocument/2006/relationships/image" Target="../media/image79.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diagramLayout" Target="../diagrams/layout11.xml"/><Relationship Id="rId7" Type="http://schemas.openxmlformats.org/officeDocument/2006/relationships/image" Target="../media/image81.png"/><Relationship Id="rId2" Type="http://schemas.openxmlformats.org/officeDocument/2006/relationships/diagramData" Target="../diagrams/data11.xml"/><Relationship Id="rId1" Type="http://schemas.openxmlformats.org/officeDocument/2006/relationships/slideLayout" Target="../slideLayouts/slideLayout6.xml"/><Relationship Id="rId6" Type="http://schemas.microsoft.com/office/2007/relationships/diagramDrawing" Target="../diagrams/drawing11.xml"/><Relationship Id="rId5" Type="http://schemas.openxmlformats.org/officeDocument/2006/relationships/diagramColors" Target="../diagrams/colors11.xml"/><Relationship Id="rId4" Type="http://schemas.openxmlformats.org/officeDocument/2006/relationships/diagramQuickStyle" Target="../diagrams/quickStyle11.xml"/></Relationships>
</file>

<file path=ppt/slides/_rels/slide81.xml.rels><?xml version="1.0" encoding="UTF-8" standalone="yes"?>
<Relationships xmlns="http://schemas.openxmlformats.org/package/2006/relationships"><Relationship Id="rId3" Type="http://schemas.openxmlformats.org/officeDocument/2006/relationships/diagramData" Target="../diagrams/data12.xml"/><Relationship Id="rId7" Type="http://schemas.microsoft.com/office/2007/relationships/diagramDrawing" Target="../diagrams/drawing12.xml"/><Relationship Id="rId2" Type="http://schemas.openxmlformats.org/officeDocument/2006/relationships/image" Target="../media/image83.png"/><Relationship Id="rId1" Type="http://schemas.openxmlformats.org/officeDocument/2006/relationships/slideLayout" Target="../slideLayouts/slideLayout6.xml"/><Relationship Id="rId6" Type="http://schemas.openxmlformats.org/officeDocument/2006/relationships/diagramColors" Target="../diagrams/colors12.xml"/><Relationship Id="rId5" Type="http://schemas.openxmlformats.org/officeDocument/2006/relationships/diagramQuickStyle" Target="../diagrams/quickStyle12.xml"/><Relationship Id="rId4" Type="http://schemas.openxmlformats.org/officeDocument/2006/relationships/diagramLayout" Target="../diagrams/layout12.xml"/></Relationships>
</file>

<file path=ppt/slides/_rels/slide82.xml.rels><?xml version="1.0" encoding="UTF-8" standalone="yes"?>
<Relationships xmlns="http://schemas.openxmlformats.org/package/2006/relationships"><Relationship Id="rId3" Type="http://schemas.openxmlformats.org/officeDocument/2006/relationships/diagramLayout" Target="../diagrams/layout13.xml"/><Relationship Id="rId7" Type="http://schemas.openxmlformats.org/officeDocument/2006/relationships/image" Target="../media/image84.png"/><Relationship Id="rId2" Type="http://schemas.openxmlformats.org/officeDocument/2006/relationships/diagramData" Target="../diagrams/data13.xml"/><Relationship Id="rId1" Type="http://schemas.openxmlformats.org/officeDocument/2006/relationships/slideLayout" Target="../slideLayouts/slideLayout6.xml"/><Relationship Id="rId6" Type="http://schemas.microsoft.com/office/2007/relationships/diagramDrawing" Target="../diagrams/drawing13.xml"/><Relationship Id="rId5" Type="http://schemas.openxmlformats.org/officeDocument/2006/relationships/diagramColors" Target="../diagrams/colors13.xml"/><Relationship Id="rId4" Type="http://schemas.openxmlformats.org/officeDocument/2006/relationships/diagramQuickStyle" Target="../diagrams/quickStyle13.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3" Type="http://schemas.openxmlformats.org/officeDocument/2006/relationships/slide" Target="slide30.xml"/><Relationship Id="rId2" Type="http://schemas.openxmlformats.org/officeDocument/2006/relationships/image" Target="../media/image85.jpeg"/><Relationship Id="rId1" Type="http://schemas.openxmlformats.org/officeDocument/2006/relationships/slideLayout" Target="../slideLayouts/slideLayout6.xml"/></Relationships>
</file>

<file path=ppt/slides/_rels/slide85.xml.rels><?xml version="1.0" encoding="UTF-8" standalone="yes"?>
<Relationships xmlns="http://schemas.openxmlformats.org/package/2006/relationships"><Relationship Id="rId3" Type="http://schemas.openxmlformats.org/officeDocument/2006/relationships/slide" Target="slide31.xml"/><Relationship Id="rId2" Type="http://schemas.openxmlformats.org/officeDocument/2006/relationships/image" Target="../media/image86.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jpeg"/><Relationship Id="rId1" Type="http://schemas.openxmlformats.org/officeDocument/2006/relationships/slideLayout" Target="../slideLayouts/slideLayout6.xml"/><Relationship Id="rId5" Type="http://schemas.openxmlformats.org/officeDocument/2006/relationships/slide" Target="slide88.xml"/><Relationship Id="rId4" Type="http://schemas.openxmlformats.org/officeDocument/2006/relationships/slide" Target="slide89.xml"/></Relationships>
</file>

<file path=ppt/slides/_rels/slide8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6.xml"/><Relationship Id="rId4" Type="http://schemas.openxmlformats.org/officeDocument/2006/relationships/slide" Target="slide38.xml"/></Relationships>
</file>

<file path=ppt/slides/_rels/slide88.xml.rels><?xml version="1.0" encoding="UTF-8" standalone="yes"?>
<Relationships xmlns="http://schemas.openxmlformats.org/package/2006/relationships"><Relationship Id="rId3" Type="http://schemas.openxmlformats.org/officeDocument/2006/relationships/image" Target="../media/image92.jpeg"/><Relationship Id="rId2" Type="http://schemas.openxmlformats.org/officeDocument/2006/relationships/image" Target="../media/image91.jpeg"/><Relationship Id="rId1" Type="http://schemas.openxmlformats.org/officeDocument/2006/relationships/slideLayout" Target="../slideLayouts/slideLayout6.xml"/><Relationship Id="rId4" Type="http://schemas.openxmlformats.org/officeDocument/2006/relationships/slide" Target="slide86.xml"/></Relationships>
</file>

<file path=ppt/slides/_rels/slide89.xml.rels><?xml version="1.0" encoding="UTF-8" standalone="yes"?>
<Relationships xmlns="http://schemas.openxmlformats.org/package/2006/relationships"><Relationship Id="rId2" Type="http://schemas.openxmlformats.org/officeDocument/2006/relationships/image" Target="../media/image93.jpeg"/><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image" Target="../media/image94.png"/><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3" Type="http://schemas.openxmlformats.org/officeDocument/2006/relationships/image" Target="../media/image97.jpeg"/><Relationship Id="rId2" Type="http://schemas.openxmlformats.org/officeDocument/2006/relationships/image" Target="../media/image96.jpeg"/><Relationship Id="rId1" Type="http://schemas.openxmlformats.org/officeDocument/2006/relationships/slideLayout" Target="../slideLayouts/slideLayout6.xml"/></Relationships>
</file>

<file path=ppt/slides/_rels/slide92.xml.rels><?xml version="1.0" encoding="UTF-8" standalone="yes"?>
<Relationships xmlns="http://schemas.openxmlformats.org/package/2006/relationships"><Relationship Id="rId2" Type="http://schemas.openxmlformats.org/officeDocument/2006/relationships/image" Target="../media/image98.jpeg"/><Relationship Id="rId1" Type="http://schemas.openxmlformats.org/officeDocument/2006/relationships/slideLayout" Target="../slideLayouts/slideLayout6.xml"/></Relationships>
</file>

<file path=ppt/slides/_rels/slide93.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image" Target="../media/image99.jpeg"/><Relationship Id="rId1" Type="http://schemas.openxmlformats.org/officeDocument/2006/relationships/slideLayout" Target="../slideLayouts/slideLayout6.xml"/><Relationship Id="rId5" Type="http://schemas.openxmlformats.org/officeDocument/2006/relationships/image" Target="../media/image102.png"/><Relationship Id="rId4" Type="http://schemas.openxmlformats.org/officeDocument/2006/relationships/image" Target="../media/image101.png"/></Relationships>
</file>

<file path=ppt/slides/_rels/slide94.xml.rels><?xml version="1.0" encoding="UTF-8" standalone="yes"?>
<Relationships xmlns="http://schemas.openxmlformats.org/package/2006/relationships"><Relationship Id="rId3" Type="http://schemas.openxmlformats.org/officeDocument/2006/relationships/image" Target="../media/image104.jpeg"/><Relationship Id="rId7" Type="http://schemas.openxmlformats.org/officeDocument/2006/relationships/slide" Target="slide57.xml"/><Relationship Id="rId2" Type="http://schemas.openxmlformats.org/officeDocument/2006/relationships/image" Target="../media/image103.jpeg"/><Relationship Id="rId1" Type="http://schemas.openxmlformats.org/officeDocument/2006/relationships/slideLayout" Target="../slideLayouts/slideLayout6.xml"/><Relationship Id="rId6" Type="http://schemas.openxmlformats.org/officeDocument/2006/relationships/image" Target="../media/image107.png"/><Relationship Id="rId5" Type="http://schemas.openxmlformats.org/officeDocument/2006/relationships/image" Target="../media/image106.jpeg"/><Relationship Id="rId4" Type="http://schemas.openxmlformats.org/officeDocument/2006/relationships/image" Target="../media/image105.jpeg"/></Relationships>
</file>

<file path=ppt/slides/_rels/slide95.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6.xml"/><Relationship Id="rId5" Type="http://schemas.openxmlformats.org/officeDocument/2006/relationships/image" Target="../media/image111.png"/><Relationship Id="rId4" Type="http://schemas.openxmlformats.org/officeDocument/2006/relationships/image" Target="../media/image110.png"/></Relationships>
</file>

<file path=ppt/slides/_rels/slide96.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6.xml"/><Relationship Id="rId4" Type="http://schemas.openxmlformats.org/officeDocument/2006/relationships/slide" Target="slide50.xml"/></Relationships>
</file>

<file path=ppt/slides/_rels/slide97.xml.rels><?xml version="1.0" encoding="UTF-8" standalone="yes"?>
<Relationships xmlns="http://schemas.openxmlformats.org/package/2006/relationships"><Relationship Id="rId3" Type="http://schemas.openxmlformats.org/officeDocument/2006/relationships/image" Target="../media/image115.png"/><Relationship Id="rId2" Type="http://schemas.openxmlformats.org/officeDocument/2006/relationships/image" Target="../media/image114.png"/><Relationship Id="rId1" Type="http://schemas.openxmlformats.org/officeDocument/2006/relationships/slideLayout" Target="../slideLayouts/slideLayout6.xml"/><Relationship Id="rId4" Type="http://schemas.openxmlformats.org/officeDocument/2006/relationships/image" Target="../media/image116.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p:cNvGraphicFramePr/>
          <p:nvPr>
            <p:extLst>
              <p:ext uri="{D42A27DB-BD31-4B8C-83A1-F6EECF244321}">
                <p14:modId xmlns:p14="http://schemas.microsoft.com/office/powerpoint/2010/main" val="1691826181"/>
              </p:ext>
            </p:extLst>
          </p:nvPr>
        </p:nvGraphicFramePr>
        <p:xfrm>
          <a:off x="1385888" y="1500188"/>
          <a:ext cx="7242571" cy="1697086"/>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aphicFrame>
        <p:nvGraphicFramePr>
          <p:cNvPr id="5" name="图示 4"/>
          <p:cNvGraphicFramePr/>
          <p:nvPr>
            <p:extLst>
              <p:ext uri="{D42A27DB-BD31-4B8C-83A1-F6EECF244321}">
                <p14:modId xmlns:p14="http://schemas.microsoft.com/office/powerpoint/2010/main" val="3870741402"/>
              </p:ext>
            </p:extLst>
          </p:nvPr>
        </p:nvGraphicFramePr>
        <p:xfrm>
          <a:off x="1941909" y="3215577"/>
          <a:ext cx="7102079" cy="844712"/>
        </p:xfrm>
        <a:graphic>
          <a:graphicData uri="http://schemas.openxmlformats.org/drawingml/2006/diagram">
            <dgm:relIds xmlns:dgm="http://schemas.openxmlformats.org/drawingml/2006/diagram" xmlns:r="http://schemas.openxmlformats.org/officeDocument/2006/relationships" r:dm="rId7" r:lo="rId8" r:qs="rId9" r:cs="rId10"/>
          </a:graphicData>
        </a:graphic>
      </p:graphicFrame>
      <p:graphicFrame>
        <p:nvGraphicFramePr>
          <p:cNvPr id="7" name="图示 6"/>
          <p:cNvGraphicFramePr/>
          <p:nvPr/>
        </p:nvGraphicFramePr>
        <p:xfrm>
          <a:off x="4836319" y="4157663"/>
          <a:ext cx="3850481" cy="715580"/>
        </p:xfrm>
        <a:graphic>
          <a:graphicData uri="http://schemas.openxmlformats.org/drawingml/2006/diagram">
            <dgm:relIds xmlns:dgm="http://schemas.openxmlformats.org/drawingml/2006/diagram" xmlns:r="http://schemas.openxmlformats.org/officeDocument/2006/relationships" r:dm="rId12" r:lo="rId13" r:qs="rId14" r:cs="rId15"/>
          </a:graphicData>
        </a:graphic>
      </p:graphicFrame>
    </p:spTree>
  </p:cSld>
  <p:clrMapOvr>
    <a:masterClrMapping/>
  </p:clrMapOvr>
  <p:transition spd="slow"/>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5" name="标题 6"/>
          <p:cNvSpPr txBox="1">
            <a:spLocks/>
          </p:cNvSpPr>
          <p:nvPr/>
        </p:nvSpPr>
        <p:spPr bwMode="auto">
          <a:xfrm>
            <a:off x="884085" y="1333141"/>
            <a:ext cx="4012111"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虚拟化工具推荐</a:t>
            </a:r>
            <a:endParaRPr lang="zh-CN" altLang="en-US" kern="0" dirty="0">
              <a:solidFill>
                <a:srgbClr val="000000"/>
              </a:solidFill>
              <a:latin typeface="Verdana"/>
              <a:ea typeface="宋体"/>
            </a:endParaRPr>
          </a:p>
          <a:p>
            <a:pPr eaLnBrk="1" hangingPunct="1"/>
            <a:endParaRPr lang="zh-CN" altLang="en-US" dirty="0"/>
          </a:p>
        </p:txBody>
      </p:sp>
      <p:sp>
        <p:nvSpPr>
          <p:cNvPr id="6" name="矩形 5"/>
          <p:cNvSpPr/>
          <p:nvPr/>
        </p:nvSpPr>
        <p:spPr>
          <a:xfrm>
            <a:off x="969615" y="2708946"/>
            <a:ext cx="7657232" cy="923330"/>
          </a:xfrm>
          <a:prstGeom prst="rect">
            <a:avLst/>
          </a:prstGeom>
        </p:spPr>
        <p:txBody>
          <a:bodyPr wrap="square">
            <a:spAutoFit/>
          </a:bodyPr>
          <a:lstStyle/>
          <a:p>
            <a:r>
              <a:rPr lang="en-US" altLang="zh-CN" dirty="0">
                <a:latin typeface="+mn-ea"/>
              </a:rPr>
              <a:t>VMware</a:t>
            </a:r>
            <a:r>
              <a:rPr lang="zh-CN" altLang="en-US" dirty="0">
                <a:latin typeface="+mn-ea"/>
              </a:rPr>
              <a:t>（中文名：威睿）是</a:t>
            </a:r>
            <a:r>
              <a:rPr lang="en-US" altLang="zh-CN" dirty="0">
                <a:latin typeface="+mn-ea"/>
              </a:rPr>
              <a:t>1998</a:t>
            </a:r>
            <a:r>
              <a:rPr lang="zh-CN" altLang="en-US" dirty="0">
                <a:latin typeface="+mn-ea"/>
              </a:rPr>
              <a:t>年成立于美国加州的</a:t>
            </a:r>
            <a:r>
              <a:rPr lang="en-US" altLang="zh-CN" dirty="0">
                <a:latin typeface="+mn-ea"/>
              </a:rPr>
              <a:t>Palo Alto</a:t>
            </a:r>
            <a:r>
              <a:rPr lang="zh-CN" altLang="en-US" dirty="0">
                <a:latin typeface="+mn-ea"/>
              </a:rPr>
              <a:t>市的全球虚拟化技术解决方案领导厂商，在虚拟化和云计算领域具有极强的话语权，主导着相关技术的发展潮流。</a:t>
            </a:r>
          </a:p>
        </p:txBody>
      </p:sp>
      <p:sp>
        <p:nvSpPr>
          <p:cNvPr id="7" name="矩形 6"/>
          <p:cNvSpPr/>
          <p:nvPr/>
        </p:nvSpPr>
        <p:spPr>
          <a:xfrm>
            <a:off x="938128" y="2151546"/>
            <a:ext cx="1723549" cy="523220"/>
          </a:xfrm>
          <a:prstGeom prst="rect">
            <a:avLst/>
          </a:prstGeom>
        </p:spPr>
        <p:txBody>
          <a:bodyPr wrap="none">
            <a:spAutoFit/>
          </a:bodyPr>
          <a:lstStyle/>
          <a:p>
            <a:pPr marL="457200" indent="-457200">
              <a:buClr>
                <a:schemeClr val="accent1"/>
              </a:buClr>
              <a:buFont typeface="Wingdings" panose="05000000000000000000" pitchFamily="2" charset="2"/>
              <a:buChar char="p"/>
            </a:pPr>
            <a:r>
              <a:rPr lang="en-US" altLang="zh-CN" sz="2800" dirty="0">
                <a:latin typeface="+mn-ea"/>
              </a:rPr>
              <a:t>VMware</a:t>
            </a:r>
            <a:endParaRPr lang="zh-CN" altLang="en-US" sz="2800" dirty="0">
              <a:latin typeface="+mn-ea"/>
            </a:endParaRPr>
          </a:p>
        </p:txBody>
      </p:sp>
      <p:pic>
        <p:nvPicPr>
          <p:cNvPr id="8" name="图片 7"/>
          <p:cNvPicPr>
            <a:picLocks noChangeAspect="1"/>
          </p:cNvPicPr>
          <p:nvPr/>
        </p:nvPicPr>
        <p:blipFill>
          <a:blip r:embed="rId2"/>
          <a:stretch>
            <a:fillRect/>
          </a:stretch>
        </p:blipFill>
        <p:spPr>
          <a:xfrm>
            <a:off x="884085" y="3668095"/>
            <a:ext cx="5175893" cy="3189905"/>
          </a:xfrm>
          <a:prstGeom prst="rect">
            <a:avLst/>
          </a:prstGeom>
        </p:spPr>
      </p:pic>
      <p:pic>
        <p:nvPicPr>
          <p:cNvPr id="9" name="图片 8"/>
          <p:cNvPicPr>
            <a:picLocks noChangeAspect="1"/>
          </p:cNvPicPr>
          <p:nvPr/>
        </p:nvPicPr>
        <p:blipFill>
          <a:blip r:embed="rId3"/>
          <a:stretch>
            <a:fillRect/>
          </a:stretch>
        </p:blipFill>
        <p:spPr>
          <a:xfrm>
            <a:off x="5942921" y="4467681"/>
            <a:ext cx="2128737" cy="2390319"/>
          </a:xfrm>
          <a:prstGeom prst="rect">
            <a:avLst/>
          </a:prstGeom>
        </p:spPr>
      </p:pic>
    </p:spTree>
    <p:extLst>
      <p:ext uri="{BB962C8B-B14F-4D97-AF65-F5344CB8AC3E}">
        <p14:creationId xmlns:p14="http://schemas.microsoft.com/office/powerpoint/2010/main" val="32582767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5" name="矩形 4"/>
          <p:cNvSpPr/>
          <p:nvPr/>
        </p:nvSpPr>
        <p:spPr>
          <a:xfrm>
            <a:off x="665018" y="1533660"/>
            <a:ext cx="5394960" cy="461665"/>
          </a:xfrm>
          <a:prstGeom prst="rect">
            <a:avLst/>
          </a:prstGeom>
        </p:spPr>
        <p:txBody>
          <a:bodyPr wrap="square">
            <a:spAutoFit/>
          </a:bodyPr>
          <a:lstStyle/>
          <a:p>
            <a:pPr marL="469900" lvl="0" indent="-469900" defTabSz="914400" eaLnBrk="1" hangingPunct="1">
              <a:spcBef>
                <a:spcPct val="20000"/>
              </a:spcBef>
              <a:buClr>
                <a:srgbClr val="CC0000"/>
              </a:buClr>
              <a:buFont typeface="Wingdings" pitchFamily="2" charset="2"/>
              <a:buChar char="o"/>
            </a:pPr>
            <a:r>
              <a:rPr lang="en-US" altLang="zh-CN" sz="2400" b="1" kern="0" dirty="0">
                <a:solidFill>
                  <a:srgbClr val="000000"/>
                </a:solidFill>
                <a:latin typeface="Verdana"/>
                <a:ea typeface="宋体"/>
              </a:rPr>
              <a:t>VMware</a:t>
            </a:r>
            <a:r>
              <a:rPr lang="zh-CN" altLang="en-US" sz="2400" b="1" kern="0" dirty="0">
                <a:solidFill>
                  <a:srgbClr val="000000"/>
                </a:solidFill>
                <a:latin typeface="Verdana"/>
                <a:ea typeface="宋体"/>
              </a:rPr>
              <a:t>支持三种基本拓扑连接</a:t>
            </a:r>
            <a:endParaRPr lang="en-US" altLang="zh-CN" sz="2400" b="1" kern="0" dirty="0">
              <a:solidFill>
                <a:srgbClr val="000000"/>
              </a:solidFill>
              <a:latin typeface="Verdana"/>
              <a:ea typeface="宋体"/>
            </a:endParaRPr>
          </a:p>
        </p:txBody>
      </p:sp>
      <p:sp>
        <p:nvSpPr>
          <p:cNvPr id="6" name="矩形 5"/>
          <p:cNvSpPr/>
          <p:nvPr/>
        </p:nvSpPr>
        <p:spPr>
          <a:xfrm>
            <a:off x="665018" y="2180826"/>
            <a:ext cx="4572000" cy="1446550"/>
          </a:xfrm>
          <a:prstGeom prst="rect">
            <a:avLst/>
          </a:prstGeom>
        </p:spPr>
        <p:txBody>
          <a:bodyPr wrap="square">
            <a:spAutoFit/>
          </a:bodyPr>
          <a:lstStyle/>
          <a:p>
            <a:pPr marL="0" lvl="1" defTabSz="914400" eaLnBrk="1" hangingPunct="1">
              <a:spcBef>
                <a:spcPct val="20000"/>
              </a:spcBef>
              <a:buClr>
                <a:srgbClr val="CC0000"/>
              </a:buClr>
              <a:buFont typeface="Wingdings" panose="05000000000000000000" pitchFamily="2" charset="2"/>
              <a:buChar char="u"/>
            </a:pPr>
            <a:r>
              <a:rPr lang="zh-CN" altLang="en-US" sz="2000" kern="0" dirty="0">
                <a:solidFill>
                  <a:srgbClr val="000000"/>
                </a:solidFill>
                <a:latin typeface="+mn-ea"/>
              </a:rPr>
              <a:t>桥接模式</a:t>
            </a:r>
            <a:r>
              <a:rPr lang="en-US" altLang="zh-CN" sz="2000" kern="0" dirty="0">
                <a:solidFill>
                  <a:srgbClr val="000000"/>
                </a:solidFill>
                <a:latin typeface="+mn-ea"/>
              </a:rPr>
              <a:t>(bridged)</a:t>
            </a: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虚拟的透明网桥</a:t>
            </a:r>
            <a:endParaRPr lang="en-US" altLang="zh-CN" sz="2000" kern="0" dirty="0">
              <a:solidFill>
                <a:srgbClr val="000000"/>
              </a:solidFill>
              <a:latin typeface="+mn-ea"/>
            </a:endParaRP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虚拟机网卡对外可见，可直接绑定外网</a:t>
            </a:r>
            <a:r>
              <a:rPr lang="en-US" altLang="zh-CN" sz="2000" kern="0" dirty="0">
                <a:solidFill>
                  <a:srgbClr val="000000"/>
                </a:solidFill>
                <a:latin typeface="+mn-ea"/>
              </a:rPr>
              <a:t>IP</a:t>
            </a:r>
          </a:p>
        </p:txBody>
      </p:sp>
      <p:pic>
        <p:nvPicPr>
          <p:cNvPr id="7" name="图片 6"/>
          <p:cNvPicPr>
            <a:picLocks noChangeAspect="1"/>
          </p:cNvPicPr>
          <p:nvPr/>
        </p:nvPicPr>
        <p:blipFill>
          <a:blip r:embed="rId2"/>
          <a:stretch>
            <a:fillRect/>
          </a:stretch>
        </p:blipFill>
        <p:spPr>
          <a:xfrm>
            <a:off x="5248352" y="2180826"/>
            <a:ext cx="2601764" cy="1240989"/>
          </a:xfrm>
          <a:prstGeom prst="rect">
            <a:avLst/>
          </a:prstGeom>
        </p:spPr>
      </p:pic>
      <p:pic>
        <p:nvPicPr>
          <p:cNvPr id="8" name="图片 7"/>
          <p:cNvPicPr>
            <a:picLocks noChangeAspect="1"/>
          </p:cNvPicPr>
          <p:nvPr/>
        </p:nvPicPr>
        <p:blipFill>
          <a:blip r:embed="rId3"/>
          <a:stretch>
            <a:fillRect/>
          </a:stretch>
        </p:blipFill>
        <p:spPr>
          <a:xfrm>
            <a:off x="5237018" y="5471589"/>
            <a:ext cx="2601764" cy="1336812"/>
          </a:xfrm>
          <a:prstGeom prst="rect">
            <a:avLst/>
          </a:prstGeom>
        </p:spPr>
      </p:pic>
      <p:sp>
        <p:nvSpPr>
          <p:cNvPr id="9" name="矩形 8"/>
          <p:cNvSpPr/>
          <p:nvPr/>
        </p:nvSpPr>
        <p:spPr>
          <a:xfrm>
            <a:off x="665018" y="5461202"/>
            <a:ext cx="4572000" cy="769441"/>
          </a:xfrm>
          <a:prstGeom prst="rect">
            <a:avLst/>
          </a:prstGeom>
        </p:spPr>
        <p:txBody>
          <a:bodyPr>
            <a:spAutoFit/>
          </a:bodyPr>
          <a:lstStyle/>
          <a:p>
            <a:pPr marL="0" lvl="1" defTabSz="914400" eaLnBrk="1" hangingPunct="1">
              <a:spcBef>
                <a:spcPct val="20000"/>
              </a:spcBef>
              <a:buClr>
                <a:srgbClr val="CC0000"/>
              </a:buClr>
              <a:buFont typeface="Wingdings" panose="05000000000000000000" pitchFamily="2" charset="2"/>
              <a:buChar char="u"/>
            </a:pPr>
            <a:r>
              <a:rPr lang="zh-CN" altLang="en-US" sz="2000" kern="0" dirty="0">
                <a:solidFill>
                  <a:srgbClr val="000000"/>
                </a:solidFill>
                <a:latin typeface="+mn-ea"/>
              </a:rPr>
              <a:t>主机模式</a:t>
            </a:r>
            <a:r>
              <a:rPr lang="en-US" altLang="zh-CN" sz="2000" kern="0" dirty="0">
                <a:solidFill>
                  <a:srgbClr val="000000"/>
                </a:solidFill>
                <a:latin typeface="+mn-ea"/>
              </a:rPr>
              <a:t>(host-only)</a:t>
            </a: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虚拟交换机</a:t>
            </a:r>
            <a:endParaRPr lang="en-US" altLang="zh-CN" sz="2000" kern="0" dirty="0">
              <a:solidFill>
                <a:srgbClr val="000000"/>
              </a:solidFill>
              <a:latin typeface="+mn-ea"/>
            </a:endParaRPr>
          </a:p>
        </p:txBody>
      </p:sp>
      <p:sp>
        <p:nvSpPr>
          <p:cNvPr id="10" name="矩形 9"/>
          <p:cNvSpPr/>
          <p:nvPr/>
        </p:nvSpPr>
        <p:spPr>
          <a:xfrm>
            <a:off x="665018" y="3821014"/>
            <a:ext cx="4447309" cy="1446550"/>
          </a:xfrm>
          <a:prstGeom prst="rect">
            <a:avLst/>
          </a:prstGeom>
        </p:spPr>
        <p:txBody>
          <a:bodyPr wrap="square">
            <a:spAutoFit/>
          </a:bodyPr>
          <a:lstStyle/>
          <a:p>
            <a:pPr marL="0" lvl="1" defTabSz="914400" eaLnBrk="1" hangingPunct="1">
              <a:spcBef>
                <a:spcPct val="20000"/>
              </a:spcBef>
              <a:buClr>
                <a:srgbClr val="CC0000"/>
              </a:buClr>
              <a:buFont typeface="Wingdings" panose="05000000000000000000" pitchFamily="2" charset="2"/>
              <a:buChar char="u"/>
            </a:pPr>
            <a:r>
              <a:rPr lang="zh-CN" altLang="en-US" sz="2000" kern="0" dirty="0">
                <a:solidFill>
                  <a:srgbClr val="000000"/>
                </a:solidFill>
                <a:latin typeface="+mn-ea"/>
              </a:rPr>
              <a:t>网络地址转换模式</a:t>
            </a:r>
            <a:r>
              <a:rPr lang="en-US" altLang="zh-CN" sz="2000" kern="0" dirty="0">
                <a:solidFill>
                  <a:srgbClr val="000000"/>
                </a:solidFill>
                <a:latin typeface="+mn-ea"/>
              </a:rPr>
              <a:t>(NAT)</a:t>
            </a: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虚拟机不能直接连接外网</a:t>
            </a:r>
            <a:endParaRPr lang="en-US" altLang="zh-CN" sz="2000" kern="0" dirty="0">
              <a:solidFill>
                <a:srgbClr val="000000"/>
              </a:solidFill>
              <a:latin typeface="+mn-ea"/>
            </a:endParaRPr>
          </a:p>
          <a:p>
            <a:pPr marL="457200" lvl="3" defTabSz="914400" eaLnBrk="1" hangingPunct="1">
              <a:spcBef>
                <a:spcPct val="20000"/>
              </a:spcBef>
              <a:buClr>
                <a:srgbClr val="CC0000"/>
              </a:buClr>
              <a:buFont typeface="Wingdings" panose="05000000000000000000" pitchFamily="2" charset="2"/>
              <a:buChar char="Ø"/>
            </a:pPr>
            <a:r>
              <a:rPr lang="zh-CN" altLang="en-US" sz="2000" kern="0" dirty="0">
                <a:solidFill>
                  <a:srgbClr val="000000"/>
                </a:solidFill>
                <a:latin typeface="+mn-ea"/>
              </a:rPr>
              <a:t>由宿主进行网络地址转换后访问外网</a:t>
            </a:r>
          </a:p>
        </p:txBody>
      </p:sp>
      <p:pic>
        <p:nvPicPr>
          <p:cNvPr id="11" name="图片 10"/>
          <p:cNvPicPr>
            <a:picLocks noChangeAspect="1"/>
          </p:cNvPicPr>
          <p:nvPr/>
        </p:nvPicPr>
        <p:blipFill>
          <a:blip r:embed="rId4"/>
          <a:stretch>
            <a:fillRect/>
          </a:stretch>
        </p:blipFill>
        <p:spPr>
          <a:xfrm>
            <a:off x="5237018" y="3864109"/>
            <a:ext cx="2624433" cy="1244676"/>
          </a:xfrm>
          <a:prstGeom prst="rect">
            <a:avLst/>
          </a:prstGeom>
        </p:spPr>
      </p:pic>
    </p:spTree>
    <p:extLst>
      <p:ext uri="{BB962C8B-B14F-4D97-AF65-F5344CB8AC3E}">
        <p14:creationId xmlns:p14="http://schemas.microsoft.com/office/powerpoint/2010/main" val="104476218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标题 3"/>
          <p:cNvSpPr>
            <a:spLocks noGrp="1"/>
          </p:cNvSpPr>
          <p:nvPr>
            <p:ph type="title"/>
          </p:nvPr>
        </p:nvSpPr>
        <p:spPr>
          <a:xfrm>
            <a:off x="2801938" y="585788"/>
            <a:ext cx="3122612" cy="584200"/>
          </a:xfrm>
        </p:spPr>
        <p:txBody>
          <a:bodyPr/>
          <a:lstStyle/>
          <a:p>
            <a:pPr marL="342900" indent="-342900" algn="ctr" eaLnBrk="1" hangingPunct="1"/>
            <a:r>
              <a:rPr lang="zh-CN" altLang="en-US" sz="3300">
                <a:solidFill>
                  <a:schemeClr val="tx1"/>
                </a:solidFill>
                <a:ea typeface="宋体" panose="02010600030101010101" pitchFamily="2" charset="-122"/>
              </a:rPr>
              <a:t>课程内容</a:t>
            </a:r>
          </a:p>
        </p:txBody>
      </p:sp>
      <p:sp>
        <p:nvSpPr>
          <p:cNvPr id="2" name="矩形 1"/>
          <p:cNvSpPr/>
          <p:nvPr/>
        </p:nvSpPr>
        <p:spPr>
          <a:xfrm>
            <a:off x="3272933" y="1676926"/>
            <a:ext cx="1723549" cy="461665"/>
          </a:xfrm>
          <a:prstGeom prst="rect">
            <a:avLst/>
          </a:prstGeom>
          <a:noFill/>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1</a:t>
            </a:r>
            <a:r>
              <a:rPr lang="zh-CN" altLang="en-US" sz="2400" dirty="0">
                <a:latin typeface="+mj-ea"/>
                <a:ea typeface="+mj-ea"/>
              </a:rPr>
              <a:t>章 绪论</a:t>
            </a:r>
          </a:p>
        </p:txBody>
      </p:sp>
      <p:sp>
        <p:nvSpPr>
          <p:cNvPr id="3" name="矩形 2"/>
          <p:cNvSpPr/>
          <p:nvPr/>
        </p:nvSpPr>
        <p:spPr>
          <a:xfrm>
            <a:off x="3272933" y="2300516"/>
            <a:ext cx="2954655" cy="461665"/>
          </a:xfrm>
          <a:prstGeom prst="rect">
            <a:avLst/>
          </a:prstGeom>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2</a:t>
            </a:r>
            <a:r>
              <a:rPr lang="zh-CN" altLang="en-US" sz="2400" dirty="0">
                <a:latin typeface="+mj-ea"/>
                <a:ea typeface="+mj-ea"/>
              </a:rPr>
              <a:t>章 密码技术基础</a:t>
            </a:r>
            <a:endParaRPr lang="en-US" altLang="zh-CN" sz="2400" dirty="0">
              <a:latin typeface="+mj-ea"/>
              <a:ea typeface="+mj-ea"/>
            </a:endParaRPr>
          </a:p>
        </p:txBody>
      </p:sp>
      <p:sp>
        <p:nvSpPr>
          <p:cNvPr id="5" name="矩形 4"/>
          <p:cNvSpPr/>
          <p:nvPr/>
        </p:nvSpPr>
        <p:spPr>
          <a:xfrm>
            <a:off x="3272933" y="2925149"/>
            <a:ext cx="3262312" cy="461665"/>
          </a:xfrm>
          <a:prstGeom prst="rect">
            <a:avLst/>
          </a:prstGeom>
        </p:spPr>
        <p:txBody>
          <a:bodyPr>
            <a:spAutoFit/>
          </a:bodyPr>
          <a:lstStyle/>
          <a:p>
            <a:pPr eaLnBrk="1" fontAlgn="auto" hangingPunct="1">
              <a:spcBef>
                <a:spcPts val="0"/>
              </a:spcBef>
              <a:spcAft>
                <a:spcPts val="0"/>
              </a:spcAft>
              <a:defRPr/>
            </a:pPr>
            <a:r>
              <a:rPr lang="zh-CN" altLang="en-US" sz="2400" dirty="0">
                <a:latin typeface="+mj-ea"/>
                <a:ea typeface="+mj-ea"/>
              </a:rPr>
              <a:t>第</a:t>
            </a:r>
            <a:r>
              <a:rPr lang="en-US" altLang="zh-CN" sz="2400" dirty="0">
                <a:latin typeface="+mj-ea"/>
                <a:ea typeface="+mj-ea"/>
              </a:rPr>
              <a:t>3</a:t>
            </a:r>
            <a:r>
              <a:rPr lang="zh-CN" altLang="en-US" sz="2400" dirty="0">
                <a:latin typeface="+mj-ea"/>
                <a:ea typeface="+mj-ea"/>
              </a:rPr>
              <a:t>章 认证技术基础</a:t>
            </a:r>
          </a:p>
        </p:txBody>
      </p:sp>
      <p:sp>
        <p:nvSpPr>
          <p:cNvPr id="9" name="矩形 8">
            <a:extLst>
              <a:ext uri="{FF2B5EF4-FFF2-40B4-BE49-F238E27FC236}">
                <a16:creationId xmlns:a16="http://schemas.microsoft.com/office/drawing/2014/main" id="{798D9D8E-B085-4B34-9A2C-887C7168C804}"/>
              </a:ext>
            </a:extLst>
          </p:cNvPr>
          <p:cNvSpPr/>
          <p:nvPr/>
        </p:nvSpPr>
        <p:spPr>
          <a:xfrm>
            <a:off x="3274224" y="4171435"/>
            <a:ext cx="2954655" cy="461665"/>
          </a:xfrm>
          <a:prstGeom prst="rect">
            <a:avLst/>
          </a:prstGeom>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5</a:t>
            </a:r>
            <a:r>
              <a:rPr lang="zh-CN" altLang="en-US" sz="2400" dirty="0">
                <a:latin typeface="+mj-ea"/>
                <a:ea typeface="+mj-ea"/>
              </a:rPr>
              <a:t>章 网络防御技术</a:t>
            </a:r>
          </a:p>
        </p:txBody>
      </p:sp>
      <p:sp>
        <p:nvSpPr>
          <p:cNvPr id="11" name="矩形 10">
            <a:extLst>
              <a:ext uri="{FF2B5EF4-FFF2-40B4-BE49-F238E27FC236}">
                <a16:creationId xmlns:a16="http://schemas.microsoft.com/office/drawing/2014/main" id="{4062F04F-FE8A-4305-99A7-0233BE2B1C77}"/>
              </a:ext>
            </a:extLst>
          </p:cNvPr>
          <p:cNvSpPr/>
          <p:nvPr/>
        </p:nvSpPr>
        <p:spPr>
          <a:xfrm>
            <a:off x="3272933" y="3548292"/>
            <a:ext cx="2954655" cy="461665"/>
          </a:xfrm>
          <a:prstGeom prst="rect">
            <a:avLst/>
          </a:prstGeom>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4</a:t>
            </a:r>
            <a:r>
              <a:rPr lang="zh-CN" altLang="en-US" sz="2400" dirty="0">
                <a:latin typeface="+mj-ea"/>
                <a:ea typeface="+mj-ea"/>
              </a:rPr>
              <a:t>章 网络攻击技术</a:t>
            </a:r>
          </a:p>
        </p:txBody>
      </p:sp>
      <p:sp>
        <p:nvSpPr>
          <p:cNvPr id="12" name="矩形 11">
            <a:extLst>
              <a:ext uri="{FF2B5EF4-FFF2-40B4-BE49-F238E27FC236}">
                <a16:creationId xmlns:a16="http://schemas.microsoft.com/office/drawing/2014/main" id="{F0A20C2A-C9AF-4CF4-89E7-30B32B91F535}"/>
              </a:ext>
            </a:extLst>
          </p:cNvPr>
          <p:cNvSpPr/>
          <p:nvPr/>
        </p:nvSpPr>
        <p:spPr>
          <a:xfrm>
            <a:off x="3272933" y="4794578"/>
            <a:ext cx="3877985" cy="461665"/>
          </a:xfrm>
          <a:prstGeom prst="rect">
            <a:avLst/>
          </a:prstGeom>
        </p:spPr>
        <p:txBody>
          <a:bodyPr wrap="none">
            <a:spAutoFit/>
          </a:bodyPr>
          <a:lstStyle/>
          <a:p>
            <a:pPr marL="0" lvl="1" eaLnBrk="1" fontAlgn="auto" hangingPunct="1">
              <a:spcBef>
                <a:spcPts val="2400"/>
              </a:spcBef>
              <a:spcAft>
                <a:spcPts val="0"/>
              </a:spcAft>
              <a:defRPr/>
            </a:pPr>
            <a:r>
              <a:rPr lang="zh-CN" altLang="en-US" sz="2400" dirty="0">
                <a:latin typeface="+mj-ea"/>
                <a:ea typeface="+mj-ea"/>
              </a:rPr>
              <a:t>第</a:t>
            </a:r>
            <a:r>
              <a:rPr lang="en-US" altLang="zh-CN" sz="2400" dirty="0">
                <a:latin typeface="+mj-ea"/>
                <a:ea typeface="+mj-ea"/>
              </a:rPr>
              <a:t>6</a:t>
            </a:r>
            <a:r>
              <a:rPr lang="zh-CN" altLang="en-US" sz="2400" dirty="0">
                <a:latin typeface="+mj-ea"/>
                <a:ea typeface="+mj-ea"/>
              </a:rPr>
              <a:t>章 信息保障与安全评价</a:t>
            </a:r>
          </a:p>
        </p:txBody>
      </p:sp>
    </p:spTree>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mph" presetSubtype="2" fill="hold" nodeType="afterEffect">
                                  <p:stCondLst>
                                    <p:cond delay="0"/>
                                  </p:stCondLst>
                                  <p:childTnLst>
                                    <p:animClr clrSpc="rgb" dir="cw">
                                      <p:cBhvr>
                                        <p:cTn id="6" dur="1300" fill="hold"/>
                                        <p:tgtEl>
                                          <p:spTgt spid="2"/>
                                        </p:tgtEl>
                                        <p:attrNameLst>
                                          <p:attrName>fillcolor</p:attrName>
                                        </p:attrNameLst>
                                      </p:cBhvr>
                                      <p:to>
                                        <a:srgbClr val="A53010"/>
                                      </p:to>
                                    </p:animClr>
                                    <p:set>
                                      <p:cBhvr>
                                        <p:cTn id="7" dur="1300" fill="hold"/>
                                        <p:tgtEl>
                                          <p:spTgt spid="2"/>
                                        </p:tgtEl>
                                        <p:attrNameLst>
                                          <p:attrName>fill.type</p:attrName>
                                        </p:attrNameLst>
                                      </p:cBhvr>
                                      <p:to>
                                        <p:strVal val="solid"/>
                                      </p:to>
                                    </p:set>
                                    <p:set>
                                      <p:cBhvr>
                                        <p:cTn id="8" dur="1300" fill="hold"/>
                                        <p:tgtEl>
                                          <p:spTgt spid="2"/>
                                        </p:tgtEl>
                                        <p:attrNameLst>
                                          <p:attrName>fill.on</p:attrName>
                                        </p:attrNameLst>
                                      </p:cBhvr>
                                      <p:to>
                                        <p:strVal val="true"/>
                                      </p:to>
                                    </p:set>
                                  </p:childTnLst>
                                </p:cTn>
                              </p:par>
                            </p:childTnLst>
                          </p:cTn>
                        </p:par>
                        <p:par>
                          <p:cTn id="9" fill="hold">
                            <p:stCondLst>
                              <p:cond delay="1300"/>
                            </p:stCondLst>
                            <p:childTnLst>
                              <p:par>
                                <p:cTn id="10" presetID="3" presetClass="emph" presetSubtype="2" fill="hold" grpId="0" nodeType="afterEffect">
                                  <p:stCondLst>
                                    <p:cond delay="0"/>
                                  </p:stCondLst>
                                  <p:childTnLst>
                                    <p:animClr clrSpc="rgb" dir="cw">
                                      <p:cBhvr override="childStyle">
                                        <p:cTn id="11" dur="2000" fill="hold"/>
                                        <p:tgtEl>
                                          <p:spTgt spid="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1</a:t>
            </a:r>
            <a:r>
              <a:rPr lang="zh-CN" altLang="en-US" sz="2800" dirty="0">
                <a:latin typeface="+mj-ea"/>
                <a:ea typeface="+mj-ea"/>
              </a:rPr>
              <a:t>章 绪论</a:t>
            </a:r>
            <a:endParaRPr lang="en-US" altLang="zh-CN" sz="2800" dirty="0">
              <a:latin typeface="+mj-ea"/>
              <a:ea typeface="+mj-ea"/>
            </a:endParaRPr>
          </a:p>
        </p:txBody>
      </p:sp>
      <p:sp>
        <p:nvSpPr>
          <p:cNvPr id="3" name="文本框 2"/>
          <p:cNvSpPr txBox="1">
            <a:spLocks noChangeArrowheads="1"/>
          </p:cNvSpPr>
          <p:nvPr/>
        </p:nvSpPr>
        <p:spPr bwMode="auto">
          <a:xfrm>
            <a:off x="3387723" y="2869032"/>
            <a:ext cx="4191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1.3 </a:t>
            </a:r>
            <a:r>
              <a:rPr lang="zh-CN" altLang="en-US" sz="2400" dirty="0">
                <a:solidFill>
                  <a:schemeClr val="tx1"/>
                </a:solidFill>
              </a:rPr>
              <a:t>信息安全发展历程及趋势</a:t>
            </a:r>
          </a:p>
        </p:txBody>
      </p:sp>
      <p:sp>
        <p:nvSpPr>
          <p:cNvPr id="9" name="矩形 4">
            <a:extLst>
              <a:ext uri="{FF2B5EF4-FFF2-40B4-BE49-F238E27FC236}">
                <a16:creationId xmlns:a16="http://schemas.microsoft.com/office/drawing/2014/main" id="{52D08EC2-216B-4821-BD42-FD7D1E93EEA1}"/>
              </a:ext>
            </a:extLst>
          </p:cNvPr>
          <p:cNvSpPr>
            <a:spLocks noChangeArrowheads="1"/>
          </p:cNvSpPr>
          <p:nvPr/>
        </p:nvSpPr>
        <p:spPr bwMode="auto">
          <a:xfrm>
            <a:off x="3387724" y="3618746"/>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lvl="1" eaLnBrk="1" hangingPunct="1">
              <a:spcBef>
                <a:spcPct val="0"/>
              </a:spcBef>
              <a:buClrTx/>
              <a:buFontTx/>
              <a:buNone/>
            </a:pPr>
            <a:r>
              <a:rPr lang="en-US" altLang="zh-CN" sz="2400" dirty="0">
                <a:solidFill>
                  <a:schemeClr val="tx1"/>
                </a:solidFill>
              </a:rPr>
              <a:t>1.4 </a:t>
            </a:r>
            <a:r>
              <a:rPr lang="zh-CN" altLang="en-US" sz="2400" dirty="0">
                <a:solidFill>
                  <a:schemeClr val="tx1"/>
                </a:solidFill>
              </a:rPr>
              <a:t>若干典型的安全事件</a:t>
            </a:r>
          </a:p>
        </p:txBody>
      </p:sp>
      <p:sp>
        <p:nvSpPr>
          <p:cNvPr id="11" name="文本框 10">
            <a:extLst>
              <a:ext uri="{FF2B5EF4-FFF2-40B4-BE49-F238E27FC236}">
                <a16:creationId xmlns:a16="http://schemas.microsoft.com/office/drawing/2014/main" id="{DD0B4A25-6E8A-4062-8EA2-9EA05203A8C7}"/>
              </a:ext>
            </a:extLst>
          </p:cNvPr>
          <p:cNvSpPr txBox="1">
            <a:spLocks noChangeArrowheads="1"/>
          </p:cNvSpPr>
          <p:nvPr/>
        </p:nvSpPr>
        <p:spPr bwMode="auto">
          <a:xfrm>
            <a:off x="3387724" y="2119318"/>
            <a:ext cx="407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1.2 </a:t>
            </a:r>
            <a:r>
              <a:rPr lang="zh-CN" altLang="en-US" sz="2400" dirty="0">
                <a:solidFill>
                  <a:prstClr val="black"/>
                </a:solidFill>
              </a:rPr>
              <a:t>信息安全面临的威胁</a:t>
            </a:r>
            <a:endParaRPr lang="zh-CN" altLang="en-US" sz="2400" dirty="0">
              <a:solidFill>
                <a:schemeClr val="tx1"/>
              </a:solidFill>
            </a:endParaRPr>
          </a:p>
        </p:txBody>
      </p:sp>
      <p:sp>
        <p:nvSpPr>
          <p:cNvPr id="12" name="文本框 11">
            <a:extLst>
              <a:ext uri="{FF2B5EF4-FFF2-40B4-BE49-F238E27FC236}">
                <a16:creationId xmlns:a16="http://schemas.microsoft.com/office/drawing/2014/main" id="{92DCF257-F7C8-4648-9678-5D87B96CDEE7}"/>
              </a:ext>
            </a:extLst>
          </p:cNvPr>
          <p:cNvSpPr txBox="1">
            <a:spLocks noChangeArrowheads="1"/>
          </p:cNvSpPr>
          <p:nvPr/>
        </p:nvSpPr>
        <p:spPr bwMode="auto">
          <a:xfrm>
            <a:off x="3387724" y="1369604"/>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1.1 </a:t>
            </a:r>
            <a:r>
              <a:rPr lang="zh-CN" altLang="en-US" sz="2400" dirty="0">
                <a:solidFill>
                  <a:schemeClr val="tx1"/>
                </a:solidFill>
              </a:rPr>
              <a:t>信息安全概述</a:t>
            </a:r>
          </a:p>
        </p:txBody>
      </p:sp>
    </p:spTree>
    <p:extLst>
      <p:ext uri="{BB962C8B-B14F-4D97-AF65-F5344CB8AC3E}">
        <p14:creationId xmlns:p14="http://schemas.microsoft.com/office/powerpoint/2010/main" val="88183053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A53010"/>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1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
        <p:nvSpPr>
          <p:cNvPr id="33795" name="文本框 3"/>
          <p:cNvSpPr txBox="1">
            <a:spLocks noChangeArrowheads="1"/>
          </p:cNvSpPr>
          <p:nvPr/>
        </p:nvSpPr>
        <p:spPr bwMode="auto">
          <a:xfrm>
            <a:off x="1163638" y="1304925"/>
            <a:ext cx="20589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一、安全的本质</a:t>
            </a:r>
          </a:p>
        </p:txBody>
      </p:sp>
      <p:sp>
        <p:nvSpPr>
          <p:cNvPr id="33796" name="矩形 5"/>
          <p:cNvSpPr>
            <a:spLocks noChangeArrowheads="1"/>
          </p:cNvSpPr>
          <p:nvPr/>
        </p:nvSpPr>
        <p:spPr bwMode="auto">
          <a:xfrm>
            <a:off x="1163638" y="6024563"/>
            <a:ext cx="774858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安全是人们的一种概念，即人和物不会受到伤害和损失的理想状态。  </a:t>
            </a:r>
          </a:p>
        </p:txBody>
      </p:sp>
      <p:sp>
        <p:nvSpPr>
          <p:cNvPr id="33797" name="矩形 6"/>
          <p:cNvSpPr>
            <a:spLocks noChangeArrowheads="1"/>
          </p:cNvSpPr>
          <p:nvPr/>
        </p:nvSpPr>
        <p:spPr bwMode="auto">
          <a:xfrm>
            <a:off x="1163638" y="4740275"/>
            <a:ext cx="7751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安全是一个动态过程或状态，过程的趋势或状态是人和事物受到的伤害（包括身体的、精神的）或遭受的损失在当时人们可以接受的范围内；</a:t>
            </a:r>
          </a:p>
        </p:txBody>
      </p:sp>
      <p:sp>
        <p:nvSpPr>
          <p:cNvPr id="33798" name="矩形 7"/>
          <p:cNvSpPr>
            <a:spLocks noChangeArrowheads="1"/>
          </p:cNvSpPr>
          <p:nvPr/>
        </p:nvSpPr>
        <p:spPr bwMode="auto">
          <a:xfrm>
            <a:off x="1163638" y="5514975"/>
            <a:ext cx="77485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安全是一种特定的技术状态，即满足一定安全技术指标要求的状态；</a:t>
            </a:r>
          </a:p>
        </p:txBody>
      </p:sp>
      <p:sp>
        <p:nvSpPr>
          <p:cNvPr id="33799" name="矩形 1"/>
          <p:cNvSpPr>
            <a:spLocks noChangeArrowheads="1"/>
          </p:cNvSpPr>
          <p:nvPr/>
        </p:nvSpPr>
        <p:spPr bwMode="auto">
          <a:xfrm>
            <a:off x="1165225" y="2841625"/>
            <a:ext cx="20574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1. </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安全的一般定义</a:t>
            </a:r>
          </a:p>
        </p:txBody>
      </p:sp>
      <p:sp>
        <p:nvSpPr>
          <p:cNvPr id="33800" name="文本框 9"/>
          <p:cNvSpPr txBox="1">
            <a:spLocks noChangeArrowheads="1"/>
          </p:cNvSpPr>
          <p:nvPr/>
        </p:nvSpPr>
        <p:spPr bwMode="auto">
          <a:xfrm>
            <a:off x="1163638" y="1830388"/>
            <a:ext cx="462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“无危则安，无损则全”</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 </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中国式的安全观</a:t>
            </a:r>
          </a:p>
        </p:txBody>
      </p:sp>
      <p:sp>
        <p:nvSpPr>
          <p:cNvPr id="33801" name="矩形 4"/>
          <p:cNvSpPr>
            <a:spLocks noChangeArrowheads="1"/>
          </p:cNvSpPr>
          <p:nvPr/>
        </p:nvSpPr>
        <p:spPr bwMode="auto">
          <a:xfrm>
            <a:off x="1163638" y="2338388"/>
            <a:ext cx="5646737"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“危者，安其位者也；亡者，保其存者也”</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十翼</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a:t>
            </a: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33802" name="文本框 1"/>
          <p:cNvSpPr txBox="1">
            <a:spLocks noChangeArrowheads="1"/>
          </p:cNvSpPr>
          <p:nvPr/>
        </p:nvSpPr>
        <p:spPr bwMode="auto">
          <a:xfrm>
            <a:off x="1163638" y="4010025"/>
            <a:ext cx="7267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安全是指不受威胁，没有危险、危害、损失（现代汉语词典）。从安全工程或者安全学的角度，可以认为：</a:t>
            </a:r>
          </a:p>
        </p:txBody>
      </p:sp>
      <p:sp>
        <p:nvSpPr>
          <p:cNvPr id="33803" name="矩形 3"/>
          <p:cNvSpPr>
            <a:spLocks noChangeArrowheads="1"/>
          </p:cNvSpPr>
          <p:nvPr/>
        </p:nvSpPr>
        <p:spPr bwMode="auto">
          <a:xfrm>
            <a:off x="1163638" y="3295650"/>
            <a:ext cx="72675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根据国家标准（</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GB/T 28001</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），安全是免除了不可接受的损害风险的状态。</a:t>
            </a: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087438" y="1868488"/>
            <a:ext cx="7635875" cy="1754187"/>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Safety: the state of being "safe", the condition of being protected against physical, social, spiritual, financial, political, emotional, occupational, psychological, educational or other types or consequences of failure, damage, error, accidents, harm or any other event which could be considered non-desirable.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                                                    --</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维基百科</a:t>
            </a:r>
          </a:p>
        </p:txBody>
      </p:sp>
      <p:sp>
        <p:nvSpPr>
          <p:cNvPr id="4" name="矩形 3"/>
          <p:cNvSpPr>
            <a:spLocks noChangeArrowheads="1"/>
          </p:cNvSpPr>
          <p:nvPr/>
        </p:nvSpPr>
        <p:spPr bwMode="auto">
          <a:xfrm>
            <a:off x="1087438" y="3743325"/>
            <a:ext cx="1401762"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Safety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a:t>
            </a:r>
          </a:p>
        </p:txBody>
      </p:sp>
      <p:sp>
        <p:nvSpPr>
          <p:cNvPr id="8" name="文本框 7"/>
          <p:cNvSpPr txBox="1">
            <a:spLocks noChangeArrowheads="1"/>
          </p:cNvSpPr>
          <p:nvPr/>
        </p:nvSpPr>
        <p:spPr bwMode="auto">
          <a:xfrm>
            <a:off x="2489200" y="3743325"/>
            <a:ext cx="596106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防止由于自己的无意行为或者系统（或其他存在物）天生缺陷、失误、故障等造成的事故、伤害和损失。防意外。</a:t>
            </a:r>
          </a:p>
        </p:txBody>
      </p:sp>
      <p:sp>
        <p:nvSpPr>
          <p:cNvPr id="34822" name="矩形 1"/>
          <p:cNvSpPr>
            <a:spLocks noChangeArrowheads="1"/>
          </p:cNvSpPr>
          <p:nvPr/>
        </p:nvSpPr>
        <p:spPr bwMode="auto">
          <a:xfrm>
            <a:off x="1087438" y="1377950"/>
            <a:ext cx="2243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2. Safety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和</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Security</a:t>
            </a: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11" name="矩形 10"/>
          <p:cNvSpPr>
            <a:spLocks noChangeArrowheads="1"/>
          </p:cNvSpPr>
          <p:nvPr/>
        </p:nvSpPr>
        <p:spPr bwMode="auto">
          <a:xfrm>
            <a:off x="1087438" y="5559425"/>
            <a:ext cx="15113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Safety First! </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12" name="矩形 11"/>
          <p:cNvSpPr>
            <a:spLocks noChangeArrowheads="1"/>
          </p:cNvSpPr>
          <p:nvPr/>
        </p:nvSpPr>
        <p:spPr bwMode="auto">
          <a:xfrm>
            <a:off x="1087438" y="6084888"/>
            <a:ext cx="4619625"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white"/>
                </a:solidFill>
                <a:effectLst/>
                <a:uLnTx/>
                <a:uFillTx/>
                <a:latin typeface="Times New Roman" panose="02020603050405020304" pitchFamily="18" charset="0"/>
                <a:ea typeface="幼圆" panose="02010509060101010101" pitchFamily="49" charset="-122"/>
                <a:cs typeface="Times New Roman" panose="02020603050405020304" pitchFamily="18" charset="0"/>
              </a:rPr>
              <a:t>Means </a:t>
            </a:r>
            <a:r>
              <a:rPr kumimoji="0" lang="zh-CN" altLang="en-US" sz="1800" b="0" i="0" u="none" strike="noStrike" kern="1200" cap="none" spc="0" normalizeH="0" baseline="0" noProof="0">
                <a:ln>
                  <a:noFill/>
                </a:ln>
                <a:solidFill>
                  <a:prstClr val="white"/>
                </a:solidFill>
                <a:effectLst/>
                <a:uLnTx/>
                <a:uFillTx/>
                <a:latin typeface="Times New Roman" panose="02020603050405020304" pitchFamily="18" charset="0"/>
                <a:ea typeface="幼圆" panose="02010509060101010101" pitchFamily="49" charset="-122"/>
                <a:cs typeface="Times New Roman" panose="02020603050405020304" pitchFamily="18" charset="0"/>
              </a:rPr>
              <a:t>：</a:t>
            </a:r>
            <a:r>
              <a:rPr kumimoji="0" lang="en-US" altLang="zh-CN" sz="1800" b="0" i="0" u="none" strike="noStrike" kern="1200" cap="none" spc="0" normalizeH="0" baseline="0" noProof="0">
                <a:ln>
                  <a:noFill/>
                </a:ln>
                <a:solidFill>
                  <a:prstClr val="white"/>
                </a:solidFill>
                <a:effectLst/>
                <a:uLnTx/>
                <a:uFillTx/>
                <a:latin typeface="Times New Roman" panose="02020603050405020304" pitchFamily="18" charset="0"/>
                <a:ea typeface="幼圆" panose="02010509060101010101" pitchFamily="49" charset="-122"/>
                <a:cs typeface="Times New Roman" panose="02020603050405020304" pitchFamily="18" charset="0"/>
              </a:rPr>
              <a:t>to make sure no accidents can happen</a:t>
            </a:r>
          </a:p>
        </p:txBody>
      </p:sp>
      <p:sp>
        <p:nvSpPr>
          <p:cNvPr id="16" name="矩形 15"/>
          <p:cNvSpPr>
            <a:spLocks noChangeArrowheads="1"/>
          </p:cNvSpPr>
          <p:nvPr/>
        </p:nvSpPr>
        <p:spPr bwMode="auto">
          <a:xfrm>
            <a:off x="2489200" y="4510088"/>
            <a:ext cx="6238875"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可以通过对人员的培训、 教育，对系统（或其他存在物）的设计、制造和操作规程全过程的严格把关、科学优化等措施保障安全。</a:t>
            </a:r>
          </a:p>
        </p:txBody>
      </p:sp>
      <p:sp>
        <p:nvSpPr>
          <p:cNvPr id="10" name="文本框 9">
            <a:extLst>
              <a:ext uri="{FF2B5EF4-FFF2-40B4-BE49-F238E27FC236}">
                <a16:creationId xmlns:a16="http://schemas.microsoft.com/office/drawing/2014/main" id="{127E0E79-8E2D-4EF7-8AA8-E54341419CED}"/>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1" presetClass="entr" presetSubtype="1" fill="hold" grpId="0" nodeType="clickEffect">
                                  <p:stCondLst>
                                    <p:cond delay="0"/>
                                  </p:stCondLst>
                                  <p:childTnLst>
                                    <p:set>
                                      <p:cBhvr>
                                        <p:cTn id="16" dur="1" fill="hold">
                                          <p:stCondLst>
                                            <p:cond delay="0"/>
                                          </p:stCondLst>
                                        </p:cTn>
                                        <p:tgtEl>
                                          <p:spTgt spid="16"/>
                                        </p:tgtEl>
                                        <p:attrNameLst>
                                          <p:attrName>style.visibility</p:attrName>
                                        </p:attrNameLst>
                                      </p:cBhvr>
                                      <p:to>
                                        <p:strVal val="visible"/>
                                      </p:to>
                                    </p:set>
                                    <p:animEffect transition="in" filter="wheel(1)">
                                      <p:cBhvr>
                                        <p:cTn id="17" dur="2000"/>
                                        <p:tgtEl>
                                          <p:spTgt spid="16"/>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2" presetClass="entr" presetSubtype="8"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wipe(left)">
                                      <p:cBhvr>
                                        <p:cTn id="22" dur="500"/>
                                        <p:tgtEl>
                                          <p:spTgt spid="1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2" presetClass="entr" presetSubtype="0" fill="hold" grpId="0" nodeType="clickEffect">
                                  <p:stCondLst>
                                    <p:cond delay="0"/>
                                  </p:stCondLst>
                                  <p:childTnLst>
                                    <p:set>
                                      <p:cBhvr>
                                        <p:cTn id="26" dur="1" fill="hold">
                                          <p:stCondLst>
                                            <p:cond delay="0"/>
                                          </p:stCondLst>
                                        </p:cTn>
                                        <p:tgtEl>
                                          <p:spTgt spid="12"/>
                                        </p:tgtEl>
                                        <p:attrNameLst>
                                          <p:attrName>style.visibility</p:attrName>
                                        </p:attrNameLst>
                                      </p:cBhvr>
                                      <p:to>
                                        <p:strVal val="visible"/>
                                      </p:to>
                                    </p:set>
                                    <p:animEffect transition="in" filter="fade">
                                      <p:cBhvr>
                                        <p:cTn id="27" dur="1000"/>
                                        <p:tgtEl>
                                          <p:spTgt spid="12"/>
                                        </p:tgtEl>
                                      </p:cBhvr>
                                    </p:animEffect>
                                    <p:anim calcmode="lin" valueType="num">
                                      <p:cBhvr>
                                        <p:cTn id="28" dur="1000" fill="hold"/>
                                        <p:tgtEl>
                                          <p:spTgt spid="12"/>
                                        </p:tgtEl>
                                        <p:attrNameLst>
                                          <p:attrName>ppt_x</p:attrName>
                                        </p:attrNameLst>
                                      </p:cBhvr>
                                      <p:tavLst>
                                        <p:tav tm="0">
                                          <p:val>
                                            <p:strVal val="#ppt_x"/>
                                          </p:val>
                                        </p:tav>
                                        <p:tav tm="100000">
                                          <p:val>
                                            <p:strVal val="#ppt_x"/>
                                          </p:val>
                                        </p:tav>
                                      </p:tavLst>
                                    </p:anim>
                                    <p:anim calcmode="lin" valueType="num">
                                      <p:cBhvr>
                                        <p:cTn id="29" dur="1000" fill="hold"/>
                                        <p:tgtEl>
                                          <p:spTgt spid="12"/>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8" grpId="0"/>
      <p:bldP spid="11" grpId="0"/>
      <p:bldP spid="12" grpId="0" animBg="1"/>
      <p:bldP spid="16"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73163" y="1485900"/>
            <a:ext cx="7405687" cy="646113"/>
          </a:xfrm>
          <a:prstGeom prst="rect">
            <a:avLst/>
          </a:prstGeom>
          <a:noFill/>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Security: the degree of resistance to, or protection from, harm.   </a:t>
            </a: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                                                --</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（维基百科）</a:t>
            </a:r>
          </a:p>
        </p:txBody>
      </p:sp>
      <p:sp>
        <p:nvSpPr>
          <p:cNvPr id="5" name="矩形 4"/>
          <p:cNvSpPr>
            <a:spLocks noChangeArrowheads="1"/>
          </p:cNvSpPr>
          <p:nvPr/>
        </p:nvSpPr>
        <p:spPr bwMode="auto">
          <a:xfrm>
            <a:off x="1179513" y="2346325"/>
            <a:ext cx="15779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Security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a:t>
            </a:r>
          </a:p>
        </p:txBody>
      </p:sp>
      <p:sp>
        <p:nvSpPr>
          <p:cNvPr id="6" name="文本框 5"/>
          <p:cNvSpPr txBox="1">
            <a:spLocks noChangeArrowheads="1"/>
          </p:cNvSpPr>
          <p:nvPr/>
        </p:nvSpPr>
        <p:spPr bwMode="auto">
          <a:xfrm>
            <a:off x="1173163" y="5318125"/>
            <a:ext cx="62293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
                <a:srgbClr val="A53010"/>
              </a:buClr>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联合国安全理事会：</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United Nations Security Council</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7" name="矩形 6"/>
          <p:cNvSpPr>
            <a:spLocks noChangeArrowheads="1"/>
          </p:cNvSpPr>
          <p:nvPr/>
        </p:nvSpPr>
        <p:spPr bwMode="auto">
          <a:xfrm>
            <a:off x="1173163" y="5946775"/>
            <a:ext cx="32686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
                <a:srgbClr val="A53010"/>
              </a:buClr>
              <a:buSzTx/>
              <a:buFontTx/>
              <a:buNone/>
              <a:tabLst/>
              <a:defRPr/>
            </a:pPr>
            <a:r>
              <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信息安全：</a:t>
            </a:r>
            <a:r>
              <a:rPr kumimoji="0" lang="en-US" altLang="zh-CN"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rPr>
              <a:t>Information Security</a:t>
            </a:r>
            <a:endParaRPr kumimoji="0" lang="zh-CN" altLang="en-US" sz="1800" b="0" i="0" u="none" strike="noStrike" kern="1200" cap="none" spc="0" normalizeH="0" baseline="0" noProof="0">
              <a:ln>
                <a:noFill/>
              </a:ln>
              <a:solidFill>
                <a:prstClr val="black"/>
              </a:solidFill>
              <a:effectLst/>
              <a:uLnTx/>
              <a:uFillTx/>
              <a:latin typeface="Times New Roman" panose="02020603050405020304" pitchFamily="18" charset="0"/>
              <a:ea typeface="幼圆" panose="02010509060101010101" pitchFamily="49" charset="-122"/>
              <a:cs typeface="Times New Roman" panose="02020603050405020304" pitchFamily="18" charset="0"/>
            </a:endParaRPr>
          </a:p>
        </p:txBody>
      </p:sp>
      <p:sp>
        <p:nvSpPr>
          <p:cNvPr id="8" name="文本框 7"/>
          <p:cNvSpPr txBox="1">
            <a:spLocks noChangeArrowheads="1"/>
          </p:cNvSpPr>
          <p:nvPr/>
        </p:nvSpPr>
        <p:spPr bwMode="auto">
          <a:xfrm>
            <a:off x="2636838" y="2282825"/>
            <a:ext cx="594201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防范来自于系统内部或外部故意的不良行为所可能造成的损失、伤害。防故意。</a:t>
            </a:r>
          </a:p>
        </p:txBody>
      </p:sp>
      <p:sp>
        <p:nvSpPr>
          <p:cNvPr id="9" name="矩形 8"/>
          <p:cNvSpPr>
            <a:spLocks noChangeArrowheads="1"/>
          </p:cNvSpPr>
          <p:nvPr/>
        </p:nvSpPr>
        <p:spPr bwMode="auto">
          <a:xfrm>
            <a:off x="2636838" y="3078163"/>
            <a:ext cx="59674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除了保障</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Safety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的措施，还需要布置包括警卫、岗哨，部署防空袭力量，以及采取防间谍措施等，远远超出</a:t>
            </a: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Safety</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的范围 。</a:t>
            </a:r>
          </a:p>
        </p:txBody>
      </p:sp>
      <p:sp>
        <p:nvSpPr>
          <p:cNvPr id="10" name="矩形 9"/>
          <p:cNvSpPr>
            <a:spLocks noChangeArrowheads="1"/>
          </p:cNvSpPr>
          <p:nvPr/>
        </p:nvSpPr>
        <p:spPr bwMode="auto">
          <a:xfrm>
            <a:off x="1173163" y="4687888"/>
            <a:ext cx="657542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rPr>
              <a:t>Means: to make sure no ill-intentioned action can occur</a:t>
            </a:r>
            <a:endPar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endParaRPr>
          </a:p>
        </p:txBody>
      </p:sp>
      <p:sp>
        <p:nvSpPr>
          <p:cNvPr id="11" name="矩形 10"/>
          <p:cNvSpPr>
            <a:spLocks noChangeArrowheads="1"/>
          </p:cNvSpPr>
          <p:nvPr/>
        </p:nvSpPr>
        <p:spPr bwMode="auto">
          <a:xfrm>
            <a:off x="1174750" y="4214813"/>
            <a:ext cx="1582738"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Security First </a:t>
            </a:r>
            <a:endPar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12" name="文本框 11">
            <a:extLst>
              <a:ext uri="{FF2B5EF4-FFF2-40B4-BE49-F238E27FC236}">
                <a16:creationId xmlns:a16="http://schemas.microsoft.com/office/drawing/2014/main" id="{C52809F4-6D08-47BB-A842-079CEE42A783}"/>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500"/>
                                        <p:tgtEl>
                                          <p:spTgt spid="5"/>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2" presetClass="entr" presetSubtype="0" fill="hold" grpId="0" nodeType="clickEffect">
                                  <p:stCondLst>
                                    <p:cond delay="0"/>
                                  </p:stCondLst>
                                  <p:childTnLst>
                                    <p:set>
                                      <p:cBhvr>
                                        <p:cTn id="21" dur="1" fill="hold">
                                          <p:stCondLst>
                                            <p:cond delay="0"/>
                                          </p:stCondLst>
                                        </p:cTn>
                                        <p:tgtEl>
                                          <p:spTgt spid="11"/>
                                        </p:tgtEl>
                                        <p:attrNameLst>
                                          <p:attrName>style.visibility</p:attrName>
                                        </p:attrNameLst>
                                      </p:cBhvr>
                                      <p:to>
                                        <p:strVal val="visible"/>
                                      </p:to>
                                    </p:set>
                                    <p:animEffect transition="in" filter="fade">
                                      <p:cBhvr>
                                        <p:cTn id="22" dur="1000"/>
                                        <p:tgtEl>
                                          <p:spTgt spid="11"/>
                                        </p:tgtEl>
                                      </p:cBhvr>
                                    </p:animEffect>
                                    <p:anim calcmode="lin" valueType="num">
                                      <p:cBhvr>
                                        <p:cTn id="23" dur="1000" fill="hold"/>
                                        <p:tgtEl>
                                          <p:spTgt spid="11"/>
                                        </p:tgtEl>
                                        <p:attrNameLst>
                                          <p:attrName>ppt_x</p:attrName>
                                        </p:attrNameLst>
                                      </p:cBhvr>
                                      <p:tavLst>
                                        <p:tav tm="0">
                                          <p:val>
                                            <p:strVal val="#ppt_x"/>
                                          </p:val>
                                        </p:tav>
                                        <p:tav tm="100000">
                                          <p:val>
                                            <p:strVal val="#ppt_x"/>
                                          </p:val>
                                        </p:tav>
                                      </p:tavLst>
                                    </p:anim>
                                    <p:anim calcmode="lin" valueType="num">
                                      <p:cBhvr>
                                        <p:cTn id="24" dur="1000" fill="hold"/>
                                        <p:tgtEl>
                                          <p:spTgt spid="11"/>
                                        </p:tgtEl>
                                        <p:attrNameLst>
                                          <p:attrName>ppt_y</p:attrName>
                                        </p:attrNameLst>
                                      </p:cBhvr>
                                      <p:tavLst>
                                        <p:tav tm="0">
                                          <p:val>
                                            <p:strVal val="#ppt_y+.1"/>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42" presetClass="entr" presetSubtype="0" fill="hold" grpId="0" nodeType="clickEffect">
                                  <p:stCondLst>
                                    <p:cond delay="0"/>
                                  </p:stCondLst>
                                  <p:childTnLst>
                                    <p:set>
                                      <p:cBhvr>
                                        <p:cTn id="28" dur="1" fill="hold">
                                          <p:stCondLst>
                                            <p:cond delay="0"/>
                                          </p:stCondLst>
                                        </p:cTn>
                                        <p:tgtEl>
                                          <p:spTgt spid="10"/>
                                        </p:tgtEl>
                                        <p:attrNameLst>
                                          <p:attrName>style.visibility</p:attrName>
                                        </p:attrNameLst>
                                      </p:cBhvr>
                                      <p:to>
                                        <p:strVal val="visible"/>
                                      </p:to>
                                    </p:set>
                                    <p:animEffect transition="in" filter="fade">
                                      <p:cBhvr>
                                        <p:cTn id="29" dur="1000"/>
                                        <p:tgtEl>
                                          <p:spTgt spid="10"/>
                                        </p:tgtEl>
                                      </p:cBhvr>
                                    </p:animEffect>
                                    <p:anim calcmode="lin" valueType="num">
                                      <p:cBhvr>
                                        <p:cTn id="30" dur="1000" fill="hold"/>
                                        <p:tgtEl>
                                          <p:spTgt spid="10"/>
                                        </p:tgtEl>
                                        <p:attrNameLst>
                                          <p:attrName>ppt_x</p:attrName>
                                        </p:attrNameLst>
                                      </p:cBhvr>
                                      <p:tavLst>
                                        <p:tav tm="0">
                                          <p:val>
                                            <p:strVal val="#ppt_x"/>
                                          </p:val>
                                        </p:tav>
                                        <p:tav tm="100000">
                                          <p:val>
                                            <p:strVal val="#ppt_x"/>
                                          </p:val>
                                        </p:tav>
                                      </p:tavLst>
                                    </p:anim>
                                    <p:anim calcmode="lin" valueType="num">
                                      <p:cBhvr>
                                        <p:cTn id="31" dur="1000" fill="hold"/>
                                        <p:tgtEl>
                                          <p:spTgt spid="10"/>
                                        </p:tgtEl>
                                        <p:attrNameLst>
                                          <p:attrName>ppt_y</p:attrName>
                                        </p:attrNameLst>
                                      </p:cBhvr>
                                      <p:tavLst>
                                        <p:tav tm="0">
                                          <p:val>
                                            <p:strVal val="#ppt_y+.1"/>
                                          </p:val>
                                        </p:tav>
                                        <p:tav tm="100000">
                                          <p:val>
                                            <p:strVal val="#ppt_y"/>
                                          </p:val>
                                        </p:tav>
                                      </p:tavLst>
                                    </p:anim>
                                  </p:childTnLst>
                                </p:cTn>
                              </p:par>
                            </p:childTnLst>
                          </p:cTn>
                        </p:par>
                      </p:childTnLst>
                    </p:cTn>
                  </p:par>
                  <p:par>
                    <p:cTn id="32" fill="hold" nodeType="clickPar">
                      <p:stCondLst>
                        <p:cond delay="indefinite"/>
                      </p:stCondLst>
                      <p:childTnLst>
                        <p:par>
                          <p:cTn id="33" fill="hold" nodeType="withGroup">
                            <p:stCondLst>
                              <p:cond delay="0"/>
                            </p:stCondLst>
                            <p:childTnLst>
                              <p:par>
                                <p:cTn id="34" presetID="22" presetClass="entr" presetSubtype="1" fill="hold" grpId="0" nodeType="click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up)">
                                      <p:cBhvr>
                                        <p:cTn id="36" dur="500"/>
                                        <p:tgtEl>
                                          <p:spTgt spid="6"/>
                                        </p:tgtEl>
                                      </p:cBhvr>
                                    </p:animEffect>
                                  </p:childTnLst>
                                </p:cTn>
                              </p:par>
                              <p:par>
                                <p:cTn id="37" presetID="22" presetClass="entr" presetSubtype="1" fill="hold" grpId="0" nodeType="withEffect">
                                  <p:stCondLst>
                                    <p:cond delay="0"/>
                                  </p:stCondLst>
                                  <p:childTnLst>
                                    <p:set>
                                      <p:cBhvr>
                                        <p:cTn id="38" dur="1" fill="hold">
                                          <p:stCondLst>
                                            <p:cond delay="0"/>
                                          </p:stCondLst>
                                        </p:cTn>
                                        <p:tgtEl>
                                          <p:spTgt spid="7"/>
                                        </p:tgtEl>
                                        <p:attrNameLst>
                                          <p:attrName>style.visibility</p:attrName>
                                        </p:attrNameLst>
                                      </p:cBhvr>
                                      <p:to>
                                        <p:strVal val="visible"/>
                                      </p:to>
                                    </p:set>
                                    <p:animEffect transition="in" filter="wipe(up)">
                                      <p:cBhvr>
                                        <p:cTn id="3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animBg="1"/>
      <p:bldP spid="11"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7" name="矩形 1"/>
          <p:cNvSpPr>
            <a:spLocks noChangeArrowheads="1"/>
          </p:cNvSpPr>
          <p:nvPr/>
        </p:nvSpPr>
        <p:spPr bwMode="auto">
          <a:xfrm>
            <a:off x="1087438" y="1377950"/>
            <a:ext cx="15954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3. </a:t>
            </a: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安全的属性</a:t>
            </a:r>
          </a:p>
        </p:txBody>
      </p:sp>
      <p:sp>
        <p:nvSpPr>
          <p:cNvPr id="36868" name="文本框 10"/>
          <p:cNvSpPr txBox="1">
            <a:spLocks noChangeArrowheads="1"/>
          </p:cNvSpPr>
          <p:nvPr/>
        </p:nvSpPr>
        <p:spPr bwMode="auto">
          <a:xfrm>
            <a:off x="1087438" y="3309938"/>
            <a:ext cx="753745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另一方面，从系统动力学的角度观察，任何系统都不存在“绝对安全”的状态。判断某一系统是否安全，或安全程度时，除了需要考察其内在因素，同时也与环境和时间有重要关系。</a:t>
            </a:r>
          </a:p>
        </p:txBody>
      </p:sp>
      <p:sp>
        <p:nvSpPr>
          <p:cNvPr id="36869" name="矩形 6"/>
          <p:cNvSpPr>
            <a:spLocks noChangeArrowheads="1"/>
          </p:cNvSpPr>
          <p:nvPr/>
        </p:nvSpPr>
        <p:spPr bwMode="auto">
          <a:xfrm>
            <a:off x="1087438" y="1928813"/>
            <a:ext cx="75374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安全是一种状态，没有危险是其基本属性。在不同领域，描述这种状态的特征量并不相同。即使在大部分具体领域中，科学界对于表征安全的特征量也有分歧，没有统一认识。但基本都承认安全是动力学过程中的演化状态，与环境、时间、以及子系统之间的相互作用有密切关系。</a:t>
            </a:r>
          </a:p>
        </p:txBody>
      </p:sp>
      <p:sp>
        <p:nvSpPr>
          <p:cNvPr id="36870" name="文本框 7"/>
          <p:cNvSpPr txBox="1">
            <a:spLocks noChangeArrowheads="1"/>
          </p:cNvSpPr>
          <p:nvPr/>
        </p:nvSpPr>
        <p:spPr bwMode="auto">
          <a:xfrm>
            <a:off x="1087438" y="4416425"/>
            <a:ext cx="74310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对于同一个系统而言，在不同的环境和不同时间，可能有着完全不同的安全状态。因此：</a:t>
            </a:r>
          </a:p>
        </p:txBody>
      </p:sp>
      <p:sp>
        <p:nvSpPr>
          <p:cNvPr id="9" name="矩形 8"/>
          <p:cNvSpPr/>
          <p:nvPr/>
        </p:nvSpPr>
        <p:spPr>
          <a:xfrm>
            <a:off x="1087438" y="5321300"/>
            <a:ext cx="7726362" cy="522288"/>
          </a:xfrm>
          <a:prstGeom prst="rect">
            <a:avLst/>
          </a:prstGeom>
          <a:solidFill>
            <a:schemeClr val="accent4"/>
          </a:solidFill>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rPr>
              <a:t>环境和时间可以被认为是安全的二个基本属性。</a:t>
            </a:r>
          </a:p>
        </p:txBody>
      </p:sp>
      <p:sp>
        <p:nvSpPr>
          <p:cNvPr id="8" name="文本框 7">
            <a:extLst>
              <a:ext uri="{FF2B5EF4-FFF2-40B4-BE49-F238E27FC236}">
                <a16:creationId xmlns:a16="http://schemas.microsoft.com/office/drawing/2014/main" id="{FFFC8026-2AF6-4A02-A7A8-D5C54BA48F52}"/>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1000"/>
                                        <p:tgtEl>
                                          <p:spTgt spid="9"/>
                                        </p:tgtEl>
                                      </p:cBhvr>
                                    </p:animEffect>
                                    <p:anim calcmode="lin" valueType="num">
                                      <p:cBhvr>
                                        <p:cTn id="8" dur="1000" fill="hold"/>
                                        <p:tgtEl>
                                          <p:spTgt spid="9"/>
                                        </p:tgtEl>
                                        <p:attrNameLst>
                                          <p:attrName>ppt_x</p:attrName>
                                        </p:attrNameLst>
                                      </p:cBhvr>
                                      <p:tavLst>
                                        <p:tav tm="0">
                                          <p:val>
                                            <p:strVal val="#ppt_x"/>
                                          </p:val>
                                        </p:tav>
                                        <p:tav tm="100000">
                                          <p:val>
                                            <p:strVal val="#ppt_x"/>
                                          </p:val>
                                        </p:tav>
                                      </p:tavLst>
                                    </p:anim>
                                    <p:anim calcmode="lin" valueType="num">
                                      <p:cBhvr>
                                        <p:cTn id="9" dur="1000" fill="hold"/>
                                        <p:tgtEl>
                                          <p:spTgt spid="9"/>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1" name="文本框 5"/>
          <p:cNvSpPr txBox="1">
            <a:spLocks noChangeArrowheads="1"/>
          </p:cNvSpPr>
          <p:nvPr/>
        </p:nvSpPr>
        <p:spPr bwMode="auto">
          <a:xfrm>
            <a:off x="1384300" y="1304925"/>
            <a:ext cx="20589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二、信息安全</a:t>
            </a:r>
          </a:p>
        </p:txBody>
      </p:sp>
      <p:sp>
        <p:nvSpPr>
          <p:cNvPr id="37892" name="文本框 7"/>
          <p:cNvSpPr txBox="1">
            <a:spLocks noChangeArrowheads="1"/>
          </p:cNvSpPr>
          <p:nvPr/>
        </p:nvSpPr>
        <p:spPr bwMode="auto">
          <a:xfrm>
            <a:off x="1384300" y="4832350"/>
            <a:ext cx="67389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国际标准化组织（</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ISO</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）的定义</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为数据处理系统建立和采用的技术和管理的安全保护，保护计算机硬件、软件和数据不因偶然和恶意的原因遭到破坏、更改和泄露。</a:t>
            </a:r>
          </a:p>
        </p:txBody>
      </p:sp>
      <p:sp>
        <p:nvSpPr>
          <p:cNvPr id="9" name="Text Box 5"/>
          <p:cNvSpPr txBox="1">
            <a:spLocks noChangeArrowheads="1"/>
          </p:cNvSpPr>
          <p:nvPr/>
        </p:nvSpPr>
        <p:spPr bwMode="auto">
          <a:xfrm>
            <a:off x="1384300" y="1970088"/>
            <a:ext cx="4681538" cy="1754187"/>
          </a:xfrm>
          <a:prstGeom prst="rect">
            <a:avLst/>
          </a:prstGeom>
          <a:noFill/>
          <a:ln w="9525">
            <a:noFill/>
            <a:miter lim="800000"/>
            <a:headEnd/>
            <a:tailEnd/>
          </a:ln>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系统和信息资产如此重要，任何一个组织或机构都有必要采取措施保护信息资产，使之不因偶然或者恶意侵犯而遭受破坏、更改及泄露，保证信息系统能够连续、可靠、正常地运行，使安全事件对业务造成的影响减到最小，确保组织业务运行的连续性。</a:t>
            </a:r>
          </a:p>
        </p:txBody>
      </p:sp>
      <p:pic>
        <p:nvPicPr>
          <p:cNvPr id="37894" name="Picture 7" descr="infosec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5375" y="1970088"/>
            <a:ext cx="2239963" cy="2354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7895" name="文本框 1"/>
          <p:cNvSpPr txBox="1">
            <a:spLocks noChangeArrowheads="1"/>
          </p:cNvSpPr>
          <p:nvPr/>
        </p:nvSpPr>
        <p:spPr bwMode="auto">
          <a:xfrm>
            <a:off x="1384300" y="4324350"/>
            <a:ext cx="229870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rPr>
              <a:t>信息安全的定义</a:t>
            </a:r>
          </a:p>
        </p:txBody>
      </p:sp>
      <p:sp>
        <p:nvSpPr>
          <p:cNvPr id="8" name="文本框 7">
            <a:extLst>
              <a:ext uri="{FF2B5EF4-FFF2-40B4-BE49-F238E27FC236}">
                <a16:creationId xmlns:a16="http://schemas.microsoft.com/office/drawing/2014/main" id="{64E48D27-8715-49D6-82A1-EC85C6A55C29}"/>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1182688" y="1162050"/>
            <a:ext cx="5861050" cy="1089025"/>
          </a:xfrm>
          <a:prstGeom prst="rect">
            <a:avLst/>
          </a:prstGeom>
        </p:spPr>
        <p:txBody>
          <a:bodyPr>
            <a:spAutoFit/>
          </a:bodyPr>
          <a:lstStyle/>
          <a:p>
            <a:pPr marL="285750" marR="0" lvl="0" indent="-285750" algn="l" defTabSz="457200" rtl="0" eaLnBrk="1" fontAlgn="auto" latinLnBrk="0" hangingPunct="1">
              <a:lnSpc>
                <a:spcPct val="90000"/>
              </a:lnSpc>
              <a:spcBef>
                <a:spcPts val="0"/>
              </a:spcBef>
              <a:spcAft>
                <a:spcPts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欧盟的定义：在既定的密级条件下，网络与信息系统抵御意外事件或恶意行为的能力。这些事件和行为将危及所存储或传输的数据以及经由这些网络和系统所提供的服务的可用性、真实性、完整性和机密性。</a:t>
            </a:r>
          </a:p>
        </p:txBody>
      </p:sp>
      <p:sp>
        <p:nvSpPr>
          <p:cNvPr id="5" name="矩形 4"/>
          <p:cNvSpPr/>
          <p:nvPr/>
        </p:nvSpPr>
        <p:spPr>
          <a:xfrm>
            <a:off x="1182688" y="2489200"/>
            <a:ext cx="5959475" cy="1090613"/>
          </a:xfrm>
          <a:prstGeom prst="rect">
            <a:avLst/>
          </a:prstGeom>
        </p:spPr>
        <p:txBody>
          <a:bodyPr>
            <a:spAutoFit/>
          </a:bodyPr>
          <a:lstStyle/>
          <a:p>
            <a:pPr marL="285750" marR="0" lvl="0" indent="-285750" algn="l" defTabSz="457200" rtl="0" eaLnBrk="1" fontAlgn="auto" latinLnBrk="0" hangingPunct="1">
              <a:lnSpc>
                <a:spcPct val="90000"/>
              </a:lnSpc>
              <a:spcBef>
                <a:spcPts val="0"/>
              </a:spcBef>
              <a:spcAft>
                <a:spcPts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美国国防部在信息保障（</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IA</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）中的定义：保护和防御信息及信息系统，确保其可用性，完整性，保密性，可认证性，不可否认性等特性。这包括在信息系统中融入保护，检测，反应功能，并提供信息系统的恢复功能。</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     </a:t>
            </a:r>
            <a:endPar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endParaRPr>
          </a:p>
        </p:txBody>
      </p:sp>
      <p:sp>
        <p:nvSpPr>
          <p:cNvPr id="7" name="矩形 6"/>
          <p:cNvSpPr/>
          <p:nvPr/>
        </p:nvSpPr>
        <p:spPr>
          <a:xfrm>
            <a:off x="1182688" y="3817938"/>
            <a:ext cx="7343775" cy="839787"/>
          </a:xfrm>
          <a:prstGeom prst="rect">
            <a:avLst/>
          </a:prstGeom>
        </p:spPr>
        <p:txBody>
          <a:bodyPr>
            <a:spAutoFit/>
          </a:bodyPr>
          <a:lstStyle/>
          <a:p>
            <a:pPr marL="285750" marR="0" lvl="0" indent="-285750" algn="l" defTabSz="457200" rtl="0" eaLnBrk="1" fontAlgn="auto" latinLnBrk="0" hangingPunct="1">
              <a:lnSpc>
                <a:spcPct val="90000"/>
              </a:lnSpc>
              <a:spcBef>
                <a:spcPts val="0"/>
              </a:spcBef>
              <a:spcAft>
                <a:spcPts val="0"/>
              </a:spcAft>
              <a:buClr>
                <a:srgbClr val="A53010"/>
              </a:buClr>
              <a:buSzTx/>
              <a:buFont typeface="Wingdings" panose="05000000000000000000" pitchFamily="2" charset="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我国信息安全专家沈昌祥院士的定义：保护信息和信息系统不被未经授权的访问、使用、泄露、修改和破坏，为信息和信息系统提供保密性、完整性、可用性、可控性和不可否认性。 </a:t>
            </a:r>
          </a:p>
        </p:txBody>
      </p:sp>
      <p:sp>
        <p:nvSpPr>
          <p:cNvPr id="4" name="矩形 3"/>
          <p:cNvSpPr/>
          <p:nvPr/>
        </p:nvSpPr>
        <p:spPr>
          <a:xfrm>
            <a:off x="1182688" y="4900613"/>
            <a:ext cx="5522912" cy="923925"/>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和一般意义上的安全一样，信息系统安全也是一个动力学演化的动态变化概念，并且随着信息技术的发展以及信息化普及的程度而不断被赋予新的内涵。</a:t>
            </a:r>
          </a:p>
        </p:txBody>
      </p:sp>
      <p:pic>
        <p:nvPicPr>
          <p:cNvPr id="38919" name="图片 8"/>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0875" y="1162050"/>
            <a:ext cx="1525588" cy="9191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0" name="图片 9"/>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408863" y="2489200"/>
            <a:ext cx="1117600" cy="11191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8921" name="图片 10"/>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05600" y="4508500"/>
            <a:ext cx="2268538" cy="1276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4241DB1D-2972-420B-90BB-ACB72C5B2714}"/>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标题 6"/>
          <p:cNvSpPr>
            <a:spLocks noGrp="1"/>
          </p:cNvSpPr>
          <p:nvPr>
            <p:ph type="title"/>
          </p:nvPr>
        </p:nvSpPr>
        <p:spPr>
          <a:xfrm>
            <a:off x="3652633" y="421533"/>
            <a:ext cx="2183361" cy="784225"/>
          </a:xfrm>
        </p:spPr>
        <p:txBody>
          <a:bodyPr/>
          <a:lstStyle/>
          <a:p>
            <a:pPr eaLnBrk="1" hangingPunct="1"/>
            <a:r>
              <a:rPr lang="zh-CN" altLang="en-US" dirty="0"/>
              <a:t>参考书目</a:t>
            </a:r>
          </a:p>
        </p:txBody>
      </p:sp>
      <p:graphicFrame>
        <p:nvGraphicFramePr>
          <p:cNvPr id="8" name="表格 7"/>
          <p:cNvGraphicFramePr>
            <a:graphicFrameLocks noGrp="1"/>
          </p:cNvGraphicFramePr>
          <p:nvPr>
            <p:extLst>
              <p:ext uri="{D42A27DB-BD31-4B8C-83A1-F6EECF244321}">
                <p14:modId xmlns:p14="http://schemas.microsoft.com/office/powerpoint/2010/main" val="3220030159"/>
              </p:ext>
            </p:extLst>
          </p:nvPr>
        </p:nvGraphicFramePr>
        <p:xfrm>
          <a:off x="299257" y="1662545"/>
          <a:ext cx="8653549" cy="3606800"/>
        </p:xfrm>
        <a:graphic>
          <a:graphicData uri="http://schemas.openxmlformats.org/drawingml/2006/table">
            <a:tbl>
              <a:tblPr firstRow="1" bandRow="1">
                <a:tableStyleId>{F5AB1C69-6EDB-4FF4-983F-18BD219EF322}</a:tableStyleId>
              </a:tblPr>
              <a:tblGrid>
                <a:gridCol w="2144685">
                  <a:extLst>
                    <a:ext uri="{9D8B030D-6E8A-4147-A177-3AD203B41FA5}">
                      <a16:colId xmlns:a16="http://schemas.microsoft.com/office/drawing/2014/main" val="737011423"/>
                    </a:ext>
                  </a:extLst>
                </a:gridCol>
                <a:gridCol w="4023360">
                  <a:extLst>
                    <a:ext uri="{9D8B030D-6E8A-4147-A177-3AD203B41FA5}">
                      <a16:colId xmlns:a16="http://schemas.microsoft.com/office/drawing/2014/main" val="659242037"/>
                    </a:ext>
                  </a:extLst>
                </a:gridCol>
                <a:gridCol w="1787236">
                  <a:extLst>
                    <a:ext uri="{9D8B030D-6E8A-4147-A177-3AD203B41FA5}">
                      <a16:colId xmlns:a16="http://schemas.microsoft.com/office/drawing/2014/main" val="362018340"/>
                    </a:ext>
                  </a:extLst>
                </a:gridCol>
                <a:gridCol w="698268">
                  <a:extLst>
                    <a:ext uri="{9D8B030D-6E8A-4147-A177-3AD203B41FA5}">
                      <a16:colId xmlns:a16="http://schemas.microsoft.com/office/drawing/2014/main" val="3392079895"/>
                    </a:ext>
                  </a:extLst>
                </a:gridCol>
              </a:tblGrid>
              <a:tr h="524164">
                <a:tc>
                  <a:txBody>
                    <a:bodyPr/>
                    <a:lstStyle/>
                    <a:p>
                      <a:pPr algn="ctr"/>
                      <a:r>
                        <a:rPr lang="zh-CN" altLang="en-US" dirty="0"/>
                        <a:t>作者</a:t>
                      </a:r>
                    </a:p>
                  </a:txBody>
                  <a:tcPr anchor="ctr"/>
                </a:tc>
                <a:tc>
                  <a:txBody>
                    <a:bodyPr/>
                    <a:lstStyle/>
                    <a:p>
                      <a:pPr algn="ctr"/>
                      <a:r>
                        <a:rPr lang="zh-CN" altLang="en-US" dirty="0"/>
                        <a:t>书目名称</a:t>
                      </a:r>
                    </a:p>
                  </a:txBody>
                  <a:tcPr anchor="ctr"/>
                </a:tc>
                <a:tc>
                  <a:txBody>
                    <a:bodyPr/>
                    <a:lstStyle/>
                    <a:p>
                      <a:pPr algn="ctr"/>
                      <a:r>
                        <a:rPr lang="zh-CN" altLang="en-US" dirty="0"/>
                        <a:t>出版社</a:t>
                      </a:r>
                    </a:p>
                  </a:txBody>
                  <a:tcPr anchor="ctr"/>
                </a:tc>
                <a:tc>
                  <a:txBody>
                    <a:bodyPr/>
                    <a:lstStyle/>
                    <a:p>
                      <a:pPr algn="ctr"/>
                      <a:r>
                        <a:rPr lang="zh-CN" altLang="en-US" dirty="0"/>
                        <a:t>出版年份</a:t>
                      </a:r>
                    </a:p>
                  </a:txBody>
                  <a:tcPr anchor="ctr"/>
                </a:tc>
                <a:extLst>
                  <a:ext uri="{0D108BD9-81ED-4DB2-BD59-A6C34878D82A}">
                    <a16:rowId xmlns:a16="http://schemas.microsoft.com/office/drawing/2014/main" val="4184550180"/>
                  </a:ext>
                </a:extLst>
              </a:tr>
              <a:tr h="370840">
                <a:tc>
                  <a:txBody>
                    <a:bodyPr/>
                    <a:lstStyle/>
                    <a:p>
                      <a:r>
                        <a:rPr lang="zh-CN" altLang="en-US" dirty="0"/>
                        <a:t>付永钢</a:t>
                      </a:r>
                    </a:p>
                  </a:txBody>
                  <a:tcPr/>
                </a:tc>
                <a:tc>
                  <a:txBody>
                    <a:bodyPr/>
                    <a:lstStyle/>
                    <a:p>
                      <a:r>
                        <a:rPr lang="zh-CN" altLang="en-US" dirty="0"/>
                        <a:t>计算机信息安全技术（第</a:t>
                      </a:r>
                      <a:r>
                        <a:rPr lang="en-US" altLang="zh-CN" dirty="0"/>
                        <a:t>2</a:t>
                      </a:r>
                      <a:r>
                        <a:rPr lang="zh-CN" altLang="en-US" dirty="0"/>
                        <a:t>版）</a:t>
                      </a:r>
                    </a:p>
                  </a:txBody>
                  <a:tcPr/>
                </a:tc>
                <a:tc>
                  <a:txBody>
                    <a:bodyPr/>
                    <a:lstStyle/>
                    <a:p>
                      <a:r>
                        <a:rPr lang="zh-CN" altLang="en-US" dirty="0"/>
                        <a:t>清华大学出版社</a:t>
                      </a:r>
                    </a:p>
                  </a:txBody>
                  <a:tcPr/>
                </a:tc>
                <a:tc>
                  <a:txBody>
                    <a:bodyPr/>
                    <a:lstStyle/>
                    <a:p>
                      <a:r>
                        <a:rPr lang="en-US" altLang="zh-CN" dirty="0"/>
                        <a:t>2017</a:t>
                      </a:r>
                    </a:p>
                  </a:txBody>
                  <a:tcPr/>
                </a:tc>
                <a:extLst>
                  <a:ext uri="{0D108BD9-81ED-4DB2-BD59-A6C34878D82A}">
                    <a16:rowId xmlns:a16="http://schemas.microsoft.com/office/drawing/2014/main" val="704427344"/>
                  </a:ext>
                </a:extLst>
              </a:tr>
              <a:tr h="370840">
                <a:tc>
                  <a:txBody>
                    <a:bodyPr/>
                    <a:lstStyle/>
                    <a:p>
                      <a:r>
                        <a:rPr lang="zh-CN" altLang="en-US" dirty="0"/>
                        <a:t>袁津生等</a:t>
                      </a:r>
                    </a:p>
                  </a:txBody>
                  <a:tcPr/>
                </a:tc>
                <a:tc>
                  <a:txBody>
                    <a:bodyPr/>
                    <a:lstStyle/>
                    <a:p>
                      <a:r>
                        <a:rPr lang="zh-CN" altLang="en-US" dirty="0"/>
                        <a:t>计算机网络安全基础</a:t>
                      </a:r>
                    </a:p>
                  </a:txBody>
                  <a:tcPr/>
                </a:tc>
                <a:tc>
                  <a:txBody>
                    <a:bodyPr/>
                    <a:lstStyle/>
                    <a:p>
                      <a:r>
                        <a:rPr lang="zh-CN" altLang="en-US" dirty="0"/>
                        <a:t>人民邮电出版社</a:t>
                      </a:r>
                    </a:p>
                  </a:txBody>
                  <a:tcPr/>
                </a:tc>
                <a:tc>
                  <a:txBody>
                    <a:bodyPr/>
                    <a:lstStyle/>
                    <a:p>
                      <a:r>
                        <a:rPr lang="en-US" altLang="zh-CN" dirty="0"/>
                        <a:t>2013</a:t>
                      </a:r>
                    </a:p>
                  </a:txBody>
                  <a:tcPr/>
                </a:tc>
                <a:extLst>
                  <a:ext uri="{0D108BD9-81ED-4DB2-BD59-A6C34878D82A}">
                    <a16:rowId xmlns:a16="http://schemas.microsoft.com/office/drawing/2014/main" val="264898650"/>
                  </a:ext>
                </a:extLst>
              </a:tr>
              <a:tr h="370840">
                <a:tc>
                  <a:txBody>
                    <a:bodyPr/>
                    <a:lstStyle/>
                    <a:p>
                      <a:r>
                        <a:rPr lang="en-US" altLang="zh-CN" dirty="0"/>
                        <a:t>William Stalling</a:t>
                      </a:r>
                      <a:endParaRPr lang="zh-CN" altLang="en-US" dirty="0"/>
                    </a:p>
                  </a:txBody>
                  <a:tcPr/>
                </a:tc>
                <a:tc>
                  <a:txBody>
                    <a:bodyPr/>
                    <a:lstStyle/>
                    <a:p>
                      <a:r>
                        <a:rPr lang="zh-CN" altLang="en-US" dirty="0"/>
                        <a:t>网络安全基础：应用与标准</a:t>
                      </a:r>
                    </a:p>
                  </a:txBody>
                  <a:tcPr/>
                </a:tc>
                <a:tc>
                  <a:txBody>
                    <a:bodyPr/>
                    <a:lstStyle/>
                    <a:p>
                      <a:r>
                        <a:rPr lang="zh-CN" altLang="en-US" dirty="0"/>
                        <a:t>清华大学出版社</a:t>
                      </a:r>
                    </a:p>
                  </a:txBody>
                  <a:tcPr/>
                </a:tc>
                <a:tc>
                  <a:txBody>
                    <a:bodyPr/>
                    <a:lstStyle/>
                    <a:p>
                      <a:r>
                        <a:rPr lang="en-US" altLang="zh-CN" dirty="0"/>
                        <a:t>2014</a:t>
                      </a:r>
                    </a:p>
                  </a:txBody>
                  <a:tcPr/>
                </a:tc>
                <a:extLst>
                  <a:ext uri="{0D108BD9-81ED-4DB2-BD59-A6C34878D82A}">
                    <a16:rowId xmlns:a16="http://schemas.microsoft.com/office/drawing/2014/main" val="4289959436"/>
                  </a:ext>
                </a:extLst>
              </a:tr>
              <a:tr h="370840">
                <a:tc>
                  <a:txBody>
                    <a:bodyPr/>
                    <a:lstStyle/>
                    <a:p>
                      <a:r>
                        <a:rPr lang="en-US" altLang="zh-CN" dirty="0"/>
                        <a:t>Stuart McClure </a:t>
                      </a:r>
                      <a:r>
                        <a:rPr lang="zh-CN" altLang="en-US" dirty="0"/>
                        <a:t>等</a:t>
                      </a:r>
                    </a:p>
                  </a:txBody>
                  <a:tcPr/>
                </a:tc>
                <a:tc>
                  <a:txBody>
                    <a:bodyPr/>
                    <a:lstStyle/>
                    <a:p>
                      <a:r>
                        <a:rPr lang="zh-CN" altLang="en-US" dirty="0"/>
                        <a:t>黑客大曝光</a:t>
                      </a:r>
                      <a:r>
                        <a:rPr lang="en-US" altLang="zh-CN" dirty="0"/>
                        <a:t>:</a:t>
                      </a:r>
                      <a:r>
                        <a:rPr lang="zh-CN" altLang="en-US" dirty="0"/>
                        <a:t>网络安全机密与解决方案</a:t>
                      </a:r>
                    </a:p>
                  </a:txBody>
                  <a:tcPr/>
                </a:tc>
                <a:tc>
                  <a:txBody>
                    <a:bodyPr/>
                    <a:lstStyle/>
                    <a:p>
                      <a:r>
                        <a:rPr lang="zh-CN" altLang="en-US" dirty="0"/>
                        <a:t>清华大学出版社</a:t>
                      </a:r>
                    </a:p>
                  </a:txBody>
                  <a:tcPr/>
                </a:tc>
                <a:tc>
                  <a:txBody>
                    <a:bodyPr/>
                    <a:lstStyle/>
                    <a:p>
                      <a:r>
                        <a:rPr lang="en-US" altLang="zh-CN" dirty="0"/>
                        <a:t>2013</a:t>
                      </a:r>
                    </a:p>
                  </a:txBody>
                  <a:tcPr/>
                </a:tc>
                <a:extLst>
                  <a:ext uri="{0D108BD9-81ED-4DB2-BD59-A6C34878D82A}">
                    <a16:rowId xmlns:a16="http://schemas.microsoft.com/office/drawing/2014/main" val="2275379950"/>
                  </a:ext>
                </a:extLst>
              </a:tr>
              <a:tr h="370840">
                <a:tc>
                  <a:txBody>
                    <a:bodyPr/>
                    <a:lstStyle/>
                    <a:p>
                      <a:r>
                        <a:rPr lang="en-US" altLang="zh-CN" dirty="0"/>
                        <a:t>Saadat Malik</a:t>
                      </a:r>
                      <a:endParaRPr lang="zh-CN" altLang="en-US" dirty="0"/>
                    </a:p>
                  </a:txBody>
                  <a:tcPr/>
                </a:tc>
                <a:tc>
                  <a:txBody>
                    <a:bodyPr/>
                    <a:lstStyle/>
                    <a:p>
                      <a:r>
                        <a:rPr lang="zh-CN" altLang="en-US" dirty="0"/>
                        <a:t>网络安全体系结构</a:t>
                      </a:r>
                    </a:p>
                  </a:txBody>
                  <a:tcPr/>
                </a:tc>
                <a:tc>
                  <a:txBody>
                    <a:bodyPr/>
                    <a:lstStyle/>
                    <a:p>
                      <a:r>
                        <a:rPr lang="zh-CN" altLang="en-US" dirty="0"/>
                        <a:t>人民邮电出版社</a:t>
                      </a:r>
                    </a:p>
                  </a:txBody>
                  <a:tcPr/>
                </a:tc>
                <a:tc>
                  <a:txBody>
                    <a:bodyPr/>
                    <a:lstStyle/>
                    <a:p>
                      <a:r>
                        <a:rPr lang="en-US" altLang="zh-CN" dirty="0"/>
                        <a:t>2013</a:t>
                      </a:r>
                    </a:p>
                  </a:txBody>
                  <a:tcPr/>
                </a:tc>
                <a:extLst>
                  <a:ext uri="{0D108BD9-81ED-4DB2-BD59-A6C34878D82A}">
                    <a16:rowId xmlns:a16="http://schemas.microsoft.com/office/drawing/2014/main" val="3646342241"/>
                  </a:ext>
                </a:extLst>
              </a:tr>
              <a:tr h="370840">
                <a:tc>
                  <a:txBody>
                    <a:bodyPr/>
                    <a:lstStyle/>
                    <a:p>
                      <a:r>
                        <a:rPr lang="en-US" altLang="zh-CN" dirty="0" err="1"/>
                        <a:t>Antoon</a:t>
                      </a:r>
                      <a:r>
                        <a:rPr lang="en-US" altLang="zh-CN" dirty="0"/>
                        <a:t> </a:t>
                      </a:r>
                      <a:r>
                        <a:rPr lang="en-US" altLang="zh-CN" dirty="0" err="1"/>
                        <a:t>W.Rufi</a:t>
                      </a:r>
                      <a:endParaRPr lang="zh-CN" altLang="en-US" dirty="0"/>
                    </a:p>
                  </a:txBody>
                  <a:tcPr/>
                </a:tc>
                <a:tc>
                  <a:txBody>
                    <a:bodyPr/>
                    <a:lstStyle/>
                    <a:p>
                      <a:r>
                        <a:rPr lang="zh-CN" altLang="en-US" dirty="0"/>
                        <a:t>思科网络技术学院教程：网络安全</a:t>
                      </a:r>
                    </a:p>
                  </a:txBody>
                  <a:tcPr/>
                </a:tc>
                <a:tc>
                  <a:txBody>
                    <a:bodyPr/>
                    <a:lstStyle/>
                    <a:p>
                      <a:r>
                        <a:rPr lang="zh-CN" altLang="en-US" dirty="0"/>
                        <a:t>人民邮电出版社</a:t>
                      </a:r>
                    </a:p>
                  </a:txBody>
                  <a:tcPr/>
                </a:tc>
                <a:tc>
                  <a:txBody>
                    <a:bodyPr/>
                    <a:lstStyle/>
                    <a:p>
                      <a:r>
                        <a:rPr lang="en-US" altLang="zh-CN" dirty="0"/>
                        <a:t>2008</a:t>
                      </a:r>
                      <a:endParaRPr lang="zh-CN" altLang="en-US" dirty="0"/>
                    </a:p>
                  </a:txBody>
                  <a:tcPr/>
                </a:tc>
                <a:extLst>
                  <a:ext uri="{0D108BD9-81ED-4DB2-BD59-A6C34878D82A}">
                    <a16:rowId xmlns:a16="http://schemas.microsoft.com/office/drawing/2014/main" val="704715629"/>
                  </a:ext>
                </a:extLst>
              </a:tr>
              <a:tr h="370840">
                <a:tc>
                  <a:txBody>
                    <a:bodyPr/>
                    <a:lstStyle/>
                    <a:p>
                      <a:r>
                        <a:rPr lang="zh-CN" altLang="en-US" dirty="0"/>
                        <a:t>蒋亚军</a:t>
                      </a:r>
                    </a:p>
                  </a:txBody>
                  <a:tcPr/>
                </a:tc>
                <a:tc>
                  <a:txBody>
                    <a:bodyPr/>
                    <a:lstStyle/>
                    <a:p>
                      <a:r>
                        <a:rPr lang="zh-CN" altLang="en-US" dirty="0"/>
                        <a:t>网络安全技术与实践</a:t>
                      </a:r>
                    </a:p>
                  </a:txBody>
                  <a:tcPr/>
                </a:tc>
                <a:tc>
                  <a:txBody>
                    <a:bodyPr/>
                    <a:lstStyle/>
                    <a:p>
                      <a:r>
                        <a:rPr lang="zh-CN" altLang="en-US" dirty="0"/>
                        <a:t>人民邮电出版社</a:t>
                      </a:r>
                    </a:p>
                  </a:txBody>
                  <a:tcPr/>
                </a:tc>
                <a:tc>
                  <a:txBody>
                    <a:bodyPr/>
                    <a:lstStyle/>
                    <a:p>
                      <a:r>
                        <a:rPr lang="en-US" altLang="zh-CN" dirty="0"/>
                        <a:t>2012</a:t>
                      </a:r>
                      <a:endParaRPr lang="zh-CN" altLang="en-US" dirty="0"/>
                    </a:p>
                  </a:txBody>
                  <a:tcPr/>
                </a:tc>
                <a:extLst>
                  <a:ext uri="{0D108BD9-81ED-4DB2-BD59-A6C34878D82A}">
                    <a16:rowId xmlns:a16="http://schemas.microsoft.com/office/drawing/2014/main" val="3641465151"/>
                  </a:ext>
                </a:extLst>
              </a:tr>
              <a:tr h="370840">
                <a:tc>
                  <a:txBody>
                    <a:bodyPr/>
                    <a:lstStyle/>
                    <a:p>
                      <a:r>
                        <a:rPr lang="zh-CN" altLang="en-US" dirty="0"/>
                        <a:t>陈卓</a:t>
                      </a:r>
                    </a:p>
                  </a:txBody>
                  <a:tcPr/>
                </a:tc>
                <a:tc>
                  <a:txBody>
                    <a:bodyPr/>
                    <a:lstStyle/>
                    <a:p>
                      <a:r>
                        <a:rPr lang="zh-CN" altLang="en-US" dirty="0"/>
                        <a:t>网络安全编程与实践</a:t>
                      </a:r>
                    </a:p>
                  </a:txBody>
                  <a:tcPr/>
                </a:tc>
                <a:tc>
                  <a:txBody>
                    <a:bodyPr/>
                    <a:lstStyle/>
                    <a:p>
                      <a:r>
                        <a:rPr lang="zh-CN" altLang="en-US" kern="100" dirty="0">
                          <a:solidFill>
                            <a:schemeClr val="tx1"/>
                          </a:solidFill>
                          <a:latin typeface="+mn-ea"/>
                          <a:cs typeface="Times New Roman" panose="02020603050405020304" pitchFamily="18" charset="0"/>
                        </a:rPr>
                        <a:t>国防工业出版社</a:t>
                      </a:r>
                      <a:endParaRPr lang="zh-CN" altLang="en-US" dirty="0">
                        <a:solidFill>
                          <a:schemeClr val="tx1"/>
                        </a:solidFill>
                      </a:endParaRPr>
                    </a:p>
                  </a:txBody>
                  <a:tcPr/>
                </a:tc>
                <a:tc>
                  <a:txBody>
                    <a:bodyPr/>
                    <a:lstStyle/>
                    <a:p>
                      <a:r>
                        <a:rPr lang="en-US" altLang="zh-CN" dirty="0"/>
                        <a:t>2008</a:t>
                      </a:r>
                      <a:endParaRPr lang="zh-CN" altLang="en-US" dirty="0"/>
                    </a:p>
                  </a:txBody>
                  <a:tcPr/>
                </a:tc>
                <a:extLst>
                  <a:ext uri="{0D108BD9-81ED-4DB2-BD59-A6C34878D82A}">
                    <a16:rowId xmlns:a16="http://schemas.microsoft.com/office/drawing/2014/main" val="61533801"/>
                  </a:ext>
                </a:extLst>
              </a:tr>
            </a:tbl>
          </a:graphicData>
        </a:graphic>
      </p:graphicFrame>
    </p:spTree>
  </p:cSld>
  <p:clrMapOvr>
    <a:masterClrMapping/>
  </p:clrMapOvr>
  <p:transition spd="slow"/>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矩形 2"/>
          <p:cNvSpPr>
            <a:spLocks noChangeArrowheads="1"/>
          </p:cNvSpPr>
          <p:nvPr/>
        </p:nvSpPr>
        <p:spPr bwMode="auto">
          <a:xfrm>
            <a:off x="1217613" y="1387475"/>
            <a:ext cx="1826141" cy="369332"/>
          </a:xfrm>
          <a:prstGeom prst="rect">
            <a:avLst/>
          </a:prstGeom>
          <a:noFill/>
          <a:ln>
            <a:noFill/>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1. </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信息安全目的</a:t>
            </a:r>
          </a:p>
        </p:txBody>
      </p:sp>
      <p:sp>
        <p:nvSpPr>
          <p:cNvPr id="39940" name="矩形 4"/>
          <p:cNvSpPr>
            <a:spLocks noChangeArrowheads="1"/>
          </p:cNvSpPr>
          <p:nvPr/>
        </p:nvSpPr>
        <p:spPr bwMode="auto">
          <a:xfrm>
            <a:off x="1217613" y="1952625"/>
            <a:ext cx="7326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信息系统安全的终极目的：在系统实现过程中，对组织、合作伙伴、及其客户的</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IT</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相关风险给出应有的关心考虑，从而帮助组织实现其使命</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业务（</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Mission/Business</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）的全部目的。</a:t>
            </a:r>
          </a:p>
        </p:txBody>
      </p:sp>
      <p:sp>
        <p:nvSpPr>
          <p:cNvPr id="39941" name="矩形 5"/>
          <p:cNvSpPr>
            <a:spLocks noChangeArrowheads="1"/>
          </p:cNvSpPr>
          <p:nvPr/>
        </p:nvSpPr>
        <p:spPr bwMode="auto">
          <a:xfrm>
            <a:off x="1217613" y="3435350"/>
            <a:ext cx="1826141" cy="369332"/>
          </a:xfrm>
          <a:prstGeom prst="rect">
            <a:avLst/>
          </a:prstGeom>
          <a:noFill/>
          <a:ln>
            <a:noFill/>
          </a:ln>
        </p:spPr>
        <p:txBody>
          <a:bodyPr wrap="non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2. </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信息安全目标</a:t>
            </a:r>
          </a:p>
        </p:txBody>
      </p:sp>
      <p:sp>
        <p:nvSpPr>
          <p:cNvPr id="39942" name="矩形 3"/>
          <p:cNvSpPr>
            <a:spLocks noChangeArrowheads="1"/>
          </p:cNvSpPr>
          <p:nvPr/>
        </p:nvSpPr>
        <p:spPr bwMode="auto">
          <a:xfrm>
            <a:off x="1217613" y="3994150"/>
            <a:ext cx="73263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方正书宋简体"/>
                <a:cs typeface="方正书宋简体"/>
              </a:rPr>
              <a:t>信息安全是以保护信息资产、防止信息被恶意泄露、修改和破坏为目的，通过相关技术，保证信息在各环节中的存储、传输和交换的机密（保密）性、完整性、可用性、不可否认性和可控性。</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8" name="矩形 7"/>
          <p:cNvSpPr/>
          <p:nvPr/>
        </p:nvSpPr>
        <p:spPr>
          <a:xfrm>
            <a:off x="1217613" y="5181600"/>
            <a:ext cx="7326312" cy="954088"/>
          </a:xfrm>
          <a:prstGeom prst="rect">
            <a:avLst/>
          </a:prstGeom>
          <a:solidFill>
            <a:schemeClr val="accent6">
              <a:lumMod val="75000"/>
            </a:schemeClr>
          </a:solidFill>
        </p:spPr>
        <p:txBody>
          <a:bodyPr>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entury Gothic" panose="020B0502020202020204" pitchFamily="34" charset="0"/>
                <a:ea typeface="幼圆" panose="02010509060101010101" pitchFamily="49" charset="-122"/>
                <a:cs typeface="+mn-cs"/>
              </a:rPr>
              <a:t>机密性、完整性、可用性、不可否认性和可控性也被称为信息系统安全的五大属性。</a:t>
            </a:r>
          </a:p>
        </p:txBody>
      </p:sp>
      <p:sp>
        <p:nvSpPr>
          <p:cNvPr id="9" name="文本框 8">
            <a:extLst>
              <a:ext uri="{FF2B5EF4-FFF2-40B4-BE49-F238E27FC236}">
                <a16:creationId xmlns:a16="http://schemas.microsoft.com/office/drawing/2014/main" id="{24338BBE-6E4C-43B9-AED5-CE84656AA15D}"/>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6" presetClass="entr" presetSubtype="16"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circle(in)">
                                      <p:cBhvr>
                                        <p:cTn id="7"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3" name="文本框 1"/>
          <p:cNvSpPr txBox="1">
            <a:spLocks noChangeArrowheads="1"/>
          </p:cNvSpPr>
          <p:nvPr/>
        </p:nvSpPr>
        <p:spPr bwMode="auto">
          <a:xfrm>
            <a:off x="1325563" y="1228725"/>
            <a:ext cx="2967304" cy="369332"/>
          </a:xfrm>
          <a:prstGeom prst="rect">
            <a:avLst/>
          </a:prstGeom>
          <a:noFill/>
          <a:ln>
            <a:noFill/>
          </a:ln>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3.</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信息安全的基本属性</a:t>
            </a:r>
          </a:p>
        </p:txBody>
      </p:sp>
      <p:sp>
        <p:nvSpPr>
          <p:cNvPr id="6" name="矩形 5"/>
          <p:cNvSpPr/>
          <p:nvPr/>
        </p:nvSpPr>
        <p:spPr>
          <a:xfrm>
            <a:off x="1325563" y="1773238"/>
            <a:ext cx="5389562" cy="368300"/>
          </a:xfrm>
          <a:prstGeom prst="rect">
            <a:avLst/>
          </a:prstGeom>
        </p:spPr>
        <p:txBody>
          <a:bodyPr>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信息安全的基本属性主要表现在以下</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5</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个方面：</a:t>
            </a:r>
          </a:p>
        </p:txBody>
      </p:sp>
      <p:sp>
        <p:nvSpPr>
          <p:cNvPr id="8" name="矩形 7"/>
          <p:cNvSpPr/>
          <p:nvPr/>
        </p:nvSpPr>
        <p:spPr>
          <a:xfrm>
            <a:off x="1325563" y="2387600"/>
            <a:ext cx="364715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1</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）机密性（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Confidentiality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40966" name="矩形 8"/>
          <p:cNvSpPr>
            <a:spLocks noChangeArrowheads="1"/>
          </p:cNvSpPr>
          <p:nvPr/>
        </p:nvSpPr>
        <p:spPr bwMode="auto">
          <a:xfrm>
            <a:off x="1325563" y="2884554"/>
            <a:ext cx="57007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宋体" panose="02010600030101010101" pitchFamily="2" charset="-122"/>
                <a:cs typeface="+mn-cs"/>
              </a:rPr>
              <a:t>私密的或机密的信息不能透露给非授权的个体。</a:t>
            </a:r>
          </a:p>
        </p:txBody>
      </p:sp>
      <p:sp>
        <p:nvSpPr>
          <p:cNvPr id="10" name="矩形 9"/>
          <p:cNvSpPr/>
          <p:nvPr/>
        </p:nvSpPr>
        <p:spPr>
          <a:xfrm>
            <a:off x="1604695" y="3380476"/>
            <a:ext cx="6824929" cy="92333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信息的机密性依据信息被允许访问对象的多少而不同，所有人员都可以访问的信息为公开信息，需要限制访问的信息为敏感信息或秘密信息，根据信息的重要程度和保密要求将信息分为不同密级。</a:t>
            </a:r>
          </a:p>
        </p:txBody>
      </p:sp>
      <p:sp>
        <p:nvSpPr>
          <p:cNvPr id="40968" name="矩形 10"/>
          <p:cNvSpPr>
            <a:spLocks noChangeArrowheads="1"/>
          </p:cNvSpPr>
          <p:nvPr/>
        </p:nvSpPr>
        <p:spPr bwMode="auto">
          <a:xfrm>
            <a:off x="1604696" y="5341662"/>
            <a:ext cx="3284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机密性的保障技术主要包括：</a:t>
            </a:r>
          </a:p>
        </p:txBody>
      </p:sp>
      <p:sp>
        <p:nvSpPr>
          <p:cNvPr id="2" name="矩形 1"/>
          <p:cNvSpPr/>
          <p:nvPr/>
        </p:nvSpPr>
        <p:spPr>
          <a:xfrm>
            <a:off x="1325563" y="4374192"/>
            <a:ext cx="7104062" cy="369332"/>
          </a:xfrm>
          <a:prstGeom prst="rect">
            <a:avLst/>
          </a:prstGeom>
        </p:spPr>
        <p:txBody>
          <a:bodyPr wrap="square">
            <a:spAutoFit/>
          </a:bodyPr>
          <a:lstStyle/>
          <a:p>
            <a:pPr marL="285750" marR="0" lvl="0"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一般分为：公开、秘密、机密和绝密四个等级</a:t>
            </a:r>
          </a:p>
        </p:txBody>
      </p:sp>
      <p:sp>
        <p:nvSpPr>
          <p:cNvPr id="4" name="矩形 3"/>
          <p:cNvSpPr/>
          <p:nvPr/>
        </p:nvSpPr>
        <p:spPr>
          <a:xfrm>
            <a:off x="1604696" y="4857927"/>
            <a:ext cx="7104062" cy="369332"/>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已授权用户根据所授予的操作权限可以对保密信息进行操作。</a:t>
            </a:r>
          </a:p>
        </p:txBody>
      </p:sp>
      <p:sp>
        <p:nvSpPr>
          <p:cNvPr id="5" name="矩形 4"/>
          <p:cNvSpPr/>
          <p:nvPr/>
        </p:nvSpPr>
        <p:spPr>
          <a:xfrm>
            <a:off x="1325562" y="5781380"/>
            <a:ext cx="7104061" cy="646331"/>
          </a:xfrm>
          <a:prstGeom prst="rect">
            <a:avLst/>
          </a:prstGeom>
        </p:spPr>
        <p:txBody>
          <a:bodyPr wrap="square">
            <a:spAutoFit/>
          </a:bodyPr>
          <a:lstStyle/>
          <a:p>
            <a:pPr marL="285750" marR="0" lvl="1"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物理保密技术（监控、门禁等）、防电磁辐射泄露技术、网络防截获和防窃听技术、加密和解密技术等。</a:t>
            </a:r>
          </a:p>
        </p:txBody>
      </p:sp>
      <p:sp>
        <p:nvSpPr>
          <p:cNvPr id="12" name="文本框 11">
            <a:extLst>
              <a:ext uri="{FF2B5EF4-FFF2-40B4-BE49-F238E27FC236}">
                <a16:creationId xmlns:a16="http://schemas.microsoft.com/office/drawing/2014/main" id="{974127B9-E352-42B7-A91D-45AB01B354CF}"/>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271588" y="1187450"/>
            <a:ext cx="2954655"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2</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）完整性（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Integrity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41987" name="文本框 8"/>
          <p:cNvSpPr txBox="1">
            <a:spLocks noChangeArrowheads="1"/>
          </p:cNvSpPr>
          <p:nvPr/>
        </p:nvSpPr>
        <p:spPr bwMode="auto">
          <a:xfrm>
            <a:off x="1358900" y="1762125"/>
            <a:ext cx="4876800"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a:ln>
                  <a:noFill/>
                </a:ln>
                <a:solidFill>
                  <a:prstClr val="black"/>
                </a:solidFill>
                <a:effectLst/>
                <a:uLnTx/>
                <a:uFillTx/>
                <a:latin typeface="Century Gothic" panose="020B0502020202020204" pitchFamily="34" charset="0"/>
                <a:ea typeface="幼圆" panose="02010509060101010101" pitchFamily="49" charset="-122"/>
                <a:cs typeface="+mn-cs"/>
              </a:rPr>
              <a:t>完整性包括数据完整性和系统完整性，其中：</a:t>
            </a:r>
          </a:p>
        </p:txBody>
      </p:sp>
      <p:sp>
        <p:nvSpPr>
          <p:cNvPr id="10" name="矩形 9"/>
          <p:cNvSpPr/>
          <p:nvPr/>
        </p:nvSpPr>
        <p:spPr>
          <a:xfrm>
            <a:off x="1358899" y="2212975"/>
            <a:ext cx="6302375"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数据完整性：信息和程序只能按指定的且授权的方式修改；</a:t>
            </a:r>
          </a:p>
        </p:txBody>
      </p:sp>
      <p:sp>
        <p:nvSpPr>
          <p:cNvPr id="11" name="矩形 10"/>
          <p:cNvSpPr/>
          <p:nvPr/>
        </p:nvSpPr>
        <p:spPr>
          <a:xfrm>
            <a:off x="1358900" y="2788206"/>
            <a:ext cx="6995828" cy="646113"/>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系统完整性：系统不能受到故意的或无意的非授权操作，必须不折不扣地执行预定的功能。</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endParaRPr>
          </a:p>
        </p:txBody>
      </p:sp>
      <p:sp>
        <p:nvSpPr>
          <p:cNvPr id="13" name="矩形 12"/>
          <p:cNvSpPr/>
          <p:nvPr/>
        </p:nvSpPr>
        <p:spPr>
          <a:xfrm>
            <a:off x="1358899" y="5674314"/>
            <a:ext cx="4079375"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报文摘要、加密、数字签名等技术</a:t>
            </a:r>
          </a:p>
        </p:txBody>
      </p:sp>
      <p:sp>
        <p:nvSpPr>
          <p:cNvPr id="14" name="矩形 13"/>
          <p:cNvSpPr/>
          <p:nvPr/>
        </p:nvSpPr>
        <p:spPr>
          <a:xfrm>
            <a:off x="1268412" y="3614738"/>
            <a:ext cx="7221070" cy="1200150"/>
          </a:xfrm>
          <a:prstGeom prst="rect">
            <a:avLst/>
          </a:prstGeom>
        </p:spPr>
        <p:txBody>
          <a:bodyPr wrap="square">
            <a:spAutoFit/>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完整性一方面是保障在使用、传输、存储信息的过程中不发生篡改信息、丢失信息、错误信息等现象；另一方面是指信息处理的方法的正确性，执行不正当的操作，有可能造成重要文件的丢失，甚至整个系统的瘫痪。</a:t>
            </a:r>
          </a:p>
        </p:txBody>
      </p:sp>
      <p:sp>
        <p:nvSpPr>
          <p:cNvPr id="12" name="矩形 10"/>
          <p:cNvSpPr>
            <a:spLocks noChangeArrowheads="1"/>
          </p:cNvSpPr>
          <p:nvPr/>
        </p:nvSpPr>
        <p:spPr bwMode="auto">
          <a:xfrm>
            <a:off x="1358899" y="5059935"/>
            <a:ext cx="3284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完整性的保障技术主要包括：</a:t>
            </a:r>
          </a:p>
        </p:txBody>
      </p:sp>
      <p:sp>
        <p:nvSpPr>
          <p:cNvPr id="15" name="文本框 14">
            <a:extLst>
              <a:ext uri="{FF2B5EF4-FFF2-40B4-BE49-F238E27FC236}">
                <a16:creationId xmlns:a16="http://schemas.microsoft.com/office/drawing/2014/main" id="{8D0A9003-251B-43C3-BC3F-4D740FD03564}"/>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30313" y="1252538"/>
            <a:ext cx="3300904"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3</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）可用性（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Availability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7" name="矩形 6"/>
          <p:cNvSpPr/>
          <p:nvPr/>
        </p:nvSpPr>
        <p:spPr>
          <a:xfrm>
            <a:off x="1272574" y="1923866"/>
            <a:ext cx="5775493"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系统必须及时地工作，不能拒绝向授权用户提供服务。</a:t>
            </a:r>
          </a:p>
        </p:txBody>
      </p:sp>
      <p:sp>
        <p:nvSpPr>
          <p:cNvPr id="8" name="矩形 7"/>
          <p:cNvSpPr/>
          <p:nvPr/>
        </p:nvSpPr>
        <p:spPr>
          <a:xfrm>
            <a:off x="1272574" y="2441065"/>
            <a:ext cx="6831898" cy="840230"/>
          </a:xfrm>
          <a:prstGeom prst="rect">
            <a:avLst/>
          </a:prstGeom>
        </p:spPr>
        <p:txBody>
          <a:bodyPr wrap="square">
            <a:spAutoFit/>
          </a:bodyPr>
          <a:lstStyle/>
          <a:p>
            <a:pPr marL="0" marR="0" lvl="1" indent="0" algn="l" defTabSz="457200" rtl="0" eaLnBrk="1" fontAlgn="auto" latinLnBrk="0" hangingPunct="1">
              <a:lnSpc>
                <a:spcPct val="9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信息及相关的信息资产在授权人需要的时候，可以立即获得。例如，通信线路中断故障、网络的拥堵会造成信息在一段时间内不可用，影响正常的业务运营，就会造成对信息可用性的破坏。</a:t>
            </a:r>
          </a:p>
        </p:txBody>
      </p:sp>
      <p:sp>
        <p:nvSpPr>
          <p:cNvPr id="9" name="矩形 8"/>
          <p:cNvSpPr/>
          <p:nvPr/>
        </p:nvSpPr>
        <p:spPr>
          <a:xfrm>
            <a:off x="1230313" y="4521213"/>
            <a:ext cx="7057039" cy="369332"/>
          </a:xfrm>
          <a:prstGeom prst="rect">
            <a:avLst/>
          </a:prstGeom>
        </p:spPr>
        <p:txBody>
          <a:bodyPr wrap="square">
            <a:spAutoFit/>
          </a:bodyPr>
          <a:lstStyle/>
          <a:p>
            <a:pPr marL="285750" marR="0" lvl="1"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实时的备份与恢复、设备和线路冗余、集群和虚拟化等技术</a:t>
            </a:r>
          </a:p>
        </p:txBody>
      </p:sp>
      <p:sp>
        <p:nvSpPr>
          <p:cNvPr id="2" name="矩形 1"/>
          <p:cNvSpPr/>
          <p:nvPr/>
        </p:nvSpPr>
        <p:spPr>
          <a:xfrm>
            <a:off x="1272574" y="3429163"/>
            <a:ext cx="6831898" cy="369332"/>
          </a:xfrm>
          <a:prstGeom prst="rect">
            <a:avLst/>
          </a:prstGeom>
        </p:spPr>
        <p:txBody>
          <a:bodyPr wrap="square">
            <a:spAutoFit/>
          </a:bodyPr>
          <a:lstStyle/>
          <a:p>
            <a:pPr marL="285750" marR="0" lvl="0" indent="-285750" algn="l" defTabSz="457200" rtl="0" eaLnBrk="0" fontAlgn="base" latinLnBrk="0" hangingPunct="0">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信息系统必须能适当地承受攻击并在失败时恢复。</a:t>
            </a:r>
            <a:endPar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10" name="矩形 10"/>
          <p:cNvSpPr>
            <a:spLocks noChangeArrowheads="1"/>
          </p:cNvSpPr>
          <p:nvPr/>
        </p:nvSpPr>
        <p:spPr bwMode="auto">
          <a:xfrm>
            <a:off x="1230313" y="4004013"/>
            <a:ext cx="3284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可用性的保障技术主要包括：</a:t>
            </a:r>
          </a:p>
        </p:txBody>
      </p:sp>
      <p:sp>
        <p:nvSpPr>
          <p:cNvPr id="11" name="文本框 10">
            <a:extLst>
              <a:ext uri="{FF2B5EF4-FFF2-40B4-BE49-F238E27FC236}">
                <a16:creationId xmlns:a16="http://schemas.microsoft.com/office/drawing/2014/main" id="{72A6B713-5BAC-4709-8F41-11BEFC853447}"/>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301749" y="1361892"/>
            <a:ext cx="3647152"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4</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）可控性（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Controllability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44036" name="矩形 5"/>
          <p:cNvSpPr>
            <a:spLocks noChangeArrowheads="1"/>
          </p:cNvSpPr>
          <p:nvPr/>
        </p:nvSpPr>
        <p:spPr bwMode="auto">
          <a:xfrm>
            <a:off x="1301750" y="2070152"/>
            <a:ext cx="696982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任何对信息的访问和对信息系统的使用都能得到有效的安全监控，防止对信息和信息系统的非法（非授权）利用。 </a:t>
            </a:r>
          </a:p>
        </p:txBody>
      </p:sp>
      <p:sp>
        <p:nvSpPr>
          <p:cNvPr id="7" name="矩形 6"/>
          <p:cNvSpPr/>
          <p:nvPr/>
        </p:nvSpPr>
        <p:spPr>
          <a:xfrm>
            <a:off x="1600132" y="2924550"/>
            <a:ext cx="6902450" cy="923330"/>
          </a:xfrm>
          <a:prstGeom prst="rect">
            <a:avLst/>
          </a:prstGeom>
        </p:spPr>
        <p:txBody>
          <a:bodyPr wrap="square">
            <a:spAutoFit/>
          </a:bodyPr>
          <a:lstStyle/>
          <a:p>
            <a:pPr marL="0" marR="0" lvl="1" indent="0" algn="l" defTabSz="4572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如果任何主体（人</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程序）都能不受限制的访问、更改、以及传播信息系统中的敏感，则一定是安全保障系统失去了效用，信息系统处于失控状态。</a:t>
            </a:r>
          </a:p>
        </p:txBody>
      </p:sp>
      <p:sp>
        <p:nvSpPr>
          <p:cNvPr id="8" name="矩形 7"/>
          <p:cNvSpPr/>
          <p:nvPr/>
        </p:nvSpPr>
        <p:spPr>
          <a:xfrm>
            <a:off x="1301748" y="5578404"/>
            <a:ext cx="7341737" cy="369332"/>
          </a:xfrm>
          <a:prstGeom prst="rect">
            <a:avLst/>
          </a:prstGeom>
        </p:spPr>
        <p:txBody>
          <a:bodyPr wrap="square">
            <a:spAutoFit/>
          </a:bodyPr>
          <a:lstStyle/>
          <a:p>
            <a:pPr marL="285750" marR="0" lvl="1"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基于</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PKI/PMI</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（公钥基础设施</a:t>
            </a:r>
            <a:r>
              <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授权管理基础设施）的访问控制技术</a:t>
            </a:r>
          </a:p>
        </p:txBody>
      </p:sp>
      <p:sp>
        <p:nvSpPr>
          <p:cNvPr id="2" name="矩形 1"/>
          <p:cNvSpPr/>
          <p:nvPr/>
        </p:nvSpPr>
        <p:spPr>
          <a:xfrm>
            <a:off x="1301749" y="4056166"/>
            <a:ext cx="6969828"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p>
            <a:pPr marL="285750" marR="0" lvl="1"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信息安全的可控性不但涉及信息的可控性，还与安全产品、安全市场、安全厂商、安全研发人员的可控性紧密相关。</a:t>
            </a:r>
          </a:p>
        </p:txBody>
      </p:sp>
      <p:sp>
        <p:nvSpPr>
          <p:cNvPr id="10" name="矩形 10"/>
          <p:cNvSpPr>
            <a:spLocks noChangeArrowheads="1"/>
          </p:cNvSpPr>
          <p:nvPr/>
        </p:nvSpPr>
        <p:spPr bwMode="auto">
          <a:xfrm>
            <a:off x="1301749" y="5003116"/>
            <a:ext cx="3284937"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可控性的保障技术主要包括：</a:t>
            </a:r>
          </a:p>
        </p:txBody>
      </p:sp>
      <p:sp>
        <p:nvSpPr>
          <p:cNvPr id="9" name="文本框 8">
            <a:extLst>
              <a:ext uri="{FF2B5EF4-FFF2-40B4-BE49-F238E27FC236}">
                <a16:creationId xmlns:a16="http://schemas.microsoft.com/office/drawing/2014/main" id="{8F1619A6-F8E6-4622-9F2F-9326CED2A825}"/>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60" name="矩形 6"/>
          <p:cNvSpPr>
            <a:spLocks noChangeArrowheads="1"/>
          </p:cNvSpPr>
          <p:nvPr/>
        </p:nvSpPr>
        <p:spPr bwMode="auto">
          <a:xfrm>
            <a:off x="1301749" y="1938690"/>
            <a:ext cx="7033729"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保护用户免遭来自系统中其他合法用户的威胁，而不是来自攻击者的威胁。</a:t>
            </a:r>
          </a:p>
        </p:txBody>
      </p:sp>
      <p:sp>
        <p:nvSpPr>
          <p:cNvPr id="8" name="矩形 7"/>
          <p:cNvSpPr/>
          <p:nvPr/>
        </p:nvSpPr>
        <p:spPr>
          <a:xfrm>
            <a:off x="1301748" y="3307182"/>
            <a:ext cx="7005637"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原发不可否认用于防止发送者否认自己已发送的数据和数据内容；</a:t>
            </a:r>
          </a:p>
        </p:txBody>
      </p:sp>
      <p:sp>
        <p:nvSpPr>
          <p:cNvPr id="9" name="矩形 8"/>
          <p:cNvSpPr/>
          <p:nvPr/>
        </p:nvSpPr>
        <p:spPr>
          <a:xfrm>
            <a:off x="1301747" y="5041981"/>
            <a:ext cx="6874978" cy="646331"/>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身份认证技术（包括数字签名、数字证书、</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IC</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或</a:t>
            </a:r>
            <a:r>
              <a:rPr kumimoji="0" lang="en-US" altLang="zh-CN" sz="1800" b="0" i="0" u="none" strike="noStrike" kern="1200" cap="none" spc="0" normalizeH="0" baseline="0" noProof="0" dirty="0" err="1">
                <a:ln>
                  <a:noFill/>
                </a:ln>
                <a:solidFill>
                  <a:prstClr val="black"/>
                </a:solidFill>
                <a:effectLst/>
                <a:uLnTx/>
                <a:uFillTx/>
                <a:latin typeface="幼圆" panose="02010509060101010101" pitchFamily="49" charset="-122"/>
                <a:ea typeface="幼圆" panose="02010509060101010101" pitchFamily="49" charset="-122"/>
                <a:cs typeface="+mn-cs"/>
              </a:rPr>
              <a:t>USBkey</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令牌、指纹、视网膜、掌形、脸形等）来保证。 </a:t>
            </a:r>
          </a:p>
        </p:txBody>
      </p:sp>
      <p:sp>
        <p:nvSpPr>
          <p:cNvPr id="11" name="矩形 10"/>
          <p:cNvSpPr/>
          <p:nvPr/>
        </p:nvSpPr>
        <p:spPr>
          <a:xfrm>
            <a:off x="1301749" y="1361892"/>
            <a:ext cx="4224233" cy="369332"/>
          </a:xfrm>
          <a:prstGeom prst="rect">
            <a:avLst/>
          </a:prstGeom>
        </p:spPr>
        <p:txBody>
          <a:bodyPr wrap="none">
            <a:spAutoFit/>
          </a:bodyPr>
          <a:lstStyle/>
          <a:p>
            <a:pPr marL="0" marR="0" lvl="0" indent="0" algn="l" defTabSz="457200" rtl="0" eaLnBrk="1" fontAlgn="auto" latinLnBrk="0" hangingPunct="1">
              <a:lnSpc>
                <a:spcPct val="100000"/>
              </a:lnSpc>
              <a:spcBef>
                <a:spcPts val="0"/>
              </a:spcBef>
              <a:spcAft>
                <a:spcPts val="0"/>
              </a:spcAft>
              <a:buClr>
                <a:srgbClr val="A53010"/>
              </a:buClr>
              <a:buSzTx/>
              <a:buFontTx/>
              <a:buNone/>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5</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）不可否认性（</a:t>
            </a:r>
            <a:r>
              <a:rPr kumimoji="0" lang="en-US" altLang="zh-CN"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Non- repudiation</a:t>
            </a: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a:t>
            </a:r>
          </a:p>
        </p:txBody>
      </p:sp>
      <p:sp>
        <p:nvSpPr>
          <p:cNvPr id="2" name="矩形 1"/>
          <p:cNvSpPr/>
          <p:nvPr/>
        </p:nvSpPr>
        <p:spPr>
          <a:xfrm>
            <a:off x="1301748" y="2696296"/>
            <a:ext cx="5772819" cy="369332"/>
          </a:xfrm>
          <a:prstGeom prst="rect">
            <a:avLst/>
          </a:prstGeom>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包括原发不可否认和接收不可否认：</a:t>
            </a:r>
          </a:p>
        </p:txBody>
      </p:sp>
      <p:sp>
        <p:nvSpPr>
          <p:cNvPr id="5" name="矩形 4"/>
          <p:cNvSpPr/>
          <p:nvPr/>
        </p:nvSpPr>
        <p:spPr>
          <a:xfrm>
            <a:off x="1301747" y="3840637"/>
            <a:ext cx="6754597" cy="369332"/>
          </a:xfrm>
          <a:prstGeom prst="rect">
            <a:avLst/>
          </a:prstGeom>
        </p:spPr>
        <p:txBody>
          <a:bodyPr wrap="square">
            <a:spAutoFit/>
          </a:bodyPr>
          <a:lstStyle/>
          <a:p>
            <a:pPr marL="285750" marR="0" lvl="0" indent="-285750" algn="l" defTabSz="457200" rtl="0" eaLnBrk="1" fontAlgn="auto" latinLnBrk="0" hangingPunct="1">
              <a:lnSpc>
                <a:spcPct val="100000"/>
              </a:lnSpc>
              <a:spcBef>
                <a:spcPts val="0"/>
              </a:spcBef>
              <a:spcAft>
                <a:spcPts val="0"/>
              </a:spcAft>
              <a:buClr>
                <a:srgbClr val="A53010"/>
              </a:buClr>
              <a:buSzTx/>
              <a:buFont typeface="Arial Unicode MS" panose="020B0604020202020204" pitchFamily="34" charset="-122"/>
              <a:buChar char="❏"/>
              <a:tabLst/>
              <a:defRPr/>
            </a:pPr>
            <a:r>
              <a:rPr kumimoji="0" lang="zh-CN" altLang="en-US" sz="1800" b="0" i="0" u="none" strike="noStrike" kern="1200" cap="none" spc="0" normalizeH="0" baseline="0" noProof="0" dirty="0">
                <a:ln>
                  <a:noFill/>
                </a:ln>
                <a:solidFill>
                  <a:prstClr val="black"/>
                </a:solidFill>
                <a:effectLst/>
                <a:uLnTx/>
                <a:uFillTx/>
                <a:latin typeface="幼圆" panose="02010509060101010101" pitchFamily="49" charset="-122"/>
                <a:ea typeface="幼圆" panose="02010509060101010101" pitchFamily="49" charset="-122"/>
                <a:cs typeface="+mn-cs"/>
              </a:rPr>
              <a:t>接收不可否认用于防止接收者否认已接收过的数据和数据内容</a:t>
            </a:r>
          </a:p>
        </p:txBody>
      </p:sp>
      <p:sp>
        <p:nvSpPr>
          <p:cNvPr id="13" name="矩形 10"/>
          <p:cNvSpPr>
            <a:spLocks noChangeArrowheads="1"/>
          </p:cNvSpPr>
          <p:nvPr/>
        </p:nvSpPr>
        <p:spPr bwMode="auto">
          <a:xfrm>
            <a:off x="1301747" y="4441309"/>
            <a:ext cx="359751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1"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不可否认性的保障技术主要包括：</a:t>
            </a:r>
          </a:p>
        </p:txBody>
      </p:sp>
      <p:sp>
        <p:nvSpPr>
          <p:cNvPr id="10" name="文本框 9">
            <a:extLst>
              <a:ext uri="{FF2B5EF4-FFF2-40B4-BE49-F238E27FC236}">
                <a16:creationId xmlns:a16="http://schemas.microsoft.com/office/drawing/2014/main" id="{86686911-3BE8-46B7-AA98-7AEB00FB62B0}"/>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3"/>
          <p:cNvGrpSpPr>
            <a:grpSpLocks/>
          </p:cNvGrpSpPr>
          <p:nvPr/>
        </p:nvGrpSpPr>
        <p:grpSpPr bwMode="auto">
          <a:xfrm>
            <a:off x="1723803" y="1397556"/>
            <a:ext cx="3220599" cy="2835276"/>
            <a:chOff x="293" y="-23"/>
            <a:chExt cx="2146" cy="1786"/>
          </a:xfrm>
        </p:grpSpPr>
        <p:sp>
          <p:nvSpPr>
            <p:cNvPr id="4" name="Rectangle 5"/>
            <p:cNvSpPr>
              <a:spLocks noChangeArrowheads="1"/>
            </p:cNvSpPr>
            <p:nvPr/>
          </p:nvSpPr>
          <p:spPr bwMode="auto">
            <a:xfrm>
              <a:off x="293" y="-23"/>
              <a:ext cx="299" cy="528"/>
            </a:xfrm>
            <a:prstGeom prst="rect">
              <a:avLst/>
            </a:prstGeom>
            <a:gradFill rotWithShape="0">
              <a:gsLst>
                <a:gs pos="0">
                  <a:srgbClr val="5E4776"/>
                </a:gs>
                <a:gs pos="100000">
                  <a:srgbClr val="CC99FF"/>
                </a:gs>
              </a:gsLst>
              <a:lin ang="18900000" scaled="1"/>
            </a:gradFill>
            <a:ln w="9525">
              <a:noFill/>
              <a:miter lim="800000"/>
              <a:headEnd/>
              <a:tailEnd/>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a:ln>
                    <a:noFill/>
                  </a:ln>
                  <a:solidFill>
                    <a:prstClr val="black"/>
                  </a:solidFill>
                  <a:effectLst>
                    <a:outerShdw blurRad="38100" dist="38100" dir="2700000" algn="tl">
                      <a:srgbClr val="FFFFFF"/>
                    </a:outerShdw>
                  </a:effectLst>
                  <a:uLnTx/>
                  <a:uFillTx/>
                  <a:latin typeface="Century Gothic" panose="020B0502020202020204" pitchFamily="34" charset="0"/>
                  <a:ea typeface="黑体" pitchFamily="49" charset="-122"/>
                  <a:cs typeface="+mn-cs"/>
                </a:rPr>
                <a:t>C</a:t>
              </a:r>
              <a:endParaRPr kumimoji="0" lang="en-US" sz="3200" b="0" i="0" u="none" strike="noStrike" kern="1200" cap="none" spc="0" normalizeH="0" baseline="0" noProof="0">
                <a:ln>
                  <a:noFill/>
                </a:ln>
                <a:solidFill>
                  <a:prstClr val="black"/>
                </a:solidFill>
                <a:effectLst/>
                <a:uLnTx/>
                <a:uFillTx/>
                <a:latin typeface="Century Gothic" panose="020B0502020202020204" pitchFamily="34" charset="0"/>
                <a:ea typeface="黑体" pitchFamily="49" charset="-122"/>
                <a:cs typeface="+mn-cs"/>
              </a:endParaRPr>
            </a:p>
          </p:txBody>
        </p:sp>
        <p:sp>
          <p:nvSpPr>
            <p:cNvPr id="5" name="Rectangle 6"/>
            <p:cNvSpPr>
              <a:spLocks noChangeArrowheads="1"/>
            </p:cNvSpPr>
            <p:nvPr/>
          </p:nvSpPr>
          <p:spPr bwMode="auto">
            <a:xfrm>
              <a:off x="293" y="606"/>
              <a:ext cx="299" cy="528"/>
            </a:xfrm>
            <a:prstGeom prst="rect">
              <a:avLst/>
            </a:prstGeom>
            <a:gradFill rotWithShape="0">
              <a:gsLst>
                <a:gs pos="0">
                  <a:srgbClr val="5E4776"/>
                </a:gs>
                <a:gs pos="100000">
                  <a:srgbClr val="CC99FF"/>
                </a:gs>
              </a:gsLst>
              <a:lin ang="18900000" scaled="1"/>
            </a:gradFill>
            <a:ln w="9525">
              <a:noFill/>
              <a:miter lim="800000"/>
              <a:headEnd/>
              <a:tailEnd/>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dirty="0">
                  <a:ln>
                    <a:noFill/>
                  </a:ln>
                  <a:solidFill>
                    <a:prstClr val="black"/>
                  </a:solidFill>
                  <a:effectLst>
                    <a:outerShdw blurRad="38100" dist="38100" dir="2700000" algn="tl">
                      <a:srgbClr val="FFFFFF"/>
                    </a:outerShdw>
                  </a:effectLst>
                  <a:uLnTx/>
                  <a:uFillTx/>
                  <a:latin typeface="Century Gothic" panose="020B0502020202020204" pitchFamily="34" charset="0"/>
                  <a:ea typeface="黑体" pitchFamily="49" charset="-122"/>
                  <a:cs typeface="+mn-cs"/>
                </a:rPr>
                <a:t> I</a:t>
              </a:r>
              <a:endParaRPr kumimoji="0" lang="en-US" sz="3200" b="0" i="0" u="none" strike="noStrike" kern="1200" cap="none" spc="0" normalizeH="0" baseline="0" noProof="0" dirty="0">
                <a:ln>
                  <a:noFill/>
                </a:ln>
                <a:solidFill>
                  <a:prstClr val="black"/>
                </a:solidFill>
                <a:effectLst/>
                <a:uLnTx/>
                <a:uFillTx/>
                <a:latin typeface="Century Gothic" panose="020B0502020202020204" pitchFamily="34" charset="0"/>
                <a:ea typeface="黑体" pitchFamily="49" charset="-122"/>
                <a:cs typeface="+mn-cs"/>
              </a:endParaRPr>
            </a:p>
          </p:txBody>
        </p:sp>
        <p:sp>
          <p:nvSpPr>
            <p:cNvPr id="6" name="Rectangle 7"/>
            <p:cNvSpPr>
              <a:spLocks noChangeArrowheads="1"/>
            </p:cNvSpPr>
            <p:nvPr/>
          </p:nvSpPr>
          <p:spPr bwMode="auto">
            <a:xfrm>
              <a:off x="293" y="1235"/>
              <a:ext cx="299" cy="528"/>
            </a:xfrm>
            <a:prstGeom prst="rect">
              <a:avLst/>
            </a:prstGeom>
            <a:gradFill rotWithShape="0">
              <a:gsLst>
                <a:gs pos="0">
                  <a:srgbClr val="5E4776"/>
                </a:gs>
                <a:gs pos="100000">
                  <a:srgbClr val="CC99FF"/>
                </a:gs>
              </a:gsLst>
              <a:lin ang="18900000" scaled="1"/>
            </a:gradFill>
            <a:ln w="9525">
              <a:noFill/>
              <a:miter lim="800000"/>
              <a:headEnd/>
              <a:tailEnd/>
            </a:ln>
          </p:spPr>
          <p:txBody>
            <a:bodyPr wrap="none" anchor="ct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a:ln>
                    <a:noFill/>
                  </a:ln>
                  <a:solidFill>
                    <a:prstClr val="black"/>
                  </a:solidFill>
                  <a:effectLst>
                    <a:outerShdw blurRad="38100" dist="38100" dir="2700000" algn="tl">
                      <a:srgbClr val="FFFFFF"/>
                    </a:outerShdw>
                  </a:effectLst>
                  <a:uLnTx/>
                  <a:uFillTx/>
                  <a:latin typeface="Century Gothic" panose="020B0502020202020204" pitchFamily="34" charset="0"/>
                  <a:ea typeface="黑体" pitchFamily="49" charset="-122"/>
                  <a:cs typeface="+mn-cs"/>
                </a:rPr>
                <a:t>A</a:t>
              </a:r>
              <a:endParaRPr kumimoji="0" lang="en-US" sz="3200" b="0" i="0" u="none" strike="noStrike" kern="1200" cap="none" spc="0" normalizeH="0" baseline="0" noProof="0">
                <a:ln>
                  <a:noFill/>
                </a:ln>
                <a:solidFill>
                  <a:prstClr val="black"/>
                </a:solidFill>
                <a:effectLst/>
                <a:uLnTx/>
                <a:uFillTx/>
                <a:latin typeface="Century Gothic" panose="020B0502020202020204" pitchFamily="34" charset="0"/>
                <a:ea typeface="黑体" pitchFamily="49" charset="-122"/>
                <a:cs typeface="+mn-cs"/>
              </a:endParaRPr>
            </a:p>
          </p:txBody>
        </p:sp>
        <p:sp>
          <p:nvSpPr>
            <p:cNvPr id="7" name="Text Box 8"/>
            <p:cNvSpPr txBox="1">
              <a:spLocks noChangeArrowheads="1"/>
            </p:cNvSpPr>
            <p:nvPr/>
          </p:nvSpPr>
          <p:spPr bwMode="auto">
            <a:xfrm>
              <a:off x="528" y="43"/>
              <a:ext cx="1911" cy="368"/>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dirty="0" err="1">
                  <a:ln>
                    <a:noFill/>
                  </a:ln>
                  <a:solidFill>
                    <a:prstClr val="black"/>
                  </a:solidFill>
                  <a:effectLst>
                    <a:outerShdw blurRad="38100" dist="38100" dir="2700000" algn="tl">
                      <a:srgbClr val="C0C0C0"/>
                    </a:outerShdw>
                  </a:effectLst>
                  <a:uLnTx/>
                  <a:uFillTx/>
                  <a:latin typeface="Century Gothic" panose="020B0502020202020204" pitchFamily="34" charset="0"/>
                  <a:ea typeface="黑体" pitchFamily="49" charset="-122"/>
                  <a:cs typeface="+mn-cs"/>
                </a:rPr>
                <a:t>onfidentiality</a:t>
              </a:r>
              <a:endParaRPr kumimoji="0" lang="en-US" sz="3200" b="0" i="0" u="none" strike="noStrike" kern="1200" cap="none" spc="0" normalizeH="0" baseline="0" noProof="0" dirty="0">
                <a:ln>
                  <a:noFill/>
                </a:ln>
                <a:solidFill>
                  <a:prstClr val="black"/>
                </a:solidFill>
                <a:effectLst/>
                <a:uLnTx/>
                <a:uFillTx/>
                <a:latin typeface="Century Gothic" panose="020B0502020202020204" pitchFamily="34" charset="0"/>
                <a:ea typeface="黑体" pitchFamily="49" charset="-122"/>
                <a:cs typeface="+mn-cs"/>
              </a:endParaRPr>
            </a:p>
          </p:txBody>
        </p:sp>
        <p:sp>
          <p:nvSpPr>
            <p:cNvPr id="8" name="Text Box 9"/>
            <p:cNvSpPr txBox="1">
              <a:spLocks noChangeArrowheads="1"/>
            </p:cNvSpPr>
            <p:nvPr/>
          </p:nvSpPr>
          <p:spPr bwMode="auto">
            <a:xfrm>
              <a:off x="528" y="678"/>
              <a:ext cx="1381" cy="368"/>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dirty="0" err="1">
                  <a:ln>
                    <a:noFill/>
                  </a:ln>
                  <a:solidFill>
                    <a:prstClr val="black"/>
                  </a:solidFill>
                  <a:effectLst>
                    <a:outerShdw blurRad="38100" dist="38100" dir="2700000" algn="tl">
                      <a:srgbClr val="C0C0C0"/>
                    </a:outerShdw>
                  </a:effectLst>
                  <a:uLnTx/>
                  <a:uFillTx/>
                  <a:latin typeface="Century Gothic" panose="020B0502020202020204" pitchFamily="34" charset="0"/>
                  <a:ea typeface="黑体" pitchFamily="49" charset="-122"/>
                  <a:cs typeface="+mn-cs"/>
                </a:rPr>
                <a:t>ntegrity</a:t>
              </a:r>
              <a:endParaRPr kumimoji="0" lang="en-US" sz="3200" b="0" i="0" u="none" strike="noStrike" kern="1200" cap="none" spc="0" normalizeH="0" baseline="0" noProof="0" dirty="0">
                <a:ln>
                  <a:noFill/>
                </a:ln>
                <a:solidFill>
                  <a:prstClr val="black"/>
                </a:solidFill>
                <a:effectLst/>
                <a:uLnTx/>
                <a:uFillTx/>
                <a:latin typeface="Century Gothic" panose="020B0502020202020204" pitchFamily="34" charset="0"/>
                <a:ea typeface="黑体" pitchFamily="49" charset="-122"/>
                <a:cs typeface="+mn-cs"/>
              </a:endParaRPr>
            </a:p>
          </p:txBody>
        </p:sp>
        <p:sp>
          <p:nvSpPr>
            <p:cNvPr id="9" name="Text Box 10"/>
            <p:cNvSpPr txBox="1">
              <a:spLocks noChangeArrowheads="1"/>
            </p:cNvSpPr>
            <p:nvPr/>
          </p:nvSpPr>
          <p:spPr bwMode="auto">
            <a:xfrm>
              <a:off x="528" y="1313"/>
              <a:ext cx="1381" cy="368"/>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en-GB" sz="3200" b="1" i="0" u="none" strike="noStrike" kern="1200" cap="none" spc="0" normalizeH="0" baseline="0" noProof="0" dirty="0" err="1">
                  <a:ln>
                    <a:noFill/>
                  </a:ln>
                  <a:solidFill>
                    <a:prstClr val="black"/>
                  </a:solidFill>
                  <a:effectLst>
                    <a:outerShdw blurRad="38100" dist="38100" dir="2700000" algn="tl">
                      <a:srgbClr val="C0C0C0"/>
                    </a:outerShdw>
                  </a:effectLst>
                  <a:uLnTx/>
                  <a:uFillTx/>
                  <a:latin typeface="Century Gothic" panose="020B0502020202020204" pitchFamily="34" charset="0"/>
                  <a:ea typeface="黑体" pitchFamily="49" charset="-122"/>
                  <a:cs typeface="+mn-cs"/>
                </a:rPr>
                <a:t>vailability</a:t>
              </a:r>
              <a:endParaRPr kumimoji="0" lang="en-US" sz="3200" b="0" i="0" u="none" strike="noStrike" kern="1200" cap="none" spc="0" normalizeH="0" baseline="0" noProof="0" dirty="0">
                <a:ln>
                  <a:noFill/>
                </a:ln>
                <a:solidFill>
                  <a:prstClr val="black"/>
                </a:solidFill>
                <a:effectLst/>
                <a:uLnTx/>
                <a:uFillTx/>
                <a:latin typeface="Century Gothic" panose="020B0502020202020204" pitchFamily="34" charset="0"/>
                <a:ea typeface="黑体" pitchFamily="49" charset="-122"/>
                <a:cs typeface="+mn-cs"/>
              </a:endParaRPr>
            </a:p>
          </p:txBody>
        </p:sp>
      </p:grpSp>
      <p:sp>
        <p:nvSpPr>
          <p:cNvPr id="13" name="立方体 12"/>
          <p:cNvSpPr/>
          <p:nvPr/>
        </p:nvSpPr>
        <p:spPr>
          <a:xfrm>
            <a:off x="4498025" y="3279023"/>
            <a:ext cx="2245172" cy="712270"/>
          </a:xfrm>
          <a:prstGeom prst="cube">
            <a:avLst>
              <a:gd name="adj" fmla="val 23649"/>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0" fontAlgn="base" latinLnBrk="0" hangingPunct="0">
              <a:lnSpc>
                <a:spcPct val="100000"/>
              </a:lnSpc>
              <a:spcBef>
                <a:spcPct val="0"/>
              </a:spcBef>
              <a:spcAft>
                <a:spcPct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Century Gothic" panose="020B0502020202020204"/>
              <a:ea typeface="幼圆" panose="02010509060101010101" pitchFamily="49" charset="-122"/>
              <a:cs typeface="+mn-cs"/>
            </a:endParaRPr>
          </a:p>
        </p:txBody>
      </p:sp>
      <p:sp>
        <p:nvSpPr>
          <p:cNvPr id="10" name="AutoShape 13"/>
          <p:cNvSpPr>
            <a:spLocks noChangeArrowheads="1"/>
          </p:cNvSpPr>
          <p:nvPr/>
        </p:nvSpPr>
        <p:spPr bwMode="auto">
          <a:xfrm>
            <a:off x="4507650" y="1698766"/>
            <a:ext cx="2029568" cy="1731963"/>
          </a:xfrm>
          <a:prstGeom prst="triangle">
            <a:avLst>
              <a:gd name="adj" fmla="val 50000"/>
            </a:avLst>
          </a:prstGeom>
          <a:gradFill rotWithShape="1">
            <a:gsLst>
              <a:gs pos="0">
                <a:srgbClr val="760000"/>
              </a:gs>
              <a:gs pos="50000">
                <a:srgbClr val="FF0000"/>
              </a:gs>
              <a:gs pos="100000">
                <a:srgbClr val="760000"/>
              </a:gs>
            </a:gsLst>
            <a:lin ang="5400000" scaled="1"/>
          </a:gradFill>
          <a:ln w="9525">
            <a:miter lim="800000"/>
            <a:headEnd/>
            <a:tailEnd/>
          </a:ln>
          <a:scene3d>
            <a:camera prst="legacyObliqueTopRight"/>
            <a:lightRig rig="legacyFlat3" dir="b"/>
          </a:scene3d>
          <a:sp3d extrusionH="430200" prstMaterial="legacyMatte">
            <a:bevelT w="13500" h="13500" prst="angle"/>
            <a:bevelB w="13500" h="13500" prst="angle"/>
            <a:extrusionClr>
              <a:srgbClr val="F76909"/>
            </a:extrusionClr>
            <a:contourClr>
              <a:srgbClr val="760000"/>
            </a:contourClr>
          </a:sp3d>
        </p:spPr>
        <p:txBody>
          <a:bodyPr wrap="none" anchor="ctr">
            <a:flatTx/>
          </a:bodyPr>
          <a:lstStyle>
            <a:lvl1pPr eaLnBrk="0" hangingPunct="0">
              <a:defRPr>
                <a:solidFill>
                  <a:schemeClr val="tx1"/>
                </a:solidFill>
                <a:latin typeface="Arial" panose="020B0604020202020204" pitchFamily="34" charset="0"/>
              </a:defRPr>
            </a:lvl1pPr>
            <a:lvl2pPr marL="742950" indent="-285750" eaLnBrk="0" hangingPunct="0">
              <a:defRPr>
                <a:solidFill>
                  <a:schemeClr val="tx1"/>
                </a:solidFill>
                <a:latin typeface="Arial" panose="020B0604020202020204" pitchFamily="34" charset="0"/>
              </a:defRPr>
            </a:lvl2pPr>
            <a:lvl3pPr marL="1143000" indent="-228600" eaLnBrk="0" hangingPunct="0">
              <a:defRPr>
                <a:solidFill>
                  <a:schemeClr val="tx1"/>
                </a:solidFill>
                <a:latin typeface="Arial" panose="020B0604020202020204" pitchFamily="34" charset="0"/>
              </a:defRPr>
            </a:lvl3pPr>
            <a:lvl4pPr marL="1600200" indent="-228600" eaLnBrk="0" hangingPunct="0">
              <a:defRPr>
                <a:solidFill>
                  <a:schemeClr val="tx1"/>
                </a:solidFill>
                <a:latin typeface="Arial" panose="020B0604020202020204" pitchFamily="34" charset="0"/>
              </a:defRPr>
            </a:lvl4pPr>
            <a:lvl5pPr marL="2057400" indent="-228600" eaLnBrk="0" hangingPunct="0">
              <a:defRPr>
                <a:solidFill>
                  <a:schemeClr val="tx1"/>
                </a:solidFill>
                <a:latin typeface="Arial" panose="020B0604020202020204" pitchFamily="34" charset="0"/>
              </a:defRPr>
            </a:lvl5pPr>
            <a:lvl6pPr marL="2514600" indent="-228600" eaLnBrk="0" fontAlgn="base" hangingPunct="0">
              <a:spcBef>
                <a:spcPct val="0"/>
              </a:spcBef>
              <a:spcAft>
                <a:spcPct val="0"/>
              </a:spcAft>
              <a:defRPr>
                <a:solidFill>
                  <a:schemeClr val="tx1"/>
                </a:solidFill>
                <a:latin typeface="Arial" panose="020B0604020202020204" pitchFamily="34" charset="0"/>
              </a:defRPr>
            </a:lvl6pPr>
            <a:lvl7pPr marL="2971800" indent="-228600" eaLnBrk="0" fontAlgn="base" hangingPunct="0">
              <a:spcBef>
                <a:spcPct val="0"/>
              </a:spcBef>
              <a:spcAft>
                <a:spcPct val="0"/>
              </a:spcAft>
              <a:defRPr>
                <a:solidFill>
                  <a:schemeClr val="tx1"/>
                </a:solidFill>
                <a:latin typeface="Arial" panose="020B0604020202020204" pitchFamily="34" charset="0"/>
              </a:defRPr>
            </a:lvl7pPr>
            <a:lvl8pPr marL="3429000" indent="-228600" eaLnBrk="0" fontAlgn="base" hangingPunct="0">
              <a:spcBef>
                <a:spcPct val="0"/>
              </a:spcBef>
              <a:spcAft>
                <a:spcPct val="0"/>
              </a:spcAft>
              <a:defRPr>
                <a:solidFill>
                  <a:schemeClr val="tx1"/>
                </a:solidFill>
                <a:latin typeface="Arial" panose="020B0604020202020204" pitchFamily="34" charset="0"/>
              </a:defRPr>
            </a:lvl8pPr>
            <a:lvl9pPr marL="3886200" indent="-228600" eaLnBrk="0" fontAlgn="base" hangingPunct="0">
              <a:spcBef>
                <a:spcPct val="0"/>
              </a:spcBef>
              <a:spcAft>
                <a:spcPct val="0"/>
              </a:spcAft>
              <a:defRPr>
                <a:solidFill>
                  <a:schemeClr val="tx1"/>
                </a:solidFill>
                <a:latin typeface="Arial" panose="020B0604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endParaRPr kumimoji="0" lang="zh-CN" altLang="zh-CN" sz="1800" b="0" i="0" u="none" strike="noStrike" kern="1200" cap="none" spc="0" normalizeH="0" baseline="0" noProof="0">
              <a:ln>
                <a:noFill/>
              </a:ln>
              <a:solidFill>
                <a:prstClr val="black"/>
              </a:solidFill>
              <a:effectLst/>
              <a:uLnTx/>
              <a:uFillTx/>
              <a:latin typeface="Arial" panose="020B0604020202020204" pitchFamily="34" charset="0"/>
              <a:ea typeface="黑体" panose="02010609060101010101" pitchFamily="49" charset="-122"/>
              <a:cs typeface="+mn-cs"/>
            </a:endParaRPr>
          </a:p>
        </p:txBody>
      </p:sp>
      <p:sp>
        <p:nvSpPr>
          <p:cNvPr id="12" name="文本框 11"/>
          <p:cNvSpPr txBox="1"/>
          <p:nvPr/>
        </p:nvSpPr>
        <p:spPr>
          <a:xfrm>
            <a:off x="4507650" y="3468073"/>
            <a:ext cx="2029568" cy="523220"/>
          </a:xfrm>
          <a:prstGeom prst="rect">
            <a:avLst/>
          </a:prstGeom>
          <a:noFill/>
          <a:ln>
            <a:noFill/>
          </a:ln>
        </p:spPr>
        <p:style>
          <a:lnRef idx="0">
            <a:scrgbClr r="0" g="0" b="0"/>
          </a:lnRef>
          <a:fillRef idx="0">
            <a:scrgbClr r="0" g="0" b="0"/>
          </a:fillRef>
          <a:effectRef idx="0">
            <a:scrgbClr r="0" g="0" b="0"/>
          </a:effectRef>
          <a:fontRef idx="minor">
            <a:schemeClr val="lt1"/>
          </a:fontRef>
        </p:style>
        <p:txBody>
          <a:bodyPr wrap="square" rtlCol="0">
            <a:spAutoFit/>
          </a:bodyPr>
          <a:lstStyle/>
          <a:p>
            <a:pPr marL="0" marR="0" lvl="0" indent="0" algn="ctr" defTabSz="457200" rtl="0" eaLnBrk="0" fontAlgn="base" latinLnBrk="0" hangingPunct="0">
              <a:lnSpc>
                <a:spcPct val="100000"/>
              </a:lnSpc>
              <a:spcBef>
                <a:spcPct val="0"/>
              </a:spcBef>
              <a:spcAft>
                <a:spcPct val="0"/>
              </a:spcAft>
              <a:buClr>
                <a:srgbClr val="DE7E18"/>
              </a:buClr>
              <a:buSzTx/>
              <a:buFontTx/>
              <a:buNone/>
              <a:tabLst/>
              <a:defRPr/>
            </a:pPr>
            <a:r>
              <a:rPr kumimoji="0" lang="zh-CN" altLang="en-US" sz="2800" b="0" i="0" u="none" strike="noStrike" kern="1200" cap="none" spc="0" normalizeH="0" baseline="0" noProof="0" dirty="0">
                <a:ln>
                  <a:noFill/>
                </a:ln>
                <a:solidFill>
                  <a:prstClr val="white"/>
                </a:solidFill>
                <a:effectLst/>
                <a:uLnTx/>
                <a:uFillTx/>
                <a:latin typeface="Century Gothic" panose="020B0502020202020204"/>
                <a:ea typeface="幼圆" panose="02010509060101010101" pitchFamily="49" charset="-122"/>
                <a:cs typeface="+mn-cs"/>
              </a:rPr>
              <a:t>基本属性</a:t>
            </a:r>
          </a:p>
        </p:txBody>
      </p:sp>
      <p:sp>
        <p:nvSpPr>
          <p:cNvPr id="11" name="Text Box 14"/>
          <p:cNvSpPr txBox="1">
            <a:spLocks noChangeArrowheads="1"/>
          </p:cNvSpPr>
          <p:nvPr/>
        </p:nvSpPr>
        <p:spPr bwMode="auto">
          <a:xfrm>
            <a:off x="5112038" y="2396094"/>
            <a:ext cx="895789" cy="641350"/>
          </a:xfrm>
          <a:prstGeom prst="rect">
            <a:avLst/>
          </a:prstGeom>
          <a:noFill/>
          <a:ln w="9525">
            <a:noFill/>
            <a:miter lim="800000"/>
            <a:headEnd/>
            <a:tailEnd/>
          </a:ln>
        </p:spPr>
        <p:txBody>
          <a:bodyPr wrap="square">
            <a:spAutoFit/>
          </a:bodyPr>
          <a:lstStyle/>
          <a:p>
            <a:pPr marL="0" marR="0" lvl="0" indent="0" algn="l" defTabSz="457200" rtl="0" eaLnBrk="0" fontAlgn="base" latinLnBrk="0" hangingPunct="0">
              <a:lnSpc>
                <a:spcPct val="100000"/>
              </a:lnSpc>
              <a:spcBef>
                <a:spcPct val="50000"/>
              </a:spcBef>
              <a:spcAft>
                <a:spcPct val="0"/>
              </a:spcAft>
              <a:buClrTx/>
              <a:buSzTx/>
              <a:buFontTx/>
              <a:buNone/>
              <a:tabLst/>
              <a:defRPr/>
            </a:pPr>
            <a:r>
              <a:rPr kumimoji="0" lang="en-US" sz="3600" b="1" i="0" u="none" strike="noStrike" kern="1200" cap="none" spc="0" normalizeH="0" baseline="0" noProof="0" dirty="0">
                <a:ln>
                  <a:noFill/>
                </a:ln>
                <a:solidFill>
                  <a:srgbClr val="FFFF66"/>
                </a:solidFill>
                <a:effectLst>
                  <a:outerShdw blurRad="38100" dist="38100" dir="2700000" algn="tl">
                    <a:srgbClr val="C0C0C0"/>
                  </a:outerShdw>
                </a:effectLst>
                <a:uLnTx/>
                <a:uFillTx/>
                <a:latin typeface="黑体" pitchFamily="49" charset="-122"/>
                <a:ea typeface="黑体" pitchFamily="49" charset="-122"/>
                <a:cs typeface="+mn-cs"/>
              </a:rPr>
              <a:t>CIA</a:t>
            </a:r>
          </a:p>
        </p:txBody>
      </p:sp>
      <p:sp>
        <p:nvSpPr>
          <p:cNvPr id="15" name="文本框 14"/>
          <p:cNvSpPr txBox="1"/>
          <p:nvPr/>
        </p:nvSpPr>
        <p:spPr>
          <a:xfrm>
            <a:off x="1311392" y="5349161"/>
            <a:ext cx="4810276" cy="523220"/>
          </a:xfrm>
          <a:prstGeom prst="rect">
            <a:avLst/>
          </a:prstGeom>
        </p:spPr>
        <p:style>
          <a:lnRef idx="0">
            <a:schemeClr val="accent6"/>
          </a:lnRef>
          <a:fillRef idx="3">
            <a:schemeClr val="accent6"/>
          </a:fillRef>
          <a:effectRef idx="3">
            <a:schemeClr val="accent6"/>
          </a:effectRef>
          <a:fontRef idx="minor">
            <a:schemeClr val="lt1"/>
          </a:fontRef>
        </p:style>
        <p:txBody>
          <a:bodyPr wrap="square" rtlCol="0">
            <a:spAutoFit/>
          </a:bodyPr>
          <a:lstStyle/>
          <a:p>
            <a:pPr marL="0" marR="0" lvl="0" indent="0" algn="ctr" defTabSz="457200" rtl="0" eaLnBrk="0" fontAlgn="base" latinLnBrk="0" hangingPunct="0">
              <a:lnSpc>
                <a:spcPct val="100000"/>
              </a:lnSpc>
              <a:spcBef>
                <a:spcPct val="0"/>
              </a:spcBef>
              <a:spcAft>
                <a:spcPct val="0"/>
              </a:spcAft>
              <a:buClrTx/>
              <a:buSzTx/>
              <a:buFontTx/>
              <a:buNone/>
              <a:tabLst/>
              <a:defRPr/>
            </a:pPr>
            <a:r>
              <a:rPr kumimoji="0" lang="zh-CN" altLang="en-US" sz="2800" b="0"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rPr>
              <a:t>实现</a:t>
            </a:r>
            <a:r>
              <a:rPr kumimoji="0" lang="zh-CN" altLang="en-US" sz="2800" b="0"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业务连续性管理（</a:t>
            </a:r>
            <a:r>
              <a:rPr kumimoji="0" lang="en-US" altLang="zh-CN" sz="2800" b="0"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BCM</a:t>
            </a:r>
            <a:r>
              <a:rPr kumimoji="0" lang="zh-CN" altLang="en-US" sz="2800" b="0" i="0" u="none" strike="noStrike" kern="1200" cap="none" spc="0" normalizeH="0" baseline="0" noProof="0" dirty="0">
                <a:ln>
                  <a:noFill/>
                </a:ln>
                <a:solidFill>
                  <a:srgbClr val="FF0000"/>
                </a:solidFill>
                <a:effectLst/>
                <a:uLnTx/>
                <a:uFillTx/>
                <a:latin typeface="幼圆" panose="02010509060101010101" pitchFamily="49" charset="-122"/>
                <a:ea typeface="幼圆" panose="02010509060101010101" pitchFamily="49" charset="-122"/>
                <a:cs typeface="+mn-cs"/>
              </a:rPr>
              <a:t>）</a:t>
            </a:r>
            <a:endParaRPr kumimoji="0" lang="zh-CN" altLang="en-US" sz="2800" b="0" i="0" u="none" strike="noStrike" kern="1200" cap="none" spc="0" normalizeH="0" baseline="0" noProof="0" dirty="0">
              <a:ln>
                <a:noFill/>
              </a:ln>
              <a:solidFill>
                <a:prstClr val="white"/>
              </a:solidFill>
              <a:effectLst/>
              <a:uLnTx/>
              <a:uFillTx/>
              <a:latin typeface="幼圆" panose="02010509060101010101" pitchFamily="49" charset="-122"/>
              <a:ea typeface="幼圆" panose="02010509060101010101" pitchFamily="49" charset="-122"/>
              <a:cs typeface="+mn-cs"/>
            </a:endParaRPr>
          </a:p>
        </p:txBody>
      </p:sp>
      <p:sp>
        <p:nvSpPr>
          <p:cNvPr id="17" name="文本框 16"/>
          <p:cNvSpPr txBox="1"/>
          <p:nvPr/>
        </p:nvSpPr>
        <p:spPr>
          <a:xfrm>
            <a:off x="1178857" y="4526520"/>
            <a:ext cx="1795241" cy="584775"/>
          </a:xfrm>
          <a:prstGeom prst="rect">
            <a:avLst/>
          </a:prstGeom>
          <a:noFill/>
        </p:spPr>
        <p:txBody>
          <a:bodyPr wrap="square" rtlCol="0">
            <a:spAutoFit/>
          </a:bodyPr>
          <a:lstStyle/>
          <a:p>
            <a:pPr marL="0" marR="0" lvl="0" indent="0" algn="l" defTabSz="457200" rtl="0" eaLnBrk="0" fontAlgn="base" latinLnBrk="0" hangingPunct="0">
              <a:lnSpc>
                <a:spcPct val="100000"/>
              </a:lnSpc>
              <a:spcBef>
                <a:spcPct val="0"/>
              </a:spcBef>
              <a:spcAft>
                <a:spcPct val="0"/>
              </a:spcAft>
              <a:buClrTx/>
              <a:buSzTx/>
              <a:buFontTx/>
              <a:buNone/>
              <a:tabLst/>
              <a:defRPr/>
            </a:pPr>
            <a:r>
              <a:rPr kumimoji="0" lang="zh-CN" altLang="en-US" sz="32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目标：</a:t>
            </a:r>
          </a:p>
        </p:txBody>
      </p:sp>
      <p:pic>
        <p:nvPicPr>
          <p:cNvPr id="18" name="图片 17"/>
          <p:cNvPicPr>
            <a:picLocks noChangeAspect="1"/>
          </p:cNvPicPr>
          <p:nvPr/>
        </p:nvPicPr>
        <p:blipFill>
          <a:blip r:embed="rId2"/>
          <a:stretch>
            <a:fillRect/>
          </a:stretch>
        </p:blipFill>
        <p:spPr>
          <a:xfrm>
            <a:off x="6463687" y="4185207"/>
            <a:ext cx="2388730" cy="2634300"/>
          </a:xfrm>
          <a:prstGeom prst="rect">
            <a:avLst/>
          </a:prstGeom>
        </p:spPr>
      </p:pic>
      <p:sp>
        <p:nvSpPr>
          <p:cNvPr id="19" name="文本框 18">
            <a:extLst>
              <a:ext uri="{FF2B5EF4-FFF2-40B4-BE49-F238E27FC236}">
                <a16:creationId xmlns:a16="http://schemas.microsoft.com/office/drawing/2014/main" id="{46C50686-060B-4329-B32A-524FB6947E5B}"/>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extLst>
      <p:ext uri="{BB962C8B-B14F-4D97-AF65-F5344CB8AC3E}">
        <p14:creationId xmlns:p14="http://schemas.microsoft.com/office/powerpoint/2010/main" val="185754695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animEffect transition="in" filter="wipe(left)">
                                      <p:cBhvr>
                                        <p:cTn id="7" dur="500"/>
                                        <p:tgtEl>
                                          <p:spTgt spid="1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8"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animEffect transition="in" filter="wipe(left)">
                                      <p:cBhvr>
                                        <p:cTn id="12" dur="500"/>
                                        <p:tgtEl>
                                          <p:spTgt spid="15"/>
                                        </p:tgtEl>
                                      </p:cBhvr>
                                    </p:animEffect>
                                  </p:childTnLst>
                                </p:cTn>
                              </p:par>
                            </p:childTnLst>
                          </p:cTn>
                        </p:par>
                        <p:par>
                          <p:cTn id="13" fill="hold">
                            <p:stCondLst>
                              <p:cond delay="500"/>
                            </p:stCondLst>
                            <p:childTnLst>
                              <p:par>
                                <p:cTn id="14" presetID="22" presetClass="entr" presetSubtype="8" fill="hold" nodeType="afterEffect">
                                  <p:stCondLst>
                                    <p:cond delay="0"/>
                                  </p:stCondLst>
                                  <p:childTnLst>
                                    <p:set>
                                      <p:cBhvr>
                                        <p:cTn id="15" dur="1" fill="hold">
                                          <p:stCondLst>
                                            <p:cond delay="0"/>
                                          </p:stCondLst>
                                        </p:cTn>
                                        <p:tgtEl>
                                          <p:spTgt spid="18"/>
                                        </p:tgtEl>
                                        <p:attrNameLst>
                                          <p:attrName>style.visibility</p:attrName>
                                        </p:attrNameLst>
                                      </p:cBhvr>
                                      <p:to>
                                        <p:strVal val="visible"/>
                                      </p:to>
                                    </p:set>
                                    <p:animEffect transition="in" filter="wipe(left)">
                                      <p:cBhvr>
                                        <p:cTn id="16"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P spid="17"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3" name="文本框 3"/>
          <p:cNvSpPr txBox="1">
            <a:spLocks noChangeArrowheads="1"/>
          </p:cNvSpPr>
          <p:nvPr/>
        </p:nvSpPr>
        <p:spPr bwMode="auto">
          <a:xfrm>
            <a:off x="1384300" y="1304925"/>
            <a:ext cx="451326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三、信息安全与网络安全的关系</a:t>
            </a:r>
          </a:p>
        </p:txBody>
      </p:sp>
      <p:sp>
        <p:nvSpPr>
          <p:cNvPr id="46084" name="文本框 1"/>
          <p:cNvSpPr txBox="1">
            <a:spLocks noChangeArrowheads="1"/>
          </p:cNvSpPr>
          <p:nvPr/>
        </p:nvSpPr>
        <p:spPr bwMode="auto">
          <a:xfrm>
            <a:off x="1384300" y="1798638"/>
            <a:ext cx="698500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网络安全、信息安全</a:t>
            </a:r>
            <a:r>
              <a:rPr lang="zh-CN" altLang="en-US" dirty="0">
                <a:solidFill>
                  <a:prstClr val="black"/>
                </a:solidFill>
                <a:ea typeface="幼圆" panose="02010509060101010101" pitchFamily="49" charset="-122"/>
              </a:rPr>
              <a:t>从</a:t>
            </a: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概念到内涵均存在一定区别，经常被混淆。</a:t>
            </a:r>
            <a:endPar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46085" name="矩形 5"/>
          <p:cNvSpPr>
            <a:spLocks noChangeArrowheads="1"/>
          </p:cNvSpPr>
          <p:nvPr/>
        </p:nvSpPr>
        <p:spPr bwMode="auto">
          <a:xfrm>
            <a:off x="1384300" y="3598929"/>
            <a:ext cx="6985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q"/>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从狭义的角度看，网络安全关注焦点集中在网络的架构、协议、配置和管理等方面。即网络安全更加注重的是信息在传输过程中机密性、完整性和可用性，而信息安全则是将关注焦点主要集中收集、存储、处理和交换等环节。</a:t>
            </a:r>
            <a:endParaRPr kumimoji="0" lang="en-US" altLang="zh-CN"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endParaRPr>
          </a:p>
        </p:txBody>
      </p:sp>
      <p:sp>
        <p:nvSpPr>
          <p:cNvPr id="46086" name="文本框 6"/>
          <p:cNvSpPr txBox="1">
            <a:spLocks noChangeArrowheads="1"/>
          </p:cNvSpPr>
          <p:nvPr/>
        </p:nvSpPr>
        <p:spPr bwMode="auto">
          <a:xfrm>
            <a:off x="1384300" y="2460692"/>
            <a:ext cx="6985000"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marR="0" lvl="0" indent="-285750" algn="l" defTabSz="457200" rtl="0" eaLnBrk="1" fontAlgn="base" latinLnBrk="0" hangingPunct="1">
              <a:lnSpc>
                <a:spcPct val="100000"/>
              </a:lnSpc>
              <a:spcBef>
                <a:spcPct val="0"/>
              </a:spcBef>
              <a:spcAft>
                <a:spcPct val="0"/>
              </a:spcAft>
              <a:buClr>
                <a:srgbClr val="A53010"/>
              </a:buClr>
              <a:buSzTx/>
              <a:buFont typeface="Wingdings" panose="05000000000000000000" pitchFamily="2" charset="2"/>
              <a:buChar char="q"/>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从广义的角度看，由于信息系统的定义包含了信息的收集、存储、传输、处理、交换等各个环节，因此信息安全范围完全包含了网络安全。即网络安全是信息安全的一个组成部分。</a:t>
            </a:r>
          </a:p>
        </p:txBody>
      </p:sp>
      <p:sp>
        <p:nvSpPr>
          <p:cNvPr id="46088" name="文本框 8"/>
          <p:cNvSpPr txBox="1">
            <a:spLocks noChangeArrowheads="1"/>
          </p:cNvSpPr>
          <p:nvPr/>
        </p:nvSpPr>
        <p:spPr bwMode="auto">
          <a:xfrm>
            <a:off x="1384300" y="5013391"/>
            <a:ext cx="69992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solidFill>
                  <a:prstClr val="black"/>
                </a:solidFill>
                <a:effectLst/>
                <a:uLnTx/>
                <a:uFillTx/>
                <a:latin typeface="Century Gothic" panose="020B0502020202020204" pitchFamily="34" charset="0"/>
                <a:ea typeface="幼圆" panose="02010509060101010101" pitchFamily="49" charset="-122"/>
                <a:cs typeface="+mn-cs"/>
              </a:rPr>
              <a:t>即使从狭义的角度，网络安全和信息安全在技术上仍然有很多类似甚至相同的方法。</a:t>
            </a:r>
          </a:p>
        </p:txBody>
      </p:sp>
      <p:sp>
        <p:nvSpPr>
          <p:cNvPr id="9" name="文本框 8">
            <a:extLst>
              <a:ext uri="{FF2B5EF4-FFF2-40B4-BE49-F238E27FC236}">
                <a16:creationId xmlns:a16="http://schemas.microsoft.com/office/drawing/2014/main" id="{EA97B542-BE5E-48CD-96A2-E8794B6E1840}"/>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DD94278C-0870-4AE6-A90D-A5DD79A7AE6D}"/>
              </a:ext>
            </a:extLst>
          </p:cNvPr>
          <p:cNvSpPr/>
          <p:nvPr/>
        </p:nvSpPr>
        <p:spPr>
          <a:xfrm>
            <a:off x="1244371" y="2044692"/>
            <a:ext cx="4572000" cy="25305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ea typeface="幼圆" panose="02010509060101010101" pitchFamily="49" charset="-122"/>
              </a:rPr>
              <a:t>通信安全（</a:t>
            </a:r>
            <a:r>
              <a:rPr lang="en-US" altLang="zh-CN" dirty="0">
                <a:solidFill>
                  <a:prstClr val="black"/>
                </a:solidFill>
                <a:ea typeface="幼圆" panose="02010509060101010101" pitchFamily="49" charset="-122"/>
              </a:rPr>
              <a:t>COMSEC</a:t>
            </a:r>
            <a:r>
              <a:rPr lang="zh-CN" altLang="en-US" dirty="0">
                <a:solidFill>
                  <a:prstClr val="black"/>
                </a:solidFill>
                <a:ea typeface="幼圆" panose="02010509060101010101" pitchFamily="49" charset="-122"/>
              </a:rPr>
              <a:t>）</a:t>
            </a:r>
            <a:endParaRPr lang="en-US" altLang="zh-CN" dirty="0">
              <a:solidFill>
                <a:prstClr val="black"/>
              </a:solidFill>
              <a:ea typeface="幼圆" panose="02010509060101010101" pitchFamily="49" charset="-122"/>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ea typeface="幼圆" panose="02010509060101010101" pitchFamily="49" charset="-122"/>
              </a:rPr>
              <a:t>传输安全（</a:t>
            </a:r>
            <a:r>
              <a:rPr lang="en-US" altLang="zh-CN" dirty="0">
                <a:solidFill>
                  <a:prstClr val="black"/>
                </a:solidFill>
                <a:ea typeface="幼圆" panose="02010509060101010101" pitchFamily="49" charset="-122"/>
              </a:rPr>
              <a:t>TRANSEC</a:t>
            </a:r>
            <a:r>
              <a:rPr lang="zh-CN" altLang="en-US" dirty="0">
                <a:solidFill>
                  <a:prstClr val="black"/>
                </a:solidFill>
                <a:ea typeface="幼圆" panose="02010509060101010101" pitchFamily="49" charset="-122"/>
              </a:rPr>
              <a:t>）</a:t>
            </a:r>
            <a:endParaRPr lang="en-US" altLang="zh-CN" dirty="0">
              <a:solidFill>
                <a:prstClr val="black"/>
              </a:solidFill>
              <a:ea typeface="幼圆" panose="02010509060101010101" pitchFamily="49" charset="-122"/>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rPr>
              <a:t>计算机安全（</a:t>
            </a:r>
            <a:r>
              <a:rPr lang="en-US" altLang="zh-CN" dirty="0">
                <a:solidFill>
                  <a:prstClr val="black"/>
                </a:solidFill>
              </a:rPr>
              <a:t>COMPUSEC</a:t>
            </a:r>
            <a:r>
              <a:rPr lang="zh-CN" altLang="en-US" dirty="0">
                <a:solidFill>
                  <a:prstClr val="black"/>
                </a:solidFill>
              </a:rPr>
              <a:t>）</a:t>
            </a:r>
            <a:endParaRPr lang="en-US" altLang="zh-CN" dirty="0">
              <a:solidFill>
                <a:prstClr val="black"/>
              </a:solidFill>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ea typeface="幼圆" panose="02010509060101010101" pitchFamily="49" charset="-122"/>
              </a:rPr>
              <a:t>物理安全（</a:t>
            </a:r>
            <a:r>
              <a:rPr lang="en-US" altLang="zh-CN" dirty="0">
                <a:solidFill>
                  <a:prstClr val="black"/>
                </a:solidFill>
                <a:ea typeface="幼圆" panose="02010509060101010101" pitchFamily="49" charset="-122"/>
              </a:rPr>
              <a:t>Physical Security</a:t>
            </a:r>
            <a:r>
              <a:rPr lang="zh-CN" altLang="en-US" dirty="0">
                <a:solidFill>
                  <a:prstClr val="black"/>
                </a:solidFill>
                <a:ea typeface="幼圆" panose="02010509060101010101" pitchFamily="49" charset="-122"/>
              </a:rPr>
              <a:t>）</a:t>
            </a:r>
            <a:endParaRPr lang="en-US" altLang="zh-CN" dirty="0">
              <a:solidFill>
                <a:prstClr val="black"/>
              </a:solidFill>
              <a:ea typeface="幼圆" panose="02010509060101010101" pitchFamily="49" charset="-122"/>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rPr>
              <a:t>符合瞬时电磁脉冲辐射标准（</a:t>
            </a:r>
            <a:r>
              <a:rPr lang="en-US" altLang="zh-CN" dirty="0">
                <a:solidFill>
                  <a:prstClr val="black"/>
                </a:solidFill>
              </a:rPr>
              <a:t>TEMPEST</a:t>
            </a:r>
            <a:r>
              <a:rPr lang="zh-CN" altLang="en-US" dirty="0">
                <a:solidFill>
                  <a:prstClr val="black"/>
                </a:solidFill>
              </a:rPr>
              <a:t>）</a:t>
            </a:r>
            <a:endParaRPr lang="en-US" altLang="zh-CN" dirty="0">
              <a:solidFill>
                <a:prstClr val="black"/>
              </a:solidFill>
            </a:endParaRPr>
          </a:p>
          <a:p>
            <a:pPr marL="285750" indent="-285750" eaLnBrk="1" hangingPunct="1">
              <a:lnSpc>
                <a:spcPct val="150000"/>
              </a:lnSpc>
              <a:buClr>
                <a:srgbClr val="A53010"/>
              </a:buClr>
              <a:buFont typeface="Wingdings" panose="05000000000000000000" pitchFamily="2" charset="2"/>
              <a:buChar char="q"/>
            </a:pPr>
            <a:r>
              <a:rPr lang="zh-CN" altLang="en-US" dirty="0">
                <a:solidFill>
                  <a:prstClr val="black"/>
                </a:solidFill>
                <a:ea typeface="幼圆" panose="02010509060101010101" pitchFamily="49" charset="-122"/>
              </a:rPr>
              <a:t>人员安全（</a:t>
            </a:r>
            <a:r>
              <a:rPr lang="en-US" altLang="zh-CN" dirty="0">
                <a:solidFill>
                  <a:prstClr val="black"/>
                </a:solidFill>
                <a:ea typeface="幼圆" panose="02010509060101010101" pitchFamily="49" charset="-122"/>
              </a:rPr>
              <a:t>Personnel Security</a:t>
            </a:r>
            <a:r>
              <a:rPr lang="zh-CN" altLang="en-US" dirty="0">
                <a:solidFill>
                  <a:prstClr val="black"/>
                </a:solidFill>
                <a:ea typeface="幼圆" panose="02010509060101010101" pitchFamily="49" charset="-122"/>
              </a:rPr>
              <a:t>） </a:t>
            </a:r>
          </a:p>
        </p:txBody>
      </p:sp>
      <p:sp>
        <p:nvSpPr>
          <p:cNvPr id="4" name="矩形 3">
            <a:extLst>
              <a:ext uri="{FF2B5EF4-FFF2-40B4-BE49-F238E27FC236}">
                <a16:creationId xmlns:a16="http://schemas.microsoft.com/office/drawing/2014/main" id="{3B19168B-B64C-4F40-A35C-51619D60FE7A}"/>
              </a:ext>
            </a:extLst>
          </p:cNvPr>
          <p:cNvSpPr/>
          <p:nvPr/>
        </p:nvSpPr>
        <p:spPr>
          <a:xfrm>
            <a:off x="1244371" y="1490147"/>
            <a:ext cx="3185487" cy="369332"/>
          </a:xfrm>
          <a:prstGeom prst="rect">
            <a:avLst/>
          </a:prstGeom>
        </p:spPr>
        <p:txBody>
          <a:bodyPr wrap="none">
            <a:spAutoFit/>
          </a:bodyPr>
          <a:lstStyle/>
          <a:p>
            <a:r>
              <a:rPr lang="zh-CN" altLang="en-US" dirty="0"/>
              <a:t>严格的说，信息安全应包括：</a:t>
            </a:r>
          </a:p>
        </p:txBody>
      </p:sp>
      <p:sp>
        <p:nvSpPr>
          <p:cNvPr id="6" name="文本框 5">
            <a:extLst>
              <a:ext uri="{FF2B5EF4-FFF2-40B4-BE49-F238E27FC236}">
                <a16:creationId xmlns:a16="http://schemas.microsoft.com/office/drawing/2014/main" id="{DC62A952-BC18-4CCC-B324-CBD16660A1CE}"/>
              </a:ext>
            </a:extLst>
          </p:cNvPr>
          <p:cNvSpPr txBox="1"/>
          <p:nvPr/>
        </p:nvSpPr>
        <p:spPr>
          <a:xfrm>
            <a:off x="2994910" y="225425"/>
            <a:ext cx="3605030" cy="523875"/>
          </a:xfrm>
          <a:prstGeom prst="rect">
            <a:avLst/>
          </a:prstGeom>
          <a:noFill/>
        </p:spPr>
        <p:txBody>
          <a:bodyPr wrap="square">
            <a:spAutoFit/>
          </a:bodyPr>
          <a:lstStyle/>
          <a:p>
            <a:pPr marL="0" marR="0" lvl="1" indent="0" algn="ctr" defTabSz="4572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1.1 </a:t>
            </a:r>
            <a:r>
              <a:rPr kumimoji="0" lang="zh-CN" altLang="en-US" sz="2800" b="0" i="0" u="none" strike="noStrike" kern="1200" cap="none" spc="0" normalizeH="0" baseline="0" noProof="0" dirty="0">
                <a:ln>
                  <a:noFill/>
                </a:ln>
                <a:solidFill>
                  <a:prstClr val="black"/>
                </a:solidFill>
                <a:effectLst/>
                <a:uLnTx/>
                <a:uFillTx/>
                <a:latin typeface="Century Gothic" panose="020B0502020202020204"/>
                <a:ea typeface="幼圆" panose="02010509060101010101" pitchFamily="49" charset="-122"/>
                <a:cs typeface="+mn-cs"/>
              </a:rPr>
              <a:t>信息安全概述</a:t>
            </a:r>
          </a:p>
        </p:txBody>
      </p:sp>
    </p:spTree>
    <p:extLst>
      <p:ext uri="{BB962C8B-B14F-4D97-AF65-F5344CB8AC3E}">
        <p14:creationId xmlns:p14="http://schemas.microsoft.com/office/powerpoint/2010/main" val="18197805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1</a:t>
            </a:r>
            <a:r>
              <a:rPr lang="zh-CN" altLang="en-US" sz="2800" dirty="0">
                <a:latin typeface="+mj-ea"/>
                <a:ea typeface="+mj-ea"/>
              </a:rPr>
              <a:t>章 绪论</a:t>
            </a:r>
            <a:endParaRPr lang="en-US" altLang="zh-CN" sz="2800" dirty="0">
              <a:latin typeface="+mj-ea"/>
              <a:ea typeface="+mj-ea"/>
            </a:endParaRPr>
          </a:p>
        </p:txBody>
      </p:sp>
      <p:sp>
        <p:nvSpPr>
          <p:cNvPr id="3" name="文本框 2"/>
          <p:cNvSpPr txBox="1">
            <a:spLocks noChangeArrowheads="1"/>
          </p:cNvSpPr>
          <p:nvPr/>
        </p:nvSpPr>
        <p:spPr bwMode="auto">
          <a:xfrm>
            <a:off x="3387723" y="2869032"/>
            <a:ext cx="4191795"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1.3 </a:t>
            </a:r>
            <a:r>
              <a:rPr lang="zh-CN" altLang="en-US" sz="2400" dirty="0">
                <a:solidFill>
                  <a:schemeClr val="tx1"/>
                </a:solidFill>
              </a:rPr>
              <a:t>信息安全发展历程及趋势</a:t>
            </a:r>
          </a:p>
        </p:txBody>
      </p:sp>
      <p:sp>
        <p:nvSpPr>
          <p:cNvPr id="9" name="矩形 4">
            <a:extLst>
              <a:ext uri="{FF2B5EF4-FFF2-40B4-BE49-F238E27FC236}">
                <a16:creationId xmlns:a16="http://schemas.microsoft.com/office/drawing/2014/main" id="{52D08EC2-216B-4821-BD42-FD7D1E93EEA1}"/>
              </a:ext>
            </a:extLst>
          </p:cNvPr>
          <p:cNvSpPr>
            <a:spLocks noChangeArrowheads="1"/>
          </p:cNvSpPr>
          <p:nvPr/>
        </p:nvSpPr>
        <p:spPr bwMode="auto">
          <a:xfrm>
            <a:off x="3387724" y="3618746"/>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lvl="1" eaLnBrk="1" hangingPunct="1">
              <a:spcBef>
                <a:spcPct val="0"/>
              </a:spcBef>
              <a:buClrTx/>
              <a:buFontTx/>
              <a:buNone/>
            </a:pPr>
            <a:r>
              <a:rPr lang="en-US" altLang="zh-CN" sz="2400" dirty="0">
                <a:solidFill>
                  <a:schemeClr val="tx1"/>
                </a:solidFill>
              </a:rPr>
              <a:t>1.4 </a:t>
            </a:r>
            <a:r>
              <a:rPr lang="zh-CN" altLang="en-US" sz="2400" dirty="0">
                <a:solidFill>
                  <a:schemeClr val="tx1"/>
                </a:solidFill>
              </a:rPr>
              <a:t>若干典型的安全事件</a:t>
            </a:r>
          </a:p>
        </p:txBody>
      </p:sp>
      <p:sp>
        <p:nvSpPr>
          <p:cNvPr id="11" name="文本框 10">
            <a:extLst>
              <a:ext uri="{FF2B5EF4-FFF2-40B4-BE49-F238E27FC236}">
                <a16:creationId xmlns:a16="http://schemas.microsoft.com/office/drawing/2014/main" id="{DD0B4A25-6E8A-4062-8EA2-9EA05203A8C7}"/>
              </a:ext>
            </a:extLst>
          </p:cNvPr>
          <p:cNvSpPr txBox="1">
            <a:spLocks noChangeArrowheads="1"/>
          </p:cNvSpPr>
          <p:nvPr/>
        </p:nvSpPr>
        <p:spPr bwMode="auto">
          <a:xfrm>
            <a:off x="3387723" y="1369604"/>
            <a:ext cx="407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1.1 </a:t>
            </a:r>
            <a:r>
              <a:rPr lang="zh-CN" altLang="en-US" sz="2400" dirty="0">
                <a:solidFill>
                  <a:schemeClr val="tx1"/>
                </a:solidFill>
              </a:rPr>
              <a:t>信息安全概述</a:t>
            </a:r>
          </a:p>
        </p:txBody>
      </p:sp>
      <p:sp>
        <p:nvSpPr>
          <p:cNvPr id="12" name="文本框 11">
            <a:extLst>
              <a:ext uri="{FF2B5EF4-FFF2-40B4-BE49-F238E27FC236}">
                <a16:creationId xmlns:a16="http://schemas.microsoft.com/office/drawing/2014/main" id="{92DCF257-F7C8-4648-9678-5D87B96CDEE7}"/>
              </a:ext>
            </a:extLst>
          </p:cNvPr>
          <p:cNvSpPr txBox="1">
            <a:spLocks noChangeArrowheads="1"/>
          </p:cNvSpPr>
          <p:nvPr/>
        </p:nvSpPr>
        <p:spPr bwMode="auto">
          <a:xfrm>
            <a:off x="3387724" y="2119318"/>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1.2 </a:t>
            </a:r>
            <a:r>
              <a:rPr lang="zh-CN" altLang="en-US" sz="2400" dirty="0">
                <a:solidFill>
                  <a:schemeClr val="tx1"/>
                </a:solidFill>
              </a:rPr>
              <a:t>信息安全面临的威胁</a:t>
            </a:r>
          </a:p>
        </p:txBody>
      </p:sp>
    </p:spTree>
    <p:extLst>
      <p:ext uri="{BB962C8B-B14F-4D97-AF65-F5344CB8AC3E}">
        <p14:creationId xmlns:p14="http://schemas.microsoft.com/office/powerpoint/2010/main" val="19381762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A53010"/>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1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4" name="矩形 3"/>
          <p:cNvSpPr/>
          <p:nvPr/>
        </p:nvSpPr>
        <p:spPr>
          <a:xfrm>
            <a:off x="1404849" y="2084746"/>
            <a:ext cx="4839786"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课程名称：计算机信息安全技术</a:t>
            </a:r>
            <a:endParaRPr lang="en-US" altLang="zh-CN" sz="2400" dirty="0">
              <a:latin typeface="+mn-ea"/>
            </a:endParaRPr>
          </a:p>
        </p:txBody>
      </p:sp>
      <p:sp>
        <p:nvSpPr>
          <p:cNvPr id="5" name="标题 6"/>
          <p:cNvSpPr txBox="1">
            <a:spLocks/>
          </p:cNvSpPr>
          <p:nvPr/>
        </p:nvSpPr>
        <p:spPr bwMode="auto">
          <a:xfrm>
            <a:off x="884085" y="1333141"/>
            <a:ext cx="2138857"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课程简介</a:t>
            </a:r>
          </a:p>
        </p:txBody>
      </p:sp>
      <p:sp>
        <p:nvSpPr>
          <p:cNvPr id="6" name="文本框 5"/>
          <p:cNvSpPr txBox="1"/>
          <p:nvPr/>
        </p:nvSpPr>
        <p:spPr>
          <a:xfrm>
            <a:off x="1404849" y="2635699"/>
            <a:ext cx="4264429" cy="424732"/>
          </a:xfrm>
          <a:prstGeom prst="rect">
            <a:avLst/>
          </a:prstGeom>
          <a:noFill/>
        </p:spPr>
        <p:txBody>
          <a:bodyPr wrap="square" rtlCol="0">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时间安排：</a:t>
            </a:r>
          </a:p>
        </p:txBody>
      </p:sp>
      <p:sp>
        <p:nvSpPr>
          <p:cNvPr id="7" name="文本框 6"/>
          <p:cNvSpPr txBox="1"/>
          <p:nvPr/>
        </p:nvSpPr>
        <p:spPr>
          <a:xfrm>
            <a:off x="1773380" y="3205545"/>
            <a:ext cx="7146176" cy="424732"/>
          </a:xfrm>
          <a:prstGeom prst="rect">
            <a:avLst/>
          </a:prstGeom>
          <a:noFill/>
        </p:spPr>
        <p:txBody>
          <a:bodyPr wrap="square" rtlCol="0">
            <a:spAutoFit/>
          </a:bodyPr>
          <a:lstStyle/>
          <a:p>
            <a:pPr marL="342900" indent="-342900" eaLnBrk="1" hangingPunct="1">
              <a:lnSpc>
                <a:spcPct val="90000"/>
              </a:lnSpc>
              <a:buClr>
                <a:schemeClr val="accent1"/>
              </a:buClr>
              <a:buFont typeface="Wingdings" panose="05000000000000000000" pitchFamily="2" charset="2"/>
              <a:buChar char="u"/>
            </a:pPr>
            <a:r>
              <a:rPr lang="zh-CN" altLang="en-US" sz="2400" dirty="0">
                <a:latin typeface="+mn-ea"/>
              </a:rPr>
              <a:t>学时：</a:t>
            </a:r>
            <a:r>
              <a:rPr lang="en-US" altLang="zh-CN" sz="2400" dirty="0">
                <a:latin typeface="+mn-ea"/>
              </a:rPr>
              <a:t>24</a:t>
            </a:r>
            <a:r>
              <a:rPr lang="zh-CN" altLang="en-US" sz="2400" dirty="0">
                <a:latin typeface="+mn-ea"/>
              </a:rPr>
              <a:t>（课程）</a:t>
            </a:r>
            <a:r>
              <a:rPr lang="en-US" altLang="zh-CN" sz="2400" dirty="0">
                <a:latin typeface="+mn-ea"/>
              </a:rPr>
              <a:t>+0</a:t>
            </a:r>
            <a:r>
              <a:rPr lang="zh-CN" altLang="en-US" sz="2400" dirty="0">
                <a:latin typeface="+mn-ea"/>
              </a:rPr>
              <a:t>（实验）</a:t>
            </a:r>
          </a:p>
        </p:txBody>
      </p:sp>
      <p:sp>
        <p:nvSpPr>
          <p:cNvPr id="8" name="矩形 7"/>
          <p:cNvSpPr/>
          <p:nvPr/>
        </p:nvSpPr>
        <p:spPr>
          <a:xfrm>
            <a:off x="1404849" y="3823250"/>
            <a:ext cx="5455340"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课程主要内容和学习目标基本目标：</a:t>
            </a:r>
          </a:p>
        </p:txBody>
      </p:sp>
      <p:sp>
        <p:nvSpPr>
          <p:cNvPr id="9" name="矩形 8"/>
          <p:cNvSpPr/>
          <p:nvPr/>
        </p:nvSpPr>
        <p:spPr>
          <a:xfrm>
            <a:off x="1773380" y="4393096"/>
            <a:ext cx="6583682" cy="424732"/>
          </a:xfrm>
          <a:prstGeom prst="rect">
            <a:avLst/>
          </a:prstGeom>
        </p:spPr>
        <p:txBody>
          <a:bodyPr wrap="square">
            <a:spAutoFit/>
          </a:bodyPr>
          <a:lstStyle/>
          <a:p>
            <a:pPr marL="342900" lvl="1" indent="-342900" eaLnBrk="1" hangingPunct="1">
              <a:lnSpc>
                <a:spcPct val="90000"/>
              </a:lnSpc>
              <a:buClr>
                <a:schemeClr val="accent1"/>
              </a:buClr>
              <a:buFont typeface="Wingdings" panose="05000000000000000000" pitchFamily="2" charset="2"/>
              <a:buChar char="u"/>
            </a:pPr>
            <a:r>
              <a:rPr lang="zh-CN" altLang="en-US" sz="2400" dirty="0"/>
              <a:t>信息安全技术的基础知识和主要框架；</a:t>
            </a:r>
          </a:p>
        </p:txBody>
      </p:sp>
      <p:sp>
        <p:nvSpPr>
          <p:cNvPr id="3" name="矩形 2"/>
          <p:cNvSpPr/>
          <p:nvPr/>
        </p:nvSpPr>
        <p:spPr>
          <a:xfrm>
            <a:off x="1773380" y="4962942"/>
            <a:ext cx="7029798" cy="424732"/>
          </a:xfrm>
          <a:prstGeom prst="rect">
            <a:avLst/>
          </a:prstGeom>
        </p:spPr>
        <p:txBody>
          <a:bodyPr wrap="square">
            <a:spAutoFit/>
          </a:bodyPr>
          <a:lstStyle/>
          <a:p>
            <a:pPr marL="342900" lvl="1" indent="-342900" eaLnBrk="1" hangingPunct="1">
              <a:lnSpc>
                <a:spcPct val="90000"/>
              </a:lnSpc>
              <a:buClr>
                <a:srgbClr val="A53010"/>
              </a:buClr>
              <a:buFont typeface="Wingdings" panose="05000000000000000000" pitchFamily="2" charset="2"/>
              <a:buChar char="u"/>
            </a:pPr>
            <a:r>
              <a:rPr lang="zh-CN" altLang="en-US" sz="2400" dirty="0">
                <a:solidFill>
                  <a:prstClr val="black"/>
                </a:solidFill>
              </a:rPr>
              <a:t>初步掌握信息安全技术的原理和基本技术；</a:t>
            </a:r>
            <a:endParaRPr lang="en-US" altLang="zh-CN" sz="2400" dirty="0">
              <a:solidFill>
                <a:prstClr val="black"/>
              </a:solidFill>
            </a:endParaRPr>
          </a:p>
        </p:txBody>
      </p:sp>
      <p:sp>
        <p:nvSpPr>
          <p:cNvPr id="11" name="矩形 10"/>
          <p:cNvSpPr/>
          <p:nvPr/>
        </p:nvSpPr>
        <p:spPr>
          <a:xfrm>
            <a:off x="1404849" y="5548527"/>
            <a:ext cx="2069797"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先修课程：</a:t>
            </a:r>
          </a:p>
        </p:txBody>
      </p:sp>
      <p:sp>
        <p:nvSpPr>
          <p:cNvPr id="12" name="矩形 11"/>
          <p:cNvSpPr/>
          <p:nvPr/>
        </p:nvSpPr>
        <p:spPr>
          <a:xfrm>
            <a:off x="1787233" y="6143470"/>
            <a:ext cx="3608680" cy="424732"/>
          </a:xfrm>
          <a:prstGeom prst="rect">
            <a:avLst/>
          </a:prstGeom>
        </p:spPr>
        <p:txBody>
          <a:bodyPr wrap="none">
            <a:spAutoFit/>
          </a:bodyPr>
          <a:lstStyle/>
          <a:p>
            <a:pPr marL="342900" lvl="1" indent="-342900" eaLnBrk="1" hangingPunct="1">
              <a:lnSpc>
                <a:spcPct val="90000"/>
              </a:lnSpc>
              <a:buClr>
                <a:schemeClr val="accent1"/>
              </a:buClr>
              <a:buFont typeface="Wingdings" panose="05000000000000000000" pitchFamily="2" charset="2"/>
              <a:buChar char="u"/>
            </a:pPr>
            <a:r>
              <a:rPr lang="zh-CN" altLang="en-US" sz="2400" dirty="0"/>
              <a:t>操作系统、计算机网络</a:t>
            </a:r>
          </a:p>
        </p:txBody>
      </p:sp>
    </p:spTree>
    <p:extLst>
      <p:ext uri="{BB962C8B-B14F-4D97-AF65-F5344CB8AC3E}">
        <p14:creationId xmlns:p14="http://schemas.microsoft.com/office/powerpoint/2010/main" val="118207020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
        <p:nvSpPr>
          <p:cNvPr id="4" name="矩形 3"/>
          <p:cNvSpPr/>
          <p:nvPr/>
        </p:nvSpPr>
        <p:spPr>
          <a:xfrm>
            <a:off x="1314450" y="1274763"/>
            <a:ext cx="7408863" cy="646112"/>
          </a:xfrm>
          <a:prstGeom prst="rect">
            <a:avLst/>
          </a:prstGeom>
        </p:spPr>
        <p:txBody>
          <a:bodyPr>
            <a:spAutoFit/>
          </a:bodyPr>
          <a:lstStyle/>
          <a:p>
            <a:pPr eaLnBrk="1" fontAlgn="auto" hangingPunct="1">
              <a:spcBef>
                <a:spcPts val="0"/>
              </a:spcBef>
              <a:spcAft>
                <a:spcPts val="0"/>
              </a:spcAft>
              <a:defRPr/>
            </a:pPr>
            <a:r>
              <a:rPr lang="zh-CN" altLang="en-US" dirty="0">
                <a:latin typeface="+mn-ea"/>
              </a:rPr>
              <a:t>安全威胁就是指由于自然的或人为的原因，使得信息资源的保密性、完整性、可用性、可控性和不可否认性等属性面临危险。</a:t>
            </a:r>
          </a:p>
        </p:txBody>
      </p:sp>
      <p:sp>
        <p:nvSpPr>
          <p:cNvPr id="49156" name="文本框 4"/>
          <p:cNvSpPr txBox="1">
            <a:spLocks noChangeArrowheads="1"/>
          </p:cNvSpPr>
          <p:nvPr/>
        </p:nvSpPr>
        <p:spPr bwMode="auto">
          <a:xfrm>
            <a:off x="1314450" y="2078038"/>
            <a:ext cx="34178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一、自然的和人为的安全威胁</a:t>
            </a:r>
          </a:p>
        </p:txBody>
      </p:sp>
      <p:sp>
        <p:nvSpPr>
          <p:cNvPr id="49157" name="文本框 5"/>
          <p:cNvSpPr txBox="1">
            <a:spLocks noChangeArrowheads="1"/>
          </p:cNvSpPr>
          <p:nvPr/>
        </p:nvSpPr>
        <p:spPr bwMode="auto">
          <a:xfrm>
            <a:off x="1314450" y="3146425"/>
            <a:ext cx="685323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有些安全威胁是不可抗拒的，称为自然的安全威胁，比如地震、火灾、战争等。对于这些安全威胁，最好的防范措施是建立适当的</a:t>
            </a:r>
            <a:r>
              <a:rPr lang="zh-CN" altLang="en-US" dirty="0">
                <a:solidFill>
                  <a:schemeClr val="tx1"/>
                </a:solidFill>
                <a:hlinkClick r:id="rId2" action="ppaction://hlinksldjump"/>
              </a:rPr>
              <a:t>容灾备份系统</a:t>
            </a:r>
            <a:r>
              <a:rPr lang="zh-CN" altLang="en-US" dirty="0">
                <a:solidFill>
                  <a:schemeClr val="tx1"/>
                </a:solidFill>
              </a:rPr>
              <a:t>。</a:t>
            </a:r>
          </a:p>
        </p:txBody>
      </p:sp>
      <p:sp>
        <p:nvSpPr>
          <p:cNvPr id="49158" name="矩形 6"/>
          <p:cNvSpPr>
            <a:spLocks noChangeArrowheads="1"/>
          </p:cNvSpPr>
          <p:nvPr/>
        </p:nvSpPr>
        <p:spPr bwMode="auto">
          <a:xfrm>
            <a:off x="1317625" y="2711450"/>
            <a:ext cx="180022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自然的安全威胁</a:t>
            </a:r>
          </a:p>
        </p:txBody>
      </p:sp>
      <p:sp>
        <p:nvSpPr>
          <p:cNvPr id="49159" name="矩形 8"/>
          <p:cNvSpPr>
            <a:spLocks noChangeArrowheads="1"/>
          </p:cNvSpPr>
          <p:nvPr/>
        </p:nvSpPr>
        <p:spPr bwMode="auto">
          <a:xfrm>
            <a:off x="1317625" y="4551363"/>
            <a:ext cx="180022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人为的安全威胁</a:t>
            </a:r>
          </a:p>
        </p:txBody>
      </p:sp>
      <p:sp>
        <p:nvSpPr>
          <p:cNvPr id="49160" name="文本框 9"/>
          <p:cNvSpPr txBox="1">
            <a:spLocks noChangeArrowheads="1"/>
          </p:cNvSpPr>
          <p:nvPr/>
        </p:nvSpPr>
        <p:spPr bwMode="auto">
          <a:xfrm>
            <a:off x="1314450" y="5097463"/>
            <a:ext cx="710406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绝大部分安全威胁是由于人（或者间接是人）的原因造成的。又可以分为无意行为和故意行为。比如误操作、恶意攻击、病毒、木马等。</a:t>
            </a:r>
          </a:p>
        </p:txBody>
      </p:sp>
      <p:sp>
        <p:nvSpPr>
          <p:cNvPr id="11" name="矩形 10"/>
          <p:cNvSpPr/>
          <p:nvPr/>
        </p:nvSpPr>
        <p:spPr>
          <a:xfrm>
            <a:off x="1314450" y="5919788"/>
            <a:ext cx="3820277" cy="369332"/>
          </a:xfrm>
          <a:prstGeom prst="rect">
            <a:avLst/>
          </a:prstGeom>
        </p:spPr>
        <p:txBody>
          <a:bodyPr wrap="non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defRPr/>
            </a:pPr>
            <a:r>
              <a:rPr lang="zh-CN" altLang="en-US" dirty="0">
                <a:latin typeface="+mn-ea"/>
              </a:rPr>
              <a:t>精心设计的人为攻击威胁最大。 </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9" name="文本框 1"/>
          <p:cNvSpPr txBox="1">
            <a:spLocks noChangeArrowheads="1"/>
          </p:cNvSpPr>
          <p:nvPr/>
        </p:nvSpPr>
        <p:spPr bwMode="auto">
          <a:xfrm>
            <a:off x="1433513" y="1628775"/>
            <a:ext cx="65817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国际标准化组织（</a:t>
            </a:r>
            <a:r>
              <a:rPr lang="en-US" altLang="zh-CN">
                <a:solidFill>
                  <a:schemeClr val="tx1"/>
                </a:solidFill>
              </a:rPr>
              <a:t>ISO</a:t>
            </a:r>
            <a:r>
              <a:rPr lang="zh-CN" altLang="en-US">
                <a:solidFill>
                  <a:schemeClr val="tx1"/>
                </a:solidFill>
              </a:rPr>
              <a:t>）在其提出了一个具有七层体系结构的</a:t>
            </a:r>
            <a:r>
              <a:rPr lang="en-US" altLang="zh-CN">
                <a:solidFill>
                  <a:schemeClr val="tx1"/>
                </a:solidFill>
              </a:rPr>
              <a:t>《</a:t>
            </a:r>
            <a:r>
              <a:rPr lang="zh-CN" altLang="en-US">
                <a:solidFill>
                  <a:schemeClr val="tx1"/>
                </a:solidFill>
              </a:rPr>
              <a:t>开放系统互联</a:t>
            </a:r>
            <a:r>
              <a:rPr lang="en-US" altLang="zh-CN">
                <a:solidFill>
                  <a:schemeClr val="tx1"/>
                </a:solidFill>
              </a:rPr>
              <a:t>》</a:t>
            </a:r>
            <a:r>
              <a:rPr lang="zh-CN" altLang="en-US">
                <a:solidFill>
                  <a:schemeClr val="tx1"/>
                </a:solidFill>
              </a:rPr>
              <a:t>参考模型（</a:t>
            </a:r>
            <a:r>
              <a:rPr lang="en-US" altLang="zh-CN">
                <a:solidFill>
                  <a:schemeClr val="tx1"/>
                </a:solidFill>
              </a:rPr>
              <a:t>OSI/RM</a:t>
            </a:r>
            <a:r>
              <a:rPr lang="zh-CN" altLang="en-US">
                <a:solidFill>
                  <a:schemeClr val="tx1"/>
                </a:solidFill>
              </a:rPr>
              <a:t>）。</a:t>
            </a:r>
          </a:p>
        </p:txBody>
      </p:sp>
      <p:sp>
        <p:nvSpPr>
          <p:cNvPr id="50180" name="矩形 4"/>
          <p:cNvSpPr>
            <a:spLocks noChangeArrowheads="1"/>
          </p:cNvSpPr>
          <p:nvPr/>
        </p:nvSpPr>
        <p:spPr bwMode="auto">
          <a:xfrm>
            <a:off x="1433513" y="2322513"/>
            <a:ext cx="65817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Font typeface="Wingdings" panose="05000000000000000000" pitchFamily="2" charset="2"/>
              <a:buChar char="q"/>
            </a:pPr>
            <a:r>
              <a:rPr lang="zh-CN" altLang="en-US" dirty="0">
                <a:solidFill>
                  <a:schemeClr val="tx1"/>
                </a:solidFill>
              </a:rPr>
              <a:t>由美国国防先进研究项目局（</a:t>
            </a:r>
            <a:r>
              <a:rPr lang="en-US" altLang="zh-CN" dirty="0">
                <a:solidFill>
                  <a:schemeClr val="tx1"/>
                </a:solidFill>
              </a:rPr>
              <a:t>Defense Advanced Research Projects Agency</a:t>
            </a:r>
            <a:r>
              <a:rPr lang="zh-CN" altLang="en-US" dirty="0">
                <a:solidFill>
                  <a:schemeClr val="tx1"/>
                </a:solidFill>
              </a:rPr>
              <a:t>）的卡恩和斯坦福的</a:t>
            </a:r>
            <a:r>
              <a:rPr lang="zh-CN" altLang="en-US" dirty="0">
                <a:solidFill>
                  <a:schemeClr val="tx1"/>
                </a:solidFill>
                <a:hlinkClick r:id="rId2" action="ppaction://hlinksldjump"/>
              </a:rPr>
              <a:t>瑟夫</a:t>
            </a:r>
            <a:r>
              <a:rPr lang="zh-CN" altLang="en-US" dirty="0">
                <a:solidFill>
                  <a:schemeClr val="tx1"/>
                </a:solidFill>
              </a:rPr>
              <a:t>所提出的</a:t>
            </a:r>
            <a:r>
              <a:rPr lang="en-US" altLang="zh-CN" dirty="0">
                <a:solidFill>
                  <a:schemeClr val="tx1"/>
                </a:solidFill>
              </a:rPr>
              <a:t>TCP/IP</a:t>
            </a:r>
            <a:r>
              <a:rPr lang="zh-CN" altLang="en-US" dirty="0">
                <a:solidFill>
                  <a:schemeClr val="tx1"/>
                </a:solidFill>
              </a:rPr>
              <a:t>四层体系结构成为事实上的标准。</a:t>
            </a:r>
          </a:p>
        </p:txBody>
      </p:sp>
      <p:graphicFrame>
        <p:nvGraphicFramePr>
          <p:cNvPr id="6" name="表格 5"/>
          <p:cNvGraphicFramePr>
            <a:graphicFrameLocks noGrp="1"/>
          </p:cNvGraphicFramePr>
          <p:nvPr/>
        </p:nvGraphicFramePr>
        <p:xfrm>
          <a:off x="846138" y="3419475"/>
          <a:ext cx="7953375" cy="3306765"/>
        </p:xfrm>
        <a:graphic>
          <a:graphicData uri="http://schemas.openxmlformats.org/drawingml/2006/table">
            <a:tbl>
              <a:tblPr firstRow="1" bandRow="1">
                <a:tableStyleId>{5C22544A-7EE6-4342-B048-85BDC9FD1C3A}</a:tableStyleId>
              </a:tblPr>
              <a:tblGrid>
                <a:gridCol w="1534248">
                  <a:extLst>
                    <a:ext uri="{9D8B030D-6E8A-4147-A177-3AD203B41FA5}">
                      <a16:colId xmlns:a16="http://schemas.microsoft.com/office/drawing/2014/main" val="20000"/>
                    </a:ext>
                  </a:extLst>
                </a:gridCol>
                <a:gridCol w="1474525">
                  <a:extLst>
                    <a:ext uri="{9D8B030D-6E8A-4147-A177-3AD203B41FA5}">
                      <a16:colId xmlns:a16="http://schemas.microsoft.com/office/drawing/2014/main" val="20001"/>
                    </a:ext>
                  </a:extLst>
                </a:gridCol>
                <a:gridCol w="4944602">
                  <a:extLst>
                    <a:ext uri="{9D8B030D-6E8A-4147-A177-3AD203B41FA5}">
                      <a16:colId xmlns:a16="http://schemas.microsoft.com/office/drawing/2014/main" val="20002"/>
                    </a:ext>
                  </a:extLst>
                </a:gridCol>
              </a:tblGrid>
              <a:tr h="370753">
                <a:tc>
                  <a:txBody>
                    <a:bodyPr/>
                    <a:lstStyle/>
                    <a:p>
                      <a:r>
                        <a:rPr lang="en-US" altLang="zh-CN" sz="1800" dirty="0"/>
                        <a:t>OSI/RM</a:t>
                      </a:r>
                      <a:endParaRPr lang="zh-CN" altLang="en-US" sz="1800" dirty="0"/>
                    </a:p>
                  </a:txBody>
                  <a:tcPr marL="91437" marR="91437" marT="45711" marB="45711" anchor="ctr" anchorCtr="1"/>
                </a:tc>
                <a:tc>
                  <a:txBody>
                    <a:bodyPr/>
                    <a:lstStyle/>
                    <a:p>
                      <a:r>
                        <a:rPr lang="en-US" altLang="zh-CN" sz="1800" dirty="0"/>
                        <a:t>TCP/IP</a:t>
                      </a:r>
                      <a:endParaRPr lang="zh-CN" altLang="en-US" sz="1800" dirty="0"/>
                    </a:p>
                  </a:txBody>
                  <a:tcPr marL="91437" marR="91437" marT="45711" marB="45711" anchor="ctr" anchorCtr="1"/>
                </a:tc>
                <a:tc>
                  <a:txBody>
                    <a:bodyPr/>
                    <a:lstStyle/>
                    <a:p>
                      <a:r>
                        <a:rPr lang="zh-CN" altLang="en-US" sz="1800" dirty="0"/>
                        <a:t>安全威胁及处理措施</a:t>
                      </a:r>
                    </a:p>
                  </a:txBody>
                  <a:tcPr marL="91437" marR="91437" marT="45711" marB="45711" anchor="ctr" anchorCtr="1"/>
                </a:tc>
                <a:extLst>
                  <a:ext uri="{0D108BD9-81ED-4DB2-BD59-A6C34878D82A}">
                    <a16:rowId xmlns:a16="http://schemas.microsoft.com/office/drawing/2014/main" val="10000"/>
                  </a:ext>
                </a:extLst>
              </a:tr>
              <a:tr h="370753">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dirty="0"/>
                        <a:t>应用层</a:t>
                      </a:r>
                    </a:p>
                  </a:txBody>
                  <a:tcPr marL="91437" marR="91437" marT="45711" marB="45711" anchor="ctr" anchorCtr="1"/>
                </a:tc>
                <a:tc rowSpan="3">
                  <a:txBody>
                    <a:bodyPr/>
                    <a:lstStyle/>
                    <a:p>
                      <a:pPr algn="ctr"/>
                      <a:r>
                        <a:rPr lang="zh-CN" altLang="en-US" sz="1800" dirty="0"/>
                        <a:t>应用层</a:t>
                      </a:r>
                    </a:p>
                  </a:txBody>
                  <a:tcPr marL="91437" marR="91437" marT="45711" marB="45711" anchor="ctr" anchorCtr="1"/>
                </a:tc>
                <a:tc rowSpan="3">
                  <a:txBody>
                    <a:bodyPr/>
                    <a:lstStyle/>
                    <a:p>
                      <a:r>
                        <a:rPr lang="zh-CN" altLang="en-US" sz="1800" dirty="0">
                          <a:solidFill>
                            <a:schemeClr val="bg1"/>
                          </a:solidFill>
                          <a:latin typeface="宋体" panose="02010600030101010101" pitchFamily="2" charset="-122"/>
                        </a:rPr>
                        <a:t>利用操作系统和网络协议上的漏洞进行的各种攻击。措施：加强安全服务，如安全协议、检测、加密等。</a:t>
                      </a:r>
                      <a:endParaRPr lang="zh-CN" altLang="en-US" sz="1800" dirty="0">
                        <a:solidFill>
                          <a:schemeClr val="bg1"/>
                        </a:solidFill>
                      </a:endParaRPr>
                    </a:p>
                  </a:txBody>
                  <a:tcPr marL="91437" marR="91437" marT="45711" marB="45711" anchor="ctr">
                    <a:solidFill>
                      <a:schemeClr val="accent4"/>
                    </a:solidFill>
                  </a:tcPr>
                </a:tc>
                <a:extLst>
                  <a:ext uri="{0D108BD9-81ED-4DB2-BD59-A6C34878D82A}">
                    <a16:rowId xmlns:a16="http://schemas.microsoft.com/office/drawing/2014/main" val="10001"/>
                  </a:ext>
                </a:extLst>
              </a:tr>
              <a:tr h="370753">
                <a:tc>
                  <a:txBody>
                    <a:bodyPr/>
                    <a:lstStyle/>
                    <a:p>
                      <a:r>
                        <a:rPr lang="zh-CN" altLang="en-US" sz="1800" dirty="0"/>
                        <a:t>表示层</a:t>
                      </a:r>
                    </a:p>
                  </a:txBody>
                  <a:tcPr marL="91437" marR="91437" marT="45711" marB="45711" anchor="ctr" anchorCtr="1"/>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2"/>
                  </a:ext>
                </a:extLst>
              </a:tr>
              <a:tr h="365742">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dirty="0"/>
                        <a:t>会话层</a:t>
                      </a:r>
                    </a:p>
                  </a:txBody>
                  <a:tcPr marL="91437" marR="91437" marT="45711" marB="45711" anchor="ctr" anchorCtr="1"/>
                </a:tc>
                <a:tc vMerge="1">
                  <a:txBody>
                    <a:bodyPr/>
                    <a:lstStyle/>
                    <a:p>
                      <a:endParaRPr lang="zh-CN" altLang="en-US" dirty="0"/>
                    </a:p>
                  </a:txBody>
                  <a:tcPr/>
                </a:tc>
                <a:tc vMerge="1">
                  <a:txBody>
                    <a:bodyPr/>
                    <a:lstStyle/>
                    <a:p>
                      <a:endParaRPr lang="zh-CN" altLang="en-US" dirty="0"/>
                    </a:p>
                  </a:txBody>
                  <a:tcPr/>
                </a:tc>
                <a:extLst>
                  <a:ext uri="{0D108BD9-81ED-4DB2-BD59-A6C34878D82A}">
                    <a16:rowId xmlns:a16="http://schemas.microsoft.com/office/drawing/2014/main" val="10003"/>
                  </a:ext>
                </a:extLst>
              </a:tr>
              <a:tr h="370753">
                <a:tc>
                  <a:txBody>
                    <a:bodyPr/>
                    <a:lstStyle/>
                    <a:p>
                      <a:r>
                        <a:rPr lang="zh-CN" altLang="en-US" sz="1800" dirty="0"/>
                        <a:t>传输层</a:t>
                      </a:r>
                    </a:p>
                  </a:txBody>
                  <a:tcPr marL="91437" marR="91437" marT="45711" marB="45711" anchor="ctr" anchorCtr="1"/>
                </a:tc>
                <a:tc>
                  <a:txBody>
                    <a:bodyPr/>
                    <a:lstStyle/>
                    <a:p>
                      <a:r>
                        <a:rPr lang="zh-CN" altLang="en-US" sz="1800" dirty="0"/>
                        <a:t>传输层</a:t>
                      </a:r>
                    </a:p>
                  </a:txBody>
                  <a:tcPr marL="91437" marR="91437" marT="45711" marB="45711" anchor="ctr" anchorCtr="1"/>
                </a:tc>
                <a:tc rowSpan="2">
                  <a:txBody>
                    <a:bodyPr/>
                    <a:lstStyle/>
                    <a:p>
                      <a:r>
                        <a:rPr lang="zh-CN" altLang="en-US" sz="1800" dirty="0"/>
                        <a:t>身份假冒、权限滥用、欺骗（</a:t>
                      </a:r>
                      <a:r>
                        <a:rPr lang="en-US" altLang="zh-CN" sz="1800" dirty="0"/>
                        <a:t>IP</a:t>
                      </a:r>
                      <a:r>
                        <a:rPr lang="zh-CN" altLang="en-US" sz="1800" dirty="0"/>
                        <a:t>和</a:t>
                      </a:r>
                      <a:r>
                        <a:rPr lang="en-US" altLang="zh-CN" sz="1800" dirty="0"/>
                        <a:t>TCP</a:t>
                      </a:r>
                      <a:r>
                        <a:rPr lang="zh-CN" altLang="en-US" sz="1800" dirty="0"/>
                        <a:t>）欺骗、路由侦听、重定向等。措施：实施安全控制技术，如身份认证、审计、网络管理等。</a:t>
                      </a:r>
                    </a:p>
                  </a:txBody>
                  <a:tcPr marL="91437" marR="91437" marT="45711" marB="45711" anchor="ctr">
                    <a:solidFill>
                      <a:schemeClr val="bg1"/>
                    </a:solidFill>
                  </a:tcPr>
                </a:tc>
                <a:extLst>
                  <a:ext uri="{0D108BD9-81ED-4DB2-BD59-A6C34878D82A}">
                    <a16:rowId xmlns:a16="http://schemas.microsoft.com/office/drawing/2014/main" val="10004"/>
                  </a:ext>
                </a:extLst>
              </a:tr>
              <a:tr h="543629">
                <a:tc>
                  <a:txBody>
                    <a:bodyPr/>
                    <a:lstStyle/>
                    <a:p>
                      <a:r>
                        <a:rPr lang="zh-CN" altLang="en-US" sz="1800" dirty="0"/>
                        <a:t>网络层</a:t>
                      </a:r>
                    </a:p>
                  </a:txBody>
                  <a:tcPr marL="91437" marR="91437" marT="45711" marB="45711" anchor="ctr" anchorCtr="1"/>
                </a:tc>
                <a:tc>
                  <a:txBody>
                    <a:bodyPr/>
                    <a:lstStyle/>
                    <a:p>
                      <a:r>
                        <a:rPr lang="zh-CN" altLang="en-US" sz="1800" dirty="0"/>
                        <a:t>网际层</a:t>
                      </a:r>
                    </a:p>
                  </a:txBody>
                  <a:tcPr marL="91437" marR="91437" marT="45711" marB="45711" anchor="ctr" anchorCtr="1"/>
                </a:tc>
                <a:tc vMerge="1">
                  <a:txBody>
                    <a:bodyPr/>
                    <a:lstStyle/>
                    <a:p>
                      <a:endParaRPr lang="zh-CN" altLang="en-US" dirty="0"/>
                    </a:p>
                  </a:txBody>
                  <a:tcPr anchor="ctr"/>
                </a:tc>
                <a:extLst>
                  <a:ext uri="{0D108BD9-81ED-4DB2-BD59-A6C34878D82A}">
                    <a16:rowId xmlns:a16="http://schemas.microsoft.com/office/drawing/2014/main" val="10005"/>
                  </a:ext>
                </a:extLst>
              </a:tr>
              <a:tr h="370753">
                <a:tc>
                  <a:txBody>
                    <a:bodyPr/>
                    <a:lstStyle/>
                    <a:p>
                      <a:r>
                        <a:rPr lang="zh-CN" altLang="en-US" sz="1800" dirty="0"/>
                        <a:t>数据链路层</a:t>
                      </a:r>
                    </a:p>
                  </a:txBody>
                  <a:tcPr marL="91437" marR="91437" marT="45711" marB="45711" anchor="ctr" anchorCtr="1"/>
                </a:tc>
                <a:tc rowSpan="2">
                  <a:txBody>
                    <a:bodyPr/>
                    <a:lstStyle/>
                    <a:p>
                      <a:r>
                        <a:rPr lang="zh-CN" altLang="en-US" sz="1800" dirty="0"/>
                        <a:t>数据接口层</a:t>
                      </a:r>
                    </a:p>
                  </a:txBody>
                  <a:tcPr marL="91437" marR="91437" marT="45711" marB="45711" anchor="ctr" anchorCtr="1"/>
                </a:tc>
                <a:tc row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zh-CN" altLang="en-US" sz="1800" b="0" dirty="0">
                          <a:solidFill>
                            <a:schemeClr val="bg1"/>
                          </a:solidFill>
                          <a:latin typeface="宋体" panose="02010600030101010101" pitchFamily="2" charset="-122"/>
                        </a:rPr>
                        <a:t>自然灾害、电磁辐射、数据监听、窃取、删除等。措施：物理安全技术，如容灾、屏蔽、监控等。</a:t>
                      </a:r>
                      <a:endParaRPr lang="zh-CN" altLang="en-US" sz="1800" b="0" dirty="0">
                        <a:solidFill>
                          <a:schemeClr val="bg1"/>
                        </a:solidFill>
                      </a:endParaRPr>
                    </a:p>
                  </a:txBody>
                  <a:tcPr marL="91437" marR="91437" marT="45711" marB="45711" anchor="ctr">
                    <a:solidFill>
                      <a:schemeClr val="accent4"/>
                    </a:solidFill>
                  </a:tcPr>
                </a:tc>
                <a:extLst>
                  <a:ext uri="{0D108BD9-81ED-4DB2-BD59-A6C34878D82A}">
                    <a16:rowId xmlns:a16="http://schemas.microsoft.com/office/drawing/2014/main" val="10006"/>
                  </a:ext>
                </a:extLst>
              </a:tr>
              <a:tr h="543629">
                <a:tc>
                  <a:txBody>
                    <a:bodyPr/>
                    <a:lstStyle/>
                    <a:p>
                      <a:r>
                        <a:rPr lang="zh-CN" altLang="en-US" sz="1800" dirty="0"/>
                        <a:t>物理层</a:t>
                      </a:r>
                    </a:p>
                  </a:txBody>
                  <a:tcPr marL="91437" marR="91437" marT="45711" marB="45711" anchor="ctr" anchorCtr="1"/>
                </a:tc>
                <a:tc vMerge="1">
                  <a:txBody>
                    <a:bodyPr/>
                    <a:lstStyle/>
                    <a:p>
                      <a:endParaRPr lang="zh-CN" altLang="en-US" dirty="0"/>
                    </a:p>
                  </a:txBody>
                  <a:tcPr/>
                </a:tc>
                <a:tc vMerge="1">
                  <a:txBody>
                    <a:bodyPr/>
                    <a:lstStyle/>
                    <a:p>
                      <a:pPr marL="0" marR="0" indent="0" algn="l" defTabSz="457200" rtl="0" eaLnBrk="1" fontAlgn="auto" latinLnBrk="0" hangingPunct="1">
                        <a:lnSpc>
                          <a:spcPct val="100000"/>
                        </a:lnSpc>
                        <a:spcBef>
                          <a:spcPts val="0"/>
                        </a:spcBef>
                        <a:spcAft>
                          <a:spcPts val="0"/>
                        </a:spcAft>
                        <a:buClrTx/>
                        <a:buSzTx/>
                        <a:buFontTx/>
                        <a:buNone/>
                        <a:tabLst/>
                        <a:defRPr/>
                      </a:pPr>
                      <a:endParaRPr lang="zh-CN" altLang="en-US" b="0" dirty="0"/>
                    </a:p>
                  </a:txBody>
                  <a:tcPr anchor="ctr"/>
                </a:tc>
                <a:extLst>
                  <a:ext uri="{0D108BD9-81ED-4DB2-BD59-A6C34878D82A}">
                    <a16:rowId xmlns:a16="http://schemas.microsoft.com/office/drawing/2014/main" val="10007"/>
                  </a:ext>
                </a:extLst>
              </a:tr>
            </a:tbl>
          </a:graphicData>
        </a:graphic>
      </p:graphicFrame>
      <p:sp>
        <p:nvSpPr>
          <p:cNvPr id="50212" name="文本框 6"/>
          <p:cNvSpPr txBox="1">
            <a:spLocks noChangeArrowheads="1"/>
          </p:cNvSpPr>
          <p:nvPr/>
        </p:nvSpPr>
        <p:spPr bwMode="auto">
          <a:xfrm>
            <a:off x="1376363" y="1211263"/>
            <a:ext cx="27844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二、不同层次的安全威胁</a:t>
            </a:r>
          </a:p>
        </p:txBody>
      </p:sp>
      <p:sp>
        <p:nvSpPr>
          <p:cNvPr id="7" name="文本框 6">
            <a:extLst>
              <a:ext uri="{FF2B5EF4-FFF2-40B4-BE49-F238E27FC236}">
                <a16:creationId xmlns:a16="http://schemas.microsoft.com/office/drawing/2014/main" id="{D072DAFF-B168-4EC1-B80E-C8356D9C872C}"/>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3" name="文本框 3"/>
          <p:cNvSpPr txBox="1">
            <a:spLocks noChangeArrowheads="1"/>
          </p:cNvSpPr>
          <p:nvPr/>
        </p:nvSpPr>
        <p:spPr bwMode="auto">
          <a:xfrm>
            <a:off x="1376363" y="1211263"/>
            <a:ext cx="328612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三、主动型和被动型安全威胁</a:t>
            </a:r>
          </a:p>
        </p:txBody>
      </p:sp>
      <p:sp>
        <p:nvSpPr>
          <p:cNvPr id="51204" name="矩形 1"/>
          <p:cNvSpPr>
            <a:spLocks noChangeArrowheads="1"/>
          </p:cNvSpPr>
          <p:nvPr/>
        </p:nvSpPr>
        <p:spPr bwMode="auto">
          <a:xfrm>
            <a:off x="1457325" y="3111500"/>
            <a:ext cx="7061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主动型安全威胁是指击攻击者通过暴力行为或者利用相应漏洞实施恶意访问的故意行为。</a:t>
            </a:r>
            <a:endParaRPr lang="en-US" altLang="zh-CN" dirty="0">
              <a:solidFill>
                <a:schemeClr val="tx1"/>
              </a:solidFill>
            </a:endParaRPr>
          </a:p>
        </p:txBody>
      </p:sp>
      <p:sp>
        <p:nvSpPr>
          <p:cNvPr id="51205" name="文本框 4"/>
          <p:cNvSpPr txBox="1">
            <a:spLocks noChangeArrowheads="1"/>
          </p:cNvSpPr>
          <p:nvPr/>
        </p:nvSpPr>
        <p:spPr bwMode="auto">
          <a:xfrm>
            <a:off x="1457325" y="1779588"/>
            <a:ext cx="697865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根据攻击者的行为特征，人为故意的安全威胁还可以分为主动型的安全威胁和被动型的安全威胁。</a:t>
            </a:r>
          </a:p>
        </p:txBody>
      </p:sp>
      <p:sp>
        <p:nvSpPr>
          <p:cNvPr id="51206" name="矩形 5"/>
          <p:cNvSpPr>
            <a:spLocks noChangeArrowheads="1"/>
          </p:cNvSpPr>
          <p:nvPr/>
        </p:nvSpPr>
        <p:spPr bwMode="auto">
          <a:xfrm>
            <a:off x="1457325" y="2624138"/>
            <a:ext cx="208915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主动型安全威胁</a:t>
            </a:r>
          </a:p>
        </p:txBody>
      </p:sp>
      <p:sp>
        <p:nvSpPr>
          <p:cNvPr id="51207" name="文本框 6"/>
          <p:cNvSpPr txBox="1">
            <a:spLocks noChangeArrowheads="1"/>
          </p:cNvSpPr>
          <p:nvPr/>
        </p:nvSpPr>
        <p:spPr bwMode="auto">
          <a:xfrm>
            <a:off x="1457325" y="3873500"/>
            <a:ext cx="69786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大部分的安全威胁都属于主动型，也相对比较容易发现。比较典型的主动型威胁包括：</a:t>
            </a:r>
          </a:p>
        </p:txBody>
      </p:sp>
      <p:sp>
        <p:nvSpPr>
          <p:cNvPr id="51208" name="矩形 7"/>
          <p:cNvSpPr>
            <a:spLocks noChangeArrowheads="1"/>
          </p:cNvSpPr>
          <p:nvPr/>
        </p:nvSpPr>
        <p:spPr bwMode="auto">
          <a:xfrm>
            <a:off x="1457325" y="5187950"/>
            <a:ext cx="47212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伪装是一个实体假装成另外一个实体，通常与另一类主动攻击一起进行。假如，身份鉴别的序列被捕获，并在有效地身份鉴别发生时做出回答，有可能使具有很少特权的实体得到额外的特权。</a:t>
            </a:r>
          </a:p>
        </p:txBody>
      </p:sp>
      <p:sp>
        <p:nvSpPr>
          <p:cNvPr id="51209" name="矩形 8"/>
          <p:cNvSpPr>
            <a:spLocks noChangeArrowheads="1"/>
          </p:cNvSpPr>
          <p:nvPr/>
        </p:nvSpPr>
        <p:spPr bwMode="auto">
          <a:xfrm>
            <a:off x="1457325" y="4719638"/>
            <a:ext cx="725488"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伪装</a:t>
            </a:r>
          </a:p>
        </p:txBody>
      </p:sp>
      <p:pic>
        <p:nvPicPr>
          <p:cNvPr id="51210"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8550" y="4719638"/>
            <a:ext cx="2727325" cy="1535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C43ECDD0-FC99-4A1A-A1A3-8FDB9EC1ECE2}"/>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7" name="矩形 3"/>
          <p:cNvSpPr>
            <a:spLocks noChangeArrowheads="1"/>
          </p:cNvSpPr>
          <p:nvPr/>
        </p:nvSpPr>
        <p:spPr bwMode="auto">
          <a:xfrm>
            <a:off x="1273175" y="1692275"/>
            <a:ext cx="487203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重放攻击包含数据单元的被动捕获，随之再重传这些数据，从而产生一个非授权的效果。</a:t>
            </a:r>
            <a:endParaRPr lang="en-US" altLang="zh-CN">
              <a:solidFill>
                <a:schemeClr val="tx1"/>
              </a:solidFill>
            </a:endParaRPr>
          </a:p>
        </p:txBody>
      </p:sp>
      <p:sp>
        <p:nvSpPr>
          <p:cNvPr id="52228" name="矩形 4"/>
          <p:cNvSpPr>
            <a:spLocks noChangeArrowheads="1"/>
          </p:cNvSpPr>
          <p:nvPr/>
        </p:nvSpPr>
        <p:spPr bwMode="auto">
          <a:xfrm>
            <a:off x="1273175" y="1273175"/>
            <a:ext cx="64928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重放</a:t>
            </a:r>
          </a:p>
        </p:txBody>
      </p:sp>
      <p:pic>
        <p:nvPicPr>
          <p:cNvPr id="5222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45213" y="1146175"/>
            <a:ext cx="2647950"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0" name="矩形 6"/>
          <p:cNvSpPr>
            <a:spLocks noChangeArrowheads="1"/>
          </p:cNvSpPr>
          <p:nvPr/>
        </p:nvSpPr>
        <p:spPr bwMode="auto">
          <a:xfrm>
            <a:off x="1273175" y="2982913"/>
            <a:ext cx="4572000"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修改报文攻击意味着合法报文的某些部分已被修改，或者报文的延迟和重新排序，从而产生非授权的效果。</a:t>
            </a:r>
          </a:p>
        </p:txBody>
      </p:sp>
      <p:sp>
        <p:nvSpPr>
          <p:cNvPr id="52231" name="矩形 7"/>
          <p:cNvSpPr>
            <a:spLocks noChangeArrowheads="1"/>
          </p:cNvSpPr>
          <p:nvPr/>
        </p:nvSpPr>
        <p:spPr bwMode="auto">
          <a:xfrm>
            <a:off x="1273175" y="2484438"/>
            <a:ext cx="111442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修改报文</a:t>
            </a:r>
          </a:p>
        </p:txBody>
      </p:sp>
      <p:pic>
        <p:nvPicPr>
          <p:cNvPr id="52232"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45213" y="2662238"/>
            <a:ext cx="2389187" cy="145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2233" name="矩形 9"/>
          <p:cNvSpPr>
            <a:spLocks noChangeArrowheads="1"/>
          </p:cNvSpPr>
          <p:nvPr/>
        </p:nvSpPr>
        <p:spPr bwMode="auto">
          <a:xfrm>
            <a:off x="1273175" y="4549775"/>
            <a:ext cx="4572000"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拒绝服务攻击是阻止或禁止通信设施的正常使用和管理。这种攻击可能针对专门的目标（如安全审计服务），抑制所有报文直接送到目的站；也可能破坏整个网络，使网络不可用或网络超负荷，从而降低网络性能。</a:t>
            </a:r>
          </a:p>
        </p:txBody>
      </p:sp>
      <p:sp>
        <p:nvSpPr>
          <p:cNvPr id="52234" name="矩形 10"/>
          <p:cNvSpPr>
            <a:spLocks noChangeArrowheads="1"/>
          </p:cNvSpPr>
          <p:nvPr/>
        </p:nvSpPr>
        <p:spPr bwMode="auto">
          <a:xfrm>
            <a:off x="1273175" y="4119563"/>
            <a:ext cx="1114425"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拒绝服务</a:t>
            </a:r>
          </a:p>
        </p:txBody>
      </p:sp>
      <p:pic>
        <p:nvPicPr>
          <p:cNvPr id="52235"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45213" y="4303713"/>
            <a:ext cx="2005012" cy="175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06298599-908B-4F6A-98B4-F53F6A03A6A0}"/>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3"/>
          <p:cNvSpPr/>
          <p:nvPr/>
        </p:nvSpPr>
        <p:spPr>
          <a:xfrm>
            <a:off x="1195388" y="1155700"/>
            <a:ext cx="1339850" cy="342900"/>
          </a:xfrm>
          <a:prstGeom prst="rect">
            <a:avLst/>
          </a:prstGeom>
          <a:solidFill>
            <a:schemeClr val="accent1"/>
          </a:solidFill>
        </p:spPr>
        <p:txBody>
          <a:bodyPr wrap="none">
            <a:spAutoFit/>
          </a:bodyPr>
          <a:lstStyle/>
          <a:p>
            <a:pPr marL="0" lvl="1" eaLnBrk="1" fontAlgn="auto" hangingPunct="1">
              <a:lnSpc>
                <a:spcPct val="90000"/>
              </a:lnSpc>
              <a:spcBef>
                <a:spcPts val="0"/>
              </a:spcBef>
              <a:spcAft>
                <a:spcPts val="0"/>
              </a:spcAft>
              <a:defRPr/>
            </a:pPr>
            <a:r>
              <a:rPr lang="zh-CN" altLang="en-US" dirty="0">
                <a:solidFill>
                  <a:schemeClr val="bg1"/>
                </a:solidFill>
                <a:latin typeface="+mn-ea"/>
              </a:rPr>
              <a:t>非授权访问</a:t>
            </a:r>
          </a:p>
        </p:txBody>
      </p:sp>
      <p:sp>
        <p:nvSpPr>
          <p:cNvPr id="53252" name="矩形 4"/>
          <p:cNvSpPr>
            <a:spLocks noChangeArrowheads="1"/>
          </p:cNvSpPr>
          <p:nvPr/>
        </p:nvSpPr>
        <p:spPr bwMode="auto">
          <a:xfrm>
            <a:off x="1192213" y="2989263"/>
            <a:ext cx="647700"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ea typeface="方正书宋简体"/>
                <a:cs typeface="方正书宋简体"/>
              </a:rPr>
              <a:t>否认</a:t>
            </a:r>
            <a:endParaRPr lang="zh-CN" altLang="en-US">
              <a:solidFill>
                <a:schemeClr val="bg1"/>
              </a:solidFill>
            </a:endParaRPr>
          </a:p>
        </p:txBody>
      </p:sp>
      <p:sp>
        <p:nvSpPr>
          <p:cNvPr id="53253" name="矩形 5"/>
          <p:cNvSpPr>
            <a:spLocks noChangeArrowheads="1"/>
          </p:cNvSpPr>
          <p:nvPr/>
        </p:nvSpPr>
        <p:spPr bwMode="auto">
          <a:xfrm>
            <a:off x="1192213" y="4835525"/>
            <a:ext cx="110807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ea typeface="方正书宋简体"/>
                <a:cs typeface="方正书宋简体"/>
              </a:rPr>
              <a:t>信息泄漏</a:t>
            </a:r>
            <a:endParaRPr lang="zh-CN" altLang="en-US">
              <a:solidFill>
                <a:schemeClr val="bg1"/>
              </a:solidFill>
            </a:endParaRPr>
          </a:p>
        </p:txBody>
      </p:sp>
      <p:sp>
        <p:nvSpPr>
          <p:cNvPr id="53254" name="矩形 11"/>
          <p:cNvSpPr>
            <a:spLocks noChangeArrowheads="1"/>
          </p:cNvSpPr>
          <p:nvPr/>
        </p:nvSpPr>
        <p:spPr bwMode="auto">
          <a:xfrm>
            <a:off x="1192213" y="1560513"/>
            <a:ext cx="4827587" cy="1201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没有经过同意，就使用网络或计算机资源被看作非授权访问，如有意避开系统访问控制机制，对网络设备及资源进行非正常使用，或擅自扩大权限，越权访问信息。</a:t>
            </a:r>
          </a:p>
        </p:txBody>
      </p:sp>
      <p:pic>
        <p:nvPicPr>
          <p:cNvPr id="53255" name="图片 13"/>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19800" y="1155700"/>
            <a:ext cx="2743200"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3256" name="图片 1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69025" y="2974975"/>
            <a:ext cx="2427288"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7" name="矩形 16"/>
          <p:cNvSpPr>
            <a:spLocks noChangeArrowheads="1"/>
          </p:cNvSpPr>
          <p:nvPr/>
        </p:nvSpPr>
        <p:spPr bwMode="auto">
          <a:xfrm>
            <a:off x="1192213" y="3517900"/>
            <a:ext cx="482758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和心理学领域一样，计算机领域中的否认也是不承认已经发生的对自己不利的事件，以逃避谴责和责任。</a:t>
            </a:r>
          </a:p>
        </p:txBody>
      </p:sp>
      <p:pic>
        <p:nvPicPr>
          <p:cNvPr id="53258" name="图片 17"/>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162675" y="4835525"/>
            <a:ext cx="2441575" cy="1482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3259" name="文本框 18"/>
          <p:cNvSpPr txBox="1">
            <a:spLocks noChangeArrowheads="1"/>
          </p:cNvSpPr>
          <p:nvPr/>
        </p:nvSpPr>
        <p:spPr bwMode="auto">
          <a:xfrm>
            <a:off x="1192213" y="5505450"/>
            <a:ext cx="4689475"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有意或无意的将需要保密的信息透露给无授权第三方。</a:t>
            </a:r>
          </a:p>
        </p:txBody>
      </p:sp>
      <p:sp>
        <p:nvSpPr>
          <p:cNvPr id="12" name="文本框 11">
            <a:extLst>
              <a:ext uri="{FF2B5EF4-FFF2-40B4-BE49-F238E27FC236}">
                <a16:creationId xmlns:a16="http://schemas.microsoft.com/office/drawing/2014/main" id="{CD2325E2-92B9-45CA-91D8-E6886D17846A}"/>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矩形 2"/>
          <p:cNvSpPr>
            <a:spLocks noChangeArrowheads="1"/>
          </p:cNvSpPr>
          <p:nvPr/>
        </p:nvSpPr>
        <p:spPr bwMode="auto">
          <a:xfrm>
            <a:off x="1303338" y="1230313"/>
            <a:ext cx="1339850"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latin typeface="Tahoma" panose="020B0604030504040204" pitchFamily="34" charset="0"/>
                <a:ea typeface="方正书宋简体"/>
                <a:cs typeface="方正书宋简体"/>
              </a:rPr>
              <a:t>特洛伊木马</a:t>
            </a:r>
            <a:endParaRPr lang="zh-CN" altLang="en-US">
              <a:solidFill>
                <a:schemeClr val="bg1"/>
              </a:solidFill>
            </a:endParaRPr>
          </a:p>
        </p:txBody>
      </p:sp>
      <p:sp>
        <p:nvSpPr>
          <p:cNvPr id="54275" name="矩形 3"/>
          <p:cNvSpPr>
            <a:spLocks noChangeArrowheads="1"/>
          </p:cNvSpPr>
          <p:nvPr/>
        </p:nvSpPr>
        <p:spPr bwMode="auto">
          <a:xfrm>
            <a:off x="1303338" y="3394075"/>
            <a:ext cx="133985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latin typeface="Tahoma" panose="020B0604030504040204" pitchFamily="34" charset="0"/>
                <a:ea typeface="方正书宋简体"/>
                <a:cs typeface="方正书宋简体"/>
              </a:rPr>
              <a:t>后门或陷门</a:t>
            </a:r>
            <a:endParaRPr lang="zh-CN" altLang="en-US">
              <a:solidFill>
                <a:schemeClr val="bg1"/>
              </a:solidFill>
            </a:endParaRPr>
          </a:p>
        </p:txBody>
      </p:sp>
      <p:sp>
        <p:nvSpPr>
          <p:cNvPr id="54276" name="矩形 4"/>
          <p:cNvSpPr>
            <a:spLocks noChangeArrowheads="1"/>
          </p:cNvSpPr>
          <p:nvPr/>
        </p:nvSpPr>
        <p:spPr bwMode="auto">
          <a:xfrm>
            <a:off x="1303338" y="5192713"/>
            <a:ext cx="1339850"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latin typeface="Tahoma" panose="020B0604030504040204" pitchFamily="34" charset="0"/>
                <a:ea typeface="方正书宋简体"/>
                <a:cs typeface="方正书宋简体"/>
              </a:rPr>
              <a:t>计算机病毒</a:t>
            </a:r>
            <a:endParaRPr lang="zh-CN" altLang="en-US">
              <a:solidFill>
                <a:schemeClr val="bg1"/>
              </a:solidFill>
            </a:endParaRPr>
          </a:p>
        </p:txBody>
      </p:sp>
      <p:pic>
        <p:nvPicPr>
          <p:cNvPr id="54278"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07225" y="1230313"/>
            <a:ext cx="1482725"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79" name="矩形 11"/>
          <p:cNvSpPr>
            <a:spLocks noChangeArrowheads="1"/>
          </p:cNvSpPr>
          <p:nvPr/>
        </p:nvSpPr>
        <p:spPr bwMode="auto">
          <a:xfrm>
            <a:off x="1303338" y="1690688"/>
            <a:ext cx="5427662"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特洛伊木马（</a:t>
            </a:r>
            <a:r>
              <a:rPr lang="en-US" altLang="zh-CN">
                <a:solidFill>
                  <a:schemeClr val="tx1"/>
                </a:solidFill>
              </a:rPr>
              <a:t>trojan horse</a:t>
            </a:r>
            <a:r>
              <a:rPr lang="zh-CN" altLang="en-US">
                <a:solidFill>
                  <a:schemeClr val="tx1"/>
                </a:solidFill>
              </a:rPr>
              <a:t>）简称“木马（</a:t>
            </a:r>
            <a:r>
              <a:rPr lang="en-US" altLang="zh-CN">
                <a:solidFill>
                  <a:schemeClr val="tx1"/>
                </a:solidFill>
              </a:rPr>
              <a:t>wooden horse</a:t>
            </a:r>
            <a:r>
              <a:rPr lang="zh-CN" altLang="en-US">
                <a:solidFill>
                  <a:schemeClr val="tx1"/>
                </a:solidFill>
              </a:rPr>
              <a:t>）”，名称来源于希腊神话，有“一经潜入，后患无穷”之意，其特点是伪装成一个实用程序，诱使用户将其安装在</a:t>
            </a:r>
            <a:r>
              <a:rPr lang="en-US" altLang="zh-CN">
                <a:solidFill>
                  <a:schemeClr val="tx1"/>
                </a:solidFill>
              </a:rPr>
              <a:t>PC</a:t>
            </a:r>
            <a:r>
              <a:rPr lang="zh-CN" altLang="en-US">
                <a:solidFill>
                  <a:schemeClr val="tx1"/>
                </a:solidFill>
              </a:rPr>
              <a:t>或者服务器上，暗中打开端口，向指定地点发送数据，或者进行其他破坏活动。</a:t>
            </a:r>
          </a:p>
        </p:txBody>
      </p:sp>
      <p:sp>
        <p:nvSpPr>
          <p:cNvPr id="54280" name="矩形 13"/>
          <p:cNvSpPr>
            <a:spLocks noChangeArrowheads="1"/>
          </p:cNvSpPr>
          <p:nvPr/>
        </p:nvSpPr>
        <p:spPr bwMode="auto">
          <a:xfrm>
            <a:off x="1303338" y="3887788"/>
            <a:ext cx="52578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后门或陷门是指可以不经安全检查进入系统的秘密入口。作为一种便于调试和测试程序的技术，已经合法地存在了很多年。但当被无所顾忌的滥用时，变成了威胁。</a:t>
            </a:r>
          </a:p>
        </p:txBody>
      </p:sp>
      <p:pic>
        <p:nvPicPr>
          <p:cNvPr id="54281"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731000" y="3394075"/>
            <a:ext cx="2228850" cy="1387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4282" name="矩形 15"/>
          <p:cNvSpPr>
            <a:spLocks noChangeArrowheads="1"/>
          </p:cNvSpPr>
          <p:nvPr/>
        </p:nvSpPr>
        <p:spPr bwMode="auto">
          <a:xfrm>
            <a:off x="1303338" y="5667375"/>
            <a:ext cx="542766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计算机病毒，是指编制或者在计算机程序中插入的破坏计算机功能或者毁坏数据，影响计算机使用，并能自我复制的一组计算机指令或者程序代码。</a:t>
            </a:r>
          </a:p>
        </p:txBody>
      </p:sp>
      <p:pic>
        <p:nvPicPr>
          <p:cNvPr id="54283" name="图片 16"/>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31000" y="5181600"/>
            <a:ext cx="2008188" cy="1504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文本框 11">
            <a:extLst>
              <a:ext uri="{FF2B5EF4-FFF2-40B4-BE49-F238E27FC236}">
                <a16:creationId xmlns:a16="http://schemas.microsoft.com/office/drawing/2014/main" id="{9515E33E-9586-4D88-9ED8-7B0A6D7236A5}"/>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矩形 2"/>
          <p:cNvSpPr>
            <a:spLocks noChangeArrowheads="1"/>
          </p:cNvSpPr>
          <p:nvPr/>
        </p:nvSpPr>
        <p:spPr bwMode="auto">
          <a:xfrm>
            <a:off x="1268413" y="1200150"/>
            <a:ext cx="208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被动型安全威胁</a:t>
            </a:r>
          </a:p>
        </p:txBody>
      </p:sp>
      <p:sp>
        <p:nvSpPr>
          <p:cNvPr id="55300" name="矩形 5"/>
          <p:cNvSpPr>
            <a:spLocks noChangeArrowheads="1"/>
          </p:cNvSpPr>
          <p:nvPr/>
        </p:nvSpPr>
        <p:spPr bwMode="auto">
          <a:xfrm>
            <a:off x="1268413" y="1550988"/>
            <a:ext cx="7018337"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被动型安全威胁主要是从事信息收集而不是进行主动的访问。相对主动型威胁，被动型威胁很难发现。</a:t>
            </a:r>
          </a:p>
        </p:txBody>
      </p:sp>
      <p:sp>
        <p:nvSpPr>
          <p:cNvPr id="55301" name="矩形 7"/>
          <p:cNvSpPr>
            <a:spLocks noChangeArrowheads="1"/>
          </p:cNvSpPr>
          <p:nvPr/>
        </p:nvSpPr>
        <p:spPr bwMode="auto">
          <a:xfrm>
            <a:off x="1266825" y="2178050"/>
            <a:ext cx="457041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被动攻击包括嗅探、流量分析等攻击方法。</a:t>
            </a:r>
          </a:p>
        </p:txBody>
      </p:sp>
      <p:sp>
        <p:nvSpPr>
          <p:cNvPr id="55302" name="矩形 8"/>
          <p:cNvSpPr>
            <a:spLocks noChangeArrowheads="1"/>
          </p:cNvSpPr>
          <p:nvPr/>
        </p:nvSpPr>
        <p:spPr bwMode="auto">
          <a:xfrm>
            <a:off x="1363663" y="2667000"/>
            <a:ext cx="646112"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嗅探</a:t>
            </a:r>
          </a:p>
        </p:txBody>
      </p:sp>
      <p:sp>
        <p:nvSpPr>
          <p:cNvPr id="55303" name="矩形 9"/>
          <p:cNvSpPr>
            <a:spLocks noChangeArrowheads="1"/>
          </p:cNvSpPr>
          <p:nvPr/>
        </p:nvSpPr>
        <p:spPr bwMode="auto">
          <a:xfrm>
            <a:off x="1363663" y="3173413"/>
            <a:ext cx="4752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嗅探是指攻击者利用某些特殊的工具（如</a:t>
            </a:r>
            <a:r>
              <a:rPr lang="en-US" altLang="zh-CN">
                <a:solidFill>
                  <a:schemeClr val="tx1"/>
                </a:solidFill>
              </a:rPr>
              <a:t>sniff</a:t>
            </a:r>
            <a:r>
              <a:rPr lang="zh-CN" altLang="en-US">
                <a:solidFill>
                  <a:schemeClr val="tx1"/>
                </a:solidFill>
              </a:rPr>
              <a:t>）监听网络上正在传输的数据包，以此获取正在传输的信息。</a:t>
            </a:r>
          </a:p>
        </p:txBody>
      </p:sp>
      <p:sp>
        <p:nvSpPr>
          <p:cNvPr id="55304" name="矩形 10"/>
          <p:cNvSpPr>
            <a:spLocks noChangeArrowheads="1"/>
          </p:cNvSpPr>
          <p:nvPr/>
        </p:nvSpPr>
        <p:spPr bwMode="auto">
          <a:xfrm>
            <a:off x="1363663" y="4297363"/>
            <a:ext cx="110807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流量分析</a:t>
            </a:r>
          </a:p>
        </p:txBody>
      </p:sp>
      <p:pic>
        <p:nvPicPr>
          <p:cNvPr id="55305" name="图片 1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6638" y="2001044"/>
            <a:ext cx="2851370" cy="189944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6" name="矩形 13"/>
          <p:cNvSpPr>
            <a:spLocks noChangeArrowheads="1"/>
          </p:cNvSpPr>
          <p:nvPr/>
        </p:nvSpPr>
        <p:spPr bwMode="auto">
          <a:xfrm>
            <a:off x="1363663" y="4748213"/>
            <a:ext cx="48117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流量分析是指通过分析收集到的数据包流量的外在特征（如报文传输的频率、报文的长度、延迟抖动等），以便获得流量的类型、位置和标识等，为进一步的攻击提供依据。</a:t>
            </a:r>
          </a:p>
        </p:txBody>
      </p:sp>
      <p:pic>
        <p:nvPicPr>
          <p:cNvPr id="55307" name="图片 1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16638" y="4156076"/>
            <a:ext cx="2956524" cy="164795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5308" name="矩形 15"/>
          <p:cNvSpPr>
            <a:spLocks noChangeArrowheads="1"/>
          </p:cNvSpPr>
          <p:nvPr/>
        </p:nvSpPr>
        <p:spPr bwMode="auto">
          <a:xfrm>
            <a:off x="1363663" y="6135688"/>
            <a:ext cx="7110412"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被动型安全威胁很难发现，但可以设法阻止其成功。如：报文加密</a:t>
            </a:r>
          </a:p>
        </p:txBody>
      </p:sp>
      <p:sp>
        <p:nvSpPr>
          <p:cNvPr id="13" name="文本框 12">
            <a:extLst>
              <a:ext uri="{FF2B5EF4-FFF2-40B4-BE49-F238E27FC236}">
                <a16:creationId xmlns:a16="http://schemas.microsoft.com/office/drawing/2014/main" id="{661D5709-336D-4E9D-94AD-E9B6B40C2098}"/>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3" name="文本框 3"/>
          <p:cNvSpPr txBox="1">
            <a:spLocks noChangeArrowheads="1"/>
          </p:cNvSpPr>
          <p:nvPr/>
        </p:nvSpPr>
        <p:spPr bwMode="auto">
          <a:xfrm>
            <a:off x="1376363" y="1211263"/>
            <a:ext cx="27511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四、一些典型的安全事件</a:t>
            </a:r>
          </a:p>
        </p:txBody>
      </p:sp>
      <p:sp>
        <p:nvSpPr>
          <p:cNvPr id="56324" name="文本框 4"/>
          <p:cNvSpPr txBox="1">
            <a:spLocks noChangeArrowheads="1"/>
          </p:cNvSpPr>
          <p:nvPr/>
        </p:nvSpPr>
        <p:spPr bwMode="auto">
          <a:xfrm>
            <a:off x="1376363" y="1628775"/>
            <a:ext cx="7083425"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IT</a:t>
            </a:r>
            <a:r>
              <a:rPr lang="zh-CN" altLang="en-US">
                <a:solidFill>
                  <a:schemeClr val="tx1"/>
                </a:solidFill>
              </a:rPr>
              <a:t>技术的发展从来没有孤独过，一直有各种不怀好意者如影随形。</a:t>
            </a:r>
          </a:p>
        </p:txBody>
      </p:sp>
      <p:sp>
        <p:nvSpPr>
          <p:cNvPr id="56325" name="文本框 6"/>
          <p:cNvSpPr txBox="1">
            <a:spLocks noChangeArrowheads="1"/>
          </p:cNvSpPr>
          <p:nvPr/>
        </p:nvSpPr>
        <p:spPr bwMode="auto">
          <a:xfrm>
            <a:off x="1374775" y="2157413"/>
            <a:ext cx="655637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据统计，近年来类似于</a:t>
            </a:r>
            <a:r>
              <a:rPr lang="en-US" altLang="zh-CN">
                <a:solidFill>
                  <a:schemeClr val="tx1"/>
                </a:solidFill>
              </a:rPr>
              <a:t>CIH</a:t>
            </a:r>
            <a:r>
              <a:rPr lang="zh-CN" altLang="en-US">
                <a:solidFill>
                  <a:schemeClr val="tx1"/>
                </a:solidFill>
              </a:rPr>
              <a:t>和熊猫烧香之类以大面积无差别杀伤为目的的超级病毒爆发有所减少。</a:t>
            </a:r>
          </a:p>
        </p:txBody>
      </p:sp>
      <p:sp>
        <p:nvSpPr>
          <p:cNvPr id="56326" name="文本框 7"/>
          <p:cNvSpPr txBox="1">
            <a:spLocks noChangeArrowheads="1"/>
          </p:cNvSpPr>
          <p:nvPr/>
        </p:nvSpPr>
        <p:spPr bwMode="auto">
          <a:xfrm>
            <a:off x="1374775" y="2919413"/>
            <a:ext cx="65563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以大面积破坏为目标的病毒极易引起各安全厂商的注意，按照现在的分析能力，几乎可以在病毒爆发的同时即被安全厂商所捕获并能在极短的时间内找到应对的办法。</a:t>
            </a:r>
          </a:p>
        </p:txBody>
      </p:sp>
      <p:sp>
        <p:nvSpPr>
          <p:cNvPr id="56327" name="文本框 8"/>
          <p:cNvSpPr txBox="1">
            <a:spLocks noChangeArrowheads="1"/>
          </p:cNvSpPr>
          <p:nvPr/>
        </p:nvSpPr>
        <p:spPr bwMode="auto">
          <a:xfrm>
            <a:off x="1374775" y="3956050"/>
            <a:ext cx="53371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除了造成轰动效应和心理上的满足，大面积杀伤的病毒并不能给病毒的编制者带来更多的利益，反而还有法律风险。</a:t>
            </a:r>
          </a:p>
        </p:txBody>
      </p:sp>
      <p:sp>
        <p:nvSpPr>
          <p:cNvPr id="56328" name="文本框 1"/>
          <p:cNvSpPr txBox="1">
            <a:spLocks noChangeArrowheads="1"/>
          </p:cNvSpPr>
          <p:nvPr/>
        </p:nvSpPr>
        <p:spPr bwMode="auto">
          <a:xfrm>
            <a:off x="1362075" y="5084763"/>
            <a:ext cx="7534097"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病毒和木马在逐渐结合，利益性和精准性不断提高。比较典型的就是今年日益流行的所谓“高级持续性渗透攻击”</a:t>
            </a:r>
            <a:r>
              <a:rPr lang="en-US" altLang="zh-CN" dirty="0">
                <a:solidFill>
                  <a:schemeClr val="tx1"/>
                </a:solidFill>
              </a:rPr>
              <a:t> </a:t>
            </a:r>
            <a:r>
              <a:rPr lang="zh-CN" altLang="en-US" dirty="0">
                <a:solidFill>
                  <a:schemeClr val="tx1"/>
                </a:solidFill>
              </a:rPr>
              <a:t>（</a:t>
            </a:r>
            <a:r>
              <a:rPr lang="en-US" altLang="zh-CN" dirty="0">
                <a:solidFill>
                  <a:schemeClr val="tx1"/>
                </a:solidFill>
              </a:rPr>
              <a:t>Advanced Persistent Threat, APT</a:t>
            </a:r>
            <a:r>
              <a:rPr lang="zh-CN" altLang="en-US" dirty="0">
                <a:solidFill>
                  <a:schemeClr val="tx1"/>
                </a:solidFill>
              </a:rPr>
              <a:t>）</a:t>
            </a:r>
          </a:p>
        </p:txBody>
      </p:sp>
      <p:sp>
        <p:nvSpPr>
          <p:cNvPr id="9" name="文本框 8">
            <a:extLst>
              <a:ext uri="{FF2B5EF4-FFF2-40B4-BE49-F238E27FC236}">
                <a16:creationId xmlns:a16="http://schemas.microsoft.com/office/drawing/2014/main" id="{55254642-8021-4232-A8E3-6AAF8E6C8058}"/>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1" name="矩形 5"/>
          <p:cNvSpPr>
            <a:spLocks noChangeArrowheads="1"/>
          </p:cNvSpPr>
          <p:nvPr/>
        </p:nvSpPr>
        <p:spPr bwMode="auto">
          <a:xfrm>
            <a:off x="1350963" y="2100779"/>
            <a:ext cx="7425568"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hlinkClick r:id="rId2" action="ppaction://hlinksldjump"/>
              </a:rPr>
              <a:t>高级持续性渗透攻击</a:t>
            </a:r>
            <a:r>
              <a:rPr lang="zh-CN" altLang="en-US" dirty="0">
                <a:solidFill>
                  <a:schemeClr val="tx1"/>
                </a:solidFill>
              </a:rPr>
              <a:t>已经成为危害性最大的安全威胁。</a:t>
            </a:r>
          </a:p>
        </p:txBody>
      </p:sp>
      <p:sp>
        <p:nvSpPr>
          <p:cNvPr id="8" name="矩形 7"/>
          <p:cNvSpPr/>
          <p:nvPr/>
        </p:nvSpPr>
        <p:spPr>
          <a:xfrm>
            <a:off x="1350963" y="3475404"/>
            <a:ext cx="71755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marL="285750" indent="-285750" eaLnBrk="1" hangingPunct="1">
              <a:spcBef>
                <a:spcPts val="1000"/>
              </a:spcBef>
              <a:buClr>
                <a:schemeClr val="accent1"/>
              </a:buClr>
              <a:buFont typeface="Wingdings" panose="05000000000000000000" pitchFamily="2" charset="2"/>
              <a:buChar char=""/>
            </a:pPr>
            <a:r>
              <a:rPr lang="zh-CN" altLang="zh-CN" dirty="0">
                <a:solidFill>
                  <a:srgbClr val="333333"/>
                </a:solidFill>
                <a:ea typeface="宋体" panose="02010600030101010101" pitchFamily="2" charset="-122"/>
              </a:rPr>
              <a:t>火焰</a:t>
            </a:r>
            <a:r>
              <a:rPr lang="en-US" altLang="zh-CN" dirty="0">
                <a:solidFill>
                  <a:srgbClr val="333333"/>
                </a:solidFill>
                <a:ea typeface="宋体" panose="02010600030101010101" pitchFamily="2" charset="-122"/>
              </a:rPr>
              <a:t>(Flame)</a:t>
            </a:r>
            <a:r>
              <a:rPr lang="zh-CN" altLang="en-US" dirty="0">
                <a:solidFill>
                  <a:srgbClr val="333333"/>
                </a:solidFill>
                <a:ea typeface="宋体" panose="02010600030101010101" pitchFamily="2" charset="-122"/>
              </a:rPr>
              <a:t>：攻击并窃取了伊朗石油部门的商业情报，在中东地区蔓延超过</a:t>
            </a:r>
            <a:r>
              <a:rPr lang="en-US" altLang="zh-CN" dirty="0">
                <a:solidFill>
                  <a:srgbClr val="333333"/>
                </a:solidFill>
                <a:ea typeface="宋体" panose="02010600030101010101" pitchFamily="2" charset="-122"/>
              </a:rPr>
              <a:t>5</a:t>
            </a:r>
            <a:r>
              <a:rPr lang="zh-CN" altLang="en-US" dirty="0">
                <a:solidFill>
                  <a:srgbClr val="333333"/>
                </a:solidFill>
                <a:ea typeface="宋体" panose="02010600030101010101" pitchFamily="2" charset="-122"/>
              </a:rPr>
              <a:t>年时间，发现已进入中国。</a:t>
            </a:r>
          </a:p>
        </p:txBody>
      </p:sp>
      <p:sp>
        <p:nvSpPr>
          <p:cNvPr id="58373" name="矩形 9"/>
          <p:cNvSpPr>
            <a:spLocks noChangeArrowheads="1"/>
          </p:cNvSpPr>
          <p:nvPr/>
        </p:nvSpPr>
        <p:spPr bwMode="auto">
          <a:xfrm>
            <a:off x="1350963" y="4439220"/>
            <a:ext cx="6821487"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buFont typeface="Wingdings" panose="05000000000000000000" pitchFamily="2" charset="2"/>
              <a:buChar char=""/>
            </a:pPr>
            <a:r>
              <a:rPr lang="zh-CN" altLang="en-US" dirty="0">
                <a:solidFill>
                  <a:srgbClr val="333333"/>
                </a:solidFill>
                <a:ea typeface="宋体" panose="02010600030101010101" pitchFamily="2" charset="-122"/>
              </a:rPr>
              <a:t>震网（</a:t>
            </a:r>
            <a:r>
              <a:rPr lang="en-US" altLang="zh-CN" dirty="0">
                <a:solidFill>
                  <a:srgbClr val="333333"/>
                </a:solidFill>
                <a:ea typeface="宋体" panose="02010600030101010101" pitchFamily="2" charset="-122"/>
              </a:rPr>
              <a:t>Stuxnet</a:t>
            </a:r>
            <a:r>
              <a:rPr lang="zh-CN" altLang="en-US" dirty="0">
                <a:solidFill>
                  <a:srgbClr val="333333"/>
                </a:solidFill>
                <a:ea typeface="宋体" panose="02010600030101010101" pitchFamily="2" charset="-122"/>
              </a:rPr>
              <a:t>）：大规模攻击伊朗核设施，造成伊朗遭受巨大损失。是第一个直接破坏现实世界中工业基础设施的恶意代码。</a:t>
            </a:r>
          </a:p>
        </p:txBody>
      </p:sp>
      <p:sp>
        <p:nvSpPr>
          <p:cNvPr id="58374" name="矩形 1"/>
          <p:cNvSpPr>
            <a:spLocks noChangeArrowheads="1"/>
          </p:cNvSpPr>
          <p:nvPr/>
        </p:nvSpPr>
        <p:spPr bwMode="auto">
          <a:xfrm>
            <a:off x="1350963" y="1322388"/>
            <a:ext cx="2924198" cy="369332"/>
          </a:xfrm>
          <a:prstGeom prst="rect">
            <a:avLst/>
          </a:prstGeom>
          <a:noFill/>
          <a:ln w="9525">
            <a:noFill/>
            <a:miter lim="800000"/>
            <a:headEnd/>
            <a:tailEnd/>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 </a:t>
            </a:r>
            <a:r>
              <a:rPr lang="zh-CN" altLang="en-US" dirty="0">
                <a:solidFill>
                  <a:schemeClr val="tx1"/>
                </a:solidFill>
              </a:rPr>
              <a:t>比较典型的</a:t>
            </a:r>
            <a:r>
              <a:rPr lang="en-US" altLang="zh-CN" dirty="0">
                <a:solidFill>
                  <a:schemeClr val="tx1"/>
                </a:solidFill>
              </a:rPr>
              <a:t>APT</a:t>
            </a:r>
            <a:r>
              <a:rPr lang="zh-CN" altLang="en-US" dirty="0">
                <a:solidFill>
                  <a:schemeClr val="tx1"/>
                </a:solidFill>
              </a:rPr>
              <a:t>攻击案例</a:t>
            </a:r>
          </a:p>
        </p:txBody>
      </p:sp>
      <p:sp>
        <p:nvSpPr>
          <p:cNvPr id="4" name="矩形 3"/>
          <p:cNvSpPr/>
          <p:nvPr/>
        </p:nvSpPr>
        <p:spPr>
          <a:xfrm>
            <a:off x="1350963" y="2787814"/>
            <a:ext cx="1800225" cy="369887"/>
          </a:xfrm>
          <a:prstGeom prst="rect">
            <a:avLst/>
          </a:prstGeom>
          <a:solidFill>
            <a:schemeClr val="accent4"/>
          </a:solidFill>
        </p:spPr>
        <p:txBody>
          <a:bodyPr wrap="none">
            <a:spAutoFit/>
          </a:bodyPr>
          <a:lstStyle/>
          <a:p>
            <a:pPr eaLnBrk="1" fontAlgn="auto" hangingPunct="1">
              <a:spcBef>
                <a:spcPts val="0"/>
              </a:spcBef>
              <a:spcAft>
                <a:spcPts val="0"/>
              </a:spcAft>
              <a:defRPr/>
            </a:pPr>
            <a:r>
              <a:rPr lang="zh-CN" altLang="en-US" dirty="0">
                <a:solidFill>
                  <a:schemeClr val="bg1"/>
                </a:solidFill>
                <a:latin typeface="+mn-lt"/>
              </a:rPr>
              <a:t>鱼叉式钓鱼攻击</a:t>
            </a:r>
          </a:p>
        </p:txBody>
      </p:sp>
      <p:sp>
        <p:nvSpPr>
          <p:cNvPr id="11" name="矩形 8">
            <a:extLst>
              <a:ext uri="{FF2B5EF4-FFF2-40B4-BE49-F238E27FC236}">
                <a16:creationId xmlns:a16="http://schemas.microsoft.com/office/drawing/2014/main" id="{337BDB5F-53D3-4A2F-B6F8-5D724D15CC68}"/>
              </a:ext>
            </a:extLst>
          </p:cNvPr>
          <p:cNvSpPr>
            <a:spLocks noChangeArrowheads="1"/>
          </p:cNvSpPr>
          <p:nvPr/>
        </p:nvSpPr>
        <p:spPr bwMode="auto">
          <a:xfrm>
            <a:off x="1350963" y="5403036"/>
            <a:ext cx="62357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zh-CN">
                <a:solidFill>
                  <a:srgbClr val="333333"/>
                </a:solidFill>
                <a:ea typeface="宋体" panose="02010600030101010101" pitchFamily="2" charset="-122"/>
              </a:rPr>
              <a:t>毒区</a:t>
            </a:r>
            <a:r>
              <a:rPr lang="zh-CN" altLang="en-US">
                <a:solidFill>
                  <a:srgbClr val="333333"/>
                </a:solidFill>
                <a:ea typeface="宋体" panose="02010600030101010101" pitchFamily="2" charset="-122"/>
              </a:rPr>
              <a:t>（</a:t>
            </a:r>
            <a:r>
              <a:rPr lang="en-US" altLang="zh-CN">
                <a:solidFill>
                  <a:srgbClr val="333333"/>
                </a:solidFill>
                <a:ea typeface="宋体" panose="02010600030101010101" pitchFamily="2" charset="-122"/>
              </a:rPr>
              <a:t>Duqu</a:t>
            </a:r>
            <a:r>
              <a:rPr lang="zh-CN" altLang="en-US">
                <a:solidFill>
                  <a:srgbClr val="333333"/>
                </a:solidFill>
                <a:ea typeface="宋体" panose="02010600030101010101" pitchFamily="2" charset="-122"/>
              </a:rPr>
              <a:t>）：攻击并寻找工业控制系统的设备文件。</a:t>
            </a:r>
            <a:endParaRPr lang="zh-CN" altLang="en-US">
              <a:solidFill>
                <a:schemeClr val="tx1"/>
              </a:solidFill>
            </a:endParaRPr>
          </a:p>
        </p:txBody>
      </p:sp>
      <p:sp>
        <p:nvSpPr>
          <p:cNvPr id="9" name="文本框 8">
            <a:extLst>
              <a:ext uri="{FF2B5EF4-FFF2-40B4-BE49-F238E27FC236}">
                <a16:creationId xmlns:a16="http://schemas.microsoft.com/office/drawing/2014/main" id="{976B52CC-7F09-4A27-936D-D68E3E8F7037}"/>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矩形 2"/>
          <p:cNvSpPr>
            <a:spLocks noChangeArrowheads="1"/>
          </p:cNvSpPr>
          <p:nvPr/>
        </p:nvSpPr>
        <p:spPr bwMode="auto">
          <a:xfrm>
            <a:off x="1173564" y="1783222"/>
            <a:ext cx="7183438"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en-US">
                <a:solidFill>
                  <a:srgbClr val="333333"/>
                </a:solidFill>
                <a:latin typeface="宋体" panose="02010600030101010101" pitchFamily="2" charset="-122"/>
                <a:cs typeface="宋体" panose="02010600030101010101" pitchFamily="2" charset="-122"/>
              </a:rPr>
              <a:t>高斯（</a:t>
            </a:r>
            <a:r>
              <a:rPr lang="en-US" altLang="zh-CN">
                <a:solidFill>
                  <a:srgbClr val="333333"/>
                </a:solidFill>
                <a:latin typeface="宋体" panose="02010600030101010101" pitchFamily="2" charset="-122"/>
                <a:cs typeface="宋体" panose="02010600030101010101" pitchFamily="2" charset="-122"/>
              </a:rPr>
              <a:t>Gauss</a:t>
            </a:r>
            <a:r>
              <a:rPr lang="zh-CN" altLang="en-US">
                <a:solidFill>
                  <a:srgbClr val="333333"/>
                </a:solidFill>
                <a:latin typeface="宋体" panose="02010600030101010101" pitchFamily="2" charset="-122"/>
                <a:cs typeface="宋体" panose="02010600030101010101" pitchFamily="2" charset="-122"/>
              </a:rPr>
              <a:t>）：专门攻击并</a:t>
            </a:r>
            <a:r>
              <a:rPr lang="zh-CN" altLang="zh-CN">
                <a:solidFill>
                  <a:srgbClr val="333333"/>
                </a:solidFill>
                <a:cs typeface="宋体" panose="02010600030101010101" pitchFamily="2" charset="-122"/>
              </a:rPr>
              <a:t>收集财务信息</a:t>
            </a:r>
            <a:r>
              <a:rPr lang="zh-CN" altLang="en-US">
                <a:solidFill>
                  <a:srgbClr val="333333"/>
                </a:solidFill>
                <a:cs typeface="宋体" panose="02010600030101010101" pitchFamily="2" charset="-122"/>
              </a:rPr>
              <a:t>，</a:t>
            </a:r>
            <a:r>
              <a:rPr lang="zh-CN" altLang="en-US">
                <a:solidFill>
                  <a:schemeClr val="tx1"/>
                </a:solidFill>
                <a:cs typeface="宋体" panose="02010600030101010101" pitchFamily="2" charset="-122"/>
              </a:rPr>
              <a:t>能够在暗中监视银行交易状况，并盗取社交网站、电子邮件和即时通讯系统用户的登录信息</a:t>
            </a:r>
            <a:r>
              <a:rPr lang="zh-CN" altLang="en-US">
                <a:solidFill>
                  <a:srgbClr val="333333"/>
                </a:solidFill>
                <a:cs typeface="宋体" panose="02010600030101010101" pitchFamily="2" charset="-122"/>
              </a:rPr>
              <a:t>。</a:t>
            </a:r>
            <a:endParaRPr lang="zh-CN" altLang="en-US">
              <a:solidFill>
                <a:schemeClr val="tx1"/>
              </a:solidFill>
              <a:cs typeface="宋体" panose="02010600030101010101" pitchFamily="2" charset="-122"/>
            </a:endParaRPr>
          </a:p>
        </p:txBody>
      </p:sp>
      <p:sp>
        <p:nvSpPr>
          <p:cNvPr id="59395" name="矩形 4"/>
          <p:cNvSpPr>
            <a:spLocks noChangeArrowheads="1"/>
          </p:cNvSpPr>
          <p:nvPr/>
        </p:nvSpPr>
        <p:spPr bwMode="auto">
          <a:xfrm>
            <a:off x="1173564" y="2969085"/>
            <a:ext cx="7146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en-US">
                <a:solidFill>
                  <a:schemeClr val="tx1"/>
                </a:solidFill>
                <a:latin typeface="楷体_GB2312" pitchFamily="49" charset="-122"/>
              </a:rPr>
              <a:t>夜龙攻击（</a:t>
            </a:r>
            <a:r>
              <a:rPr lang="en-US" altLang="zh-CN">
                <a:solidFill>
                  <a:schemeClr val="tx1"/>
                </a:solidFill>
                <a:latin typeface="ËÎÌå"/>
              </a:rPr>
              <a:t>Night Dragon</a:t>
            </a:r>
            <a:r>
              <a:rPr lang="zh-CN" altLang="en-US">
                <a:solidFill>
                  <a:schemeClr val="tx1"/>
                </a:solidFill>
                <a:latin typeface="楷体_GB2312" pitchFamily="49" charset="-122"/>
              </a:rPr>
              <a:t>）：始于</a:t>
            </a:r>
            <a:r>
              <a:rPr lang="en-US" altLang="zh-CN">
                <a:solidFill>
                  <a:schemeClr val="tx1"/>
                </a:solidFill>
                <a:latin typeface="楷体_GB2312" pitchFamily="49" charset="-122"/>
              </a:rPr>
              <a:t>2007</a:t>
            </a:r>
            <a:r>
              <a:rPr lang="zh-CN" altLang="en-US">
                <a:solidFill>
                  <a:schemeClr val="tx1"/>
                </a:solidFill>
                <a:latin typeface="楷体_GB2312" pitchFamily="49" charset="-122"/>
              </a:rPr>
              <a:t>年，至今仍在继续的攻击行动。有超过千兆字节的敏感文件被窃，包括油气田操作的机密信息、项目融资与投标文件等。</a:t>
            </a:r>
            <a:endParaRPr lang="zh-CN" altLang="en-US">
              <a:solidFill>
                <a:schemeClr val="tx1"/>
              </a:solidFill>
            </a:endParaRPr>
          </a:p>
        </p:txBody>
      </p:sp>
      <p:sp>
        <p:nvSpPr>
          <p:cNvPr id="59396" name="矩形 5"/>
          <p:cNvSpPr>
            <a:spLocks noChangeArrowheads="1"/>
          </p:cNvSpPr>
          <p:nvPr/>
        </p:nvSpPr>
        <p:spPr bwMode="auto">
          <a:xfrm>
            <a:off x="1173564" y="4156535"/>
            <a:ext cx="703897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en-US">
                <a:solidFill>
                  <a:schemeClr val="tx1"/>
                </a:solidFill>
                <a:latin typeface="楷体_GB2312" pitchFamily="49" charset="-122"/>
              </a:rPr>
              <a:t>暗鼠行动（</a:t>
            </a:r>
            <a:r>
              <a:rPr lang="en-US" altLang="zh-CN">
                <a:solidFill>
                  <a:schemeClr val="tx1"/>
                </a:solidFill>
                <a:latin typeface="ËÎÌå"/>
              </a:rPr>
              <a:t>Operation Shady RAT</a:t>
            </a:r>
            <a:r>
              <a:rPr lang="zh-CN" altLang="en-US">
                <a:solidFill>
                  <a:schemeClr val="tx1"/>
                </a:solidFill>
                <a:latin typeface="楷体_GB2312" pitchFamily="49" charset="-122"/>
              </a:rPr>
              <a:t>）：始于</a:t>
            </a:r>
            <a:r>
              <a:rPr lang="en-US" altLang="zh-CN">
                <a:solidFill>
                  <a:schemeClr val="tx1"/>
                </a:solidFill>
                <a:latin typeface="ËÎÌå"/>
              </a:rPr>
              <a:t>2006</a:t>
            </a:r>
            <a:r>
              <a:rPr lang="zh-CN" altLang="en-US">
                <a:solidFill>
                  <a:schemeClr val="tx1"/>
                </a:solidFill>
                <a:latin typeface="楷体_GB2312" pitchFamily="49" charset="-122"/>
              </a:rPr>
              <a:t>年，攻击长达数年的持续性攻击，有超过</a:t>
            </a:r>
            <a:r>
              <a:rPr lang="en-US" altLang="zh-CN">
                <a:solidFill>
                  <a:schemeClr val="tx1"/>
                </a:solidFill>
                <a:latin typeface="ËÎÌå"/>
              </a:rPr>
              <a:t>72</a:t>
            </a:r>
            <a:r>
              <a:rPr lang="zh-CN" altLang="en-US">
                <a:solidFill>
                  <a:schemeClr val="tx1"/>
                </a:solidFill>
                <a:latin typeface="楷体_GB2312" pitchFamily="49" charset="-122"/>
              </a:rPr>
              <a:t>个公司和组织的网络，包括美国政府、联合国、红十字会、武器制造商、能源公司、金融公司等等。</a:t>
            </a:r>
            <a:endParaRPr lang="zh-CN" altLang="en-US">
              <a:solidFill>
                <a:schemeClr val="tx1"/>
              </a:solidFill>
            </a:endParaRPr>
          </a:p>
        </p:txBody>
      </p:sp>
      <p:sp>
        <p:nvSpPr>
          <p:cNvPr id="59397" name="矩形 6"/>
          <p:cNvSpPr>
            <a:spLocks noChangeArrowheads="1"/>
          </p:cNvSpPr>
          <p:nvPr/>
        </p:nvSpPr>
        <p:spPr bwMode="auto">
          <a:xfrm>
            <a:off x="1173564" y="5343985"/>
            <a:ext cx="7146925"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en-US" altLang="zh-CN">
                <a:solidFill>
                  <a:schemeClr val="tx1"/>
                </a:solidFill>
              </a:rPr>
              <a:t>RSA SecurID</a:t>
            </a:r>
            <a:r>
              <a:rPr lang="zh-CN" altLang="en-US">
                <a:solidFill>
                  <a:schemeClr val="tx1"/>
                </a:solidFill>
              </a:rPr>
              <a:t>窃取攻击：</a:t>
            </a:r>
            <a:r>
              <a:rPr lang="en-US" altLang="zh-CN">
                <a:solidFill>
                  <a:schemeClr val="tx1"/>
                </a:solidFill>
              </a:rPr>
              <a:t>2011</a:t>
            </a:r>
            <a:r>
              <a:rPr lang="zh-CN" altLang="en-US">
                <a:solidFill>
                  <a:schemeClr val="tx1"/>
                </a:solidFill>
              </a:rPr>
              <a:t>年</a:t>
            </a:r>
            <a:r>
              <a:rPr lang="en-US" altLang="zh-CN">
                <a:solidFill>
                  <a:schemeClr val="tx1"/>
                </a:solidFill>
              </a:rPr>
              <a:t>3</a:t>
            </a:r>
            <a:r>
              <a:rPr lang="zh-CN" altLang="en-US">
                <a:solidFill>
                  <a:schemeClr val="tx1"/>
                </a:solidFill>
              </a:rPr>
              <a:t>月，</a:t>
            </a:r>
            <a:r>
              <a:rPr lang="en-US" altLang="zh-CN">
                <a:solidFill>
                  <a:schemeClr val="tx1"/>
                </a:solidFill>
                <a:latin typeface="ËÎÌå"/>
              </a:rPr>
              <a:t>EMC</a:t>
            </a:r>
            <a:r>
              <a:rPr lang="zh-CN" altLang="en-US">
                <a:solidFill>
                  <a:schemeClr val="tx1"/>
                </a:solidFill>
                <a:latin typeface="楷体_GB2312" pitchFamily="49" charset="-122"/>
              </a:rPr>
              <a:t>公司下属的</a:t>
            </a:r>
            <a:r>
              <a:rPr lang="en-US" altLang="zh-CN">
                <a:solidFill>
                  <a:schemeClr val="tx1"/>
                </a:solidFill>
                <a:latin typeface="ËÎÌå"/>
              </a:rPr>
              <a:t>RSA</a:t>
            </a:r>
            <a:r>
              <a:rPr lang="zh-CN" altLang="en-US">
                <a:solidFill>
                  <a:schemeClr val="tx1"/>
                </a:solidFill>
                <a:latin typeface="楷体_GB2312" pitchFamily="49" charset="-122"/>
              </a:rPr>
              <a:t>公司遭受入侵，部分</a:t>
            </a:r>
            <a:r>
              <a:rPr lang="en-US" altLang="zh-CN">
                <a:solidFill>
                  <a:schemeClr val="tx1"/>
                </a:solidFill>
                <a:latin typeface="ËÎÌå"/>
              </a:rPr>
              <a:t>SecurID</a:t>
            </a:r>
            <a:r>
              <a:rPr lang="zh-CN" altLang="en-US">
                <a:solidFill>
                  <a:schemeClr val="tx1"/>
                </a:solidFill>
                <a:latin typeface="楷体_GB2312" pitchFamily="49" charset="-122"/>
              </a:rPr>
              <a:t>技术及客户资料被窃取。</a:t>
            </a:r>
            <a:endParaRPr lang="zh-CN" altLang="en-US">
              <a:solidFill>
                <a:schemeClr val="tx1"/>
              </a:solidFill>
            </a:endParaRPr>
          </a:p>
        </p:txBody>
      </p:sp>
      <p:sp>
        <p:nvSpPr>
          <p:cNvPr id="7" name="文本框 6">
            <a:extLst>
              <a:ext uri="{FF2B5EF4-FFF2-40B4-BE49-F238E27FC236}">
                <a16:creationId xmlns:a16="http://schemas.microsoft.com/office/drawing/2014/main" id="{C13A83B3-FDE9-40B9-9BC7-7894861FC182}"/>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8"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课程考核方式</a:t>
            </a:r>
          </a:p>
        </p:txBody>
      </p:sp>
      <p:sp>
        <p:nvSpPr>
          <p:cNvPr id="10" name="矩形 9"/>
          <p:cNvSpPr/>
          <p:nvPr/>
        </p:nvSpPr>
        <p:spPr>
          <a:xfrm>
            <a:off x="1404849" y="2117366"/>
            <a:ext cx="2069797"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课程成绩：</a:t>
            </a:r>
            <a:endParaRPr lang="en-US" altLang="zh-CN" sz="2400" dirty="0">
              <a:latin typeface="+mn-ea"/>
            </a:endParaRPr>
          </a:p>
        </p:txBody>
      </p:sp>
      <p:graphicFrame>
        <p:nvGraphicFramePr>
          <p:cNvPr id="3" name="对象 2"/>
          <p:cNvGraphicFramePr>
            <a:graphicFrameLocks noChangeAspect="1"/>
          </p:cNvGraphicFramePr>
          <p:nvPr/>
        </p:nvGraphicFramePr>
        <p:xfrm>
          <a:off x="1789460" y="2679341"/>
          <a:ext cx="6172200" cy="444500"/>
        </p:xfrm>
        <a:graphic>
          <a:graphicData uri="http://schemas.openxmlformats.org/presentationml/2006/ole">
            <mc:AlternateContent xmlns:mc="http://schemas.openxmlformats.org/markup-compatibility/2006">
              <mc:Choice xmlns:v="urn:schemas-microsoft-com:vml" Requires="v">
                <p:oleObj spid="_x0000_s2137" name="公式" r:id="rId3" imgW="2679480" imgH="203040" progId="Equation.3">
                  <p:embed/>
                </p:oleObj>
              </mc:Choice>
              <mc:Fallback>
                <p:oleObj name="公式" r:id="rId3" imgW="2679480" imgH="203040" progId="Equation.3">
                  <p:embed/>
                  <p:pic>
                    <p:nvPicPr>
                      <p:cNvPr id="3" name="对象 2"/>
                      <p:cNvPicPr/>
                      <p:nvPr/>
                    </p:nvPicPr>
                    <p:blipFill>
                      <a:blip r:embed="rId4"/>
                      <a:stretch>
                        <a:fillRect/>
                      </a:stretch>
                    </p:blipFill>
                    <p:spPr>
                      <a:xfrm>
                        <a:off x="1789460" y="2679341"/>
                        <a:ext cx="6172200" cy="444500"/>
                      </a:xfrm>
                      <a:prstGeom prst="rect">
                        <a:avLst/>
                      </a:prstGeom>
                      <a:solidFill>
                        <a:srgbClr val="FFFF00"/>
                      </a:solidFill>
                    </p:spPr>
                  </p:pic>
                </p:oleObj>
              </mc:Fallback>
            </mc:AlternateContent>
          </a:graphicData>
        </a:graphic>
      </p:graphicFrame>
      <p:sp>
        <p:nvSpPr>
          <p:cNvPr id="4" name="文本框 3"/>
          <p:cNvSpPr txBox="1"/>
          <p:nvPr/>
        </p:nvSpPr>
        <p:spPr>
          <a:xfrm>
            <a:off x="1789460" y="3261084"/>
            <a:ext cx="1155469" cy="461665"/>
          </a:xfrm>
          <a:prstGeom prst="rect">
            <a:avLst/>
          </a:prstGeom>
          <a:noFill/>
        </p:spPr>
        <p:txBody>
          <a:bodyPr wrap="square" rtlCol="0">
            <a:spAutoFit/>
          </a:bodyPr>
          <a:lstStyle/>
          <a:p>
            <a:r>
              <a:rPr lang="zh-CN" altLang="en-US" sz="2400" dirty="0"/>
              <a:t>其中：</a:t>
            </a:r>
          </a:p>
        </p:txBody>
      </p:sp>
      <p:sp>
        <p:nvSpPr>
          <p:cNvPr id="11" name="文本框 10">
            <a:extLst>
              <a:ext uri="{FF2B5EF4-FFF2-40B4-BE49-F238E27FC236}">
                <a16:creationId xmlns:a16="http://schemas.microsoft.com/office/drawing/2014/main" id="{345D667B-A4F4-42B2-85D5-19215A06AF64}"/>
              </a:ext>
            </a:extLst>
          </p:cNvPr>
          <p:cNvSpPr txBox="1"/>
          <p:nvPr/>
        </p:nvSpPr>
        <p:spPr>
          <a:xfrm>
            <a:off x="1789459" y="3859992"/>
            <a:ext cx="6532420" cy="461665"/>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平时：回答问题，包括主动回答和被动回答</a:t>
            </a:r>
          </a:p>
        </p:txBody>
      </p:sp>
      <p:sp>
        <p:nvSpPr>
          <p:cNvPr id="12" name="文本框 11">
            <a:extLst>
              <a:ext uri="{FF2B5EF4-FFF2-40B4-BE49-F238E27FC236}">
                <a16:creationId xmlns:a16="http://schemas.microsoft.com/office/drawing/2014/main" id="{0941469E-9A49-4651-BB0C-9008231B791C}"/>
              </a:ext>
            </a:extLst>
          </p:cNvPr>
          <p:cNvSpPr txBox="1"/>
          <p:nvPr/>
        </p:nvSpPr>
        <p:spPr>
          <a:xfrm>
            <a:off x="2196783" y="4457643"/>
            <a:ext cx="5571423" cy="461665"/>
          </a:xfrm>
          <a:prstGeom prst="rect">
            <a:avLst/>
          </a:prstGeom>
          <a:noFill/>
        </p:spPr>
        <p:txBody>
          <a:bodyPr wrap="square" rtlCol="0">
            <a:spAutoFit/>
          </a:bodyPr>
          <a:lstStyle/>
          <a:p>
            <a:r>
              <a:rPr lang="zh-CN" altLang="en-US" sz="2400" dirty="0"/>
              <a:t>若缺席二次被动回答，取消平时成绩。</a:t>
            </a:r>
          </a:p>
        </p:txBody>
      </p:sp>
      <p:sp>
        <p:nvSpPr>
          <p:cNvPr id="13" name="文本框 12">
            <a:extLst>
              <a:ext uri="{FF2B5EF4-FFF2-40B4-BE49-F238E27FC236}">
                <a16:creationId xmlns:a16="http://schemas.microsoft.com/office/drawing/2014/main" id="{F2C52E36-8D31-4569-89A6-C1F58DA7DFA5}"/>
              </a:ext>
            </a:extLst>
          </p:cNvPr>
          <p:cNvSpPr txBox="1"/>
          <p:nvPr/>
        </p:nvSpPr>
        <p:spPr>
          <a:xfrm>
            <a:off x="1789113" y="5055294"/>
            <a:ext cx="7005406"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项目：包括个人项目和集体项目。集体项目由</a:t>
            </a:r>
            <a:r>
              <a:rPr lang="en-US" altLang="zh-CN" sz="2400" dirty="0">
                <a:latin typeface="+mn-ea"/>
              </a:rPr>
              <a:t>2-4</a:t>
            </a:r>
            <a:r>
              <a:rPr lang="zh-CN" altLang="en-US" sz="2400" dirty="0">
                <a:latin typeface="+mn-ea"/>
              </a:rPr>
              <a:t>人为一组，自由组合。</a:t>
            </a:r>
          </a:p>
        </p:txBody>
      </p:sp>
    </p:spTree>
    <p:extLst>
      <p:ext uri="{BB962C8B-B14F-4D97-AF65-F5344CB8AC3E}">
        <p14:creationId xmlns:p14="http://schemas.microsoft.com/office/powerpoint/2010/main" val="18779415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文本框 2"/>
          <p:cNvSpPr txBox="1">
            <a:spLocks noChangeArrowheads="1"/>
          </p:cNvSpPr>
          <p:nvPr/>
        </p:nvSpPr>
        <p:spPr bwMode="auto">
          <a:xfrm>
            <a:off x="1317625" y="1130300"/>
            <a:ext cx="325437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以</a:t>
            </a:r>
            <a:r>
              <a:rPr lang="en-US" altLang="zh-CN">
                <a:solidFill>
                  <a:schemeClr val="bg1"/>
                </a:solidFill>
              </a:rPr>
              <a:t>RSA SecurID</a:t>
            </a:r>
            <a:r>
              <a:rPr lang="zh-CN" altLang="en-US">
                <a:solidFill>
                  <a:schemeClr val="bg1"/>
                </a:solidFill>
              </a:rPr>
              <a:t>窃取攻击为例：</a:t>
            </a:r>
          </a:p>
        </p:txBody>
      </p:sp>
      <p:sp>
        <p:nvSpPr>
          <p:cNvPr id="60420" name="矩形 4"/>
          <p:cNvSpPr>
            <a:spLocks noChangeArrowheads="1"/>
          </p:cNvSpPr>
          <p:nvPr/>
        </p:nvSpPr>
        <p:spPr bwMode="auto">
          <a:xfrm>
            <a:off x="1317625" y="1571625"/>
            <a:ext cx="6845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zh-CN" altLang="en-US">
                <a:solidFill>
                  <a:schemeClr val="tx1"/>
                </a:solidFill>
              </a:rPr>
              <a:t>易安信（</a:t>
            </a:r>
            <a:r>
              <a:rPr lang="en-US" altLang="zh-CN">
                <a:solidFill>
                  <a:schemeClr val="tx1"/>
                </a:solidFill>
              </a:rPr>
              <a:t>EMC</a:t>
            </a:r>
            <a:r>
              <a:rPr lang="zh-CN" altLang="en-US">
                <a:solidFill>
                  <a:schemeClr val="tx1"/>
                </a:solidFill>
              </a:rPr>
              <a:t>）公司是一家全球领先的信息存储和管理系统、软件、服务和解决方案的供应商。</a:t>
            </a:r>
          </a:p>
        </p:txBody>
      </p:sp>
      <p:sp>
        <p:nvSpPr>
          <p:cNvPr id="60421" name="矩形 5"/>
          <p:cNvSpPr>
            <a:spLocks noChangeArrowheads="1"/>
          </p:cNvSpPr>
          <p:nvPr/>
        </p:nvSpPr>
        <p:spPr bwMode="auto">
          <a:xfrm>
            <a:off x="1281113" y="2255838"/>
            <a:ext cx="7297737"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en-US" altLang="zh-CN">
                <a:solidFill>
                  <a:schemeClr val="tx1"/>
                </a:solidFill>
              </a:rPr>
              <a:t>RSA</a:t>
            </a:r>
            <a:r>
              <a:rPr lang="zh-CN" altLang="en-US">
                <a:solidFill>
                  <a:schemeClr val="tx1"/>
                </a:solidFill>
              </a:rPr>
              <a:t>信息安全公司在电子安全界享负盛名，是全球顶级信息安全解决方案主要提供商，致力开发双因素用户认证、加密和公钥管理系统。</a:t>
            </a:r>
          </a:p>
        </p:txBody>
      </p:sp>
      <p:sp>
        <p:nvSpPr>
          <p:cNvPr id="60422" name="矩形 6"/>
          <p:cNvSpPr>
            <a:spLocks noChangeArrowheads="1"/>
          </p:cNvSpPr>
          <p:nvPr/>
        </p:nvSpPr>
        <p:spPr bwMode="auto">
          <a:xfrm>
            <a:off x="1317625" y="2963863"/>
            <a:ext cx="6845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
            </a:pPr>
            <a:r>
              <a:rPr lang="en-US" altLang="zh-CN">
                <a:solidFill>
                  <a:schemeClr val="tx1"/>
                </a:solidFill>
              </a:rPr>
              <a:t>2006</a:t>
            </a:r>
            <a:r>
              <a:rPr lang="zh-CN" altLang="en-US">
                <a:solidFill>
                  <a:schemeClr val="tx1"/>
                </a:solidFill>
              </a:rPr>
              <a:t>年</a:t>
            </a:r>
            <a:r>
              <a:rPr lang="en-US" altLang="zh-CN">
                <a:solidFill>
                  <a:schemeClr val="tx1"/>
                </a:solidFill>
              </a:rPr>
              <a:t>9</a:t>
            </a:r>
            <a:r>
              <a:rPr lang="zh-CN" altLang="en-US">
                <a:solidFill>
                  <a:schemeClr val="tx1"/>
                </a:solidFill>
              </a:rPr>
              <a:t>月，</a:t>
            </a:r>
            <a:r>
              <a:rPr lang="en-US" altLang="zh-CN">
                <a:solidFill>
                  <a:schemeClr val="tx1"/>
                </a:solidFill>
              </a:rPr>
              <a:t>RSA </a:t>
            </a:r>
            <a:r>
              <a:rPr lang="zh-CN" altLang="en-US">
                <a:solidFill>
                  <a:schemeClr val="tx1"/>
                </a:solidFill>
              </a:rPr>
              <a:t>被</a:t>
            </a:r>
            <a:r>
              <a:rPr lang="en-US" altLang="zh-CN">
                <a:solidFill>
                  <a:schemeClr val="tx1"/>
                </a:solidFill>
              </a:rPr>
              <a:t>EMC</a:t>
            </a:r>
            <a:r>
              <a:rPr lang="zh-CN" altLang="en-US">
                <a:solidFill>
                  <a:schemeClr val="tx1"/>
                </a:solidFill>
              </a:rPr>
              <a:t>公司收购，成为</a:t>
            </a:r>
            <a:r>
              <a:rPr lang="en-US" altLang="zh-CN">
                <a:solidFill>
                  <a:schemeClr val="tx1"/>
                </a:solidFill>
              </a:rPr>
              <a:t>EMC</a:t>
            </a:r>
            <a:r>
              <a:rPr lang="zh-CN" altLang="en-US">
                <a:solidFill>
                  <a:schemeClr val="tx1"/>
                </a:solidFill>
              </a:rPr>
              <a:t>的全资子公司。</a:t>
            </a:r>
          </a:p>
        </p:txBody>
      </p:sp>
      <p:grpSp>
        <p:nvGrpSpPr>
          <p:cNvPr id="60423" name="组合 19"/>
          <p:cNvGrpSpPr>
            <a:grpSpLocks/>
          </p:cNvGrpSpPr>
          <p:nvPr/>
        </p:nvGrpSpPr>
        <p:grpSpPr bwMode="auto">
          <a:xfrm>
            <a:off x="306388" y="3498850"/>
            <a:ext cx="8572500" cy="3198813"/>
            <a:chOff x="196608" y="3659187"/>
            <a:chExt cx="8572941" cy="3198813"/>
          </a:xfrm>
        </p:grpSpPr>
        <p:sp>
          <p:nvSpPr>
            <p:cNvPr id="8" name="矩形 7"/>
            <p:cNvSpPr/>
            <p:nvPr/>
          </p:nvSpPr>
          <p:spPr>
            <a:xfrm>
              <a:off x="704493" y="3872110"/>
              <a:ext cx="1015663" cy="2862322"/>
            </a:xfrm>
            <a:prstGeom prst="rect">
              <a:avLst/>
            </a:prstGeom>
            <a:solidFill>
              <a:schemeClr val="accent6"/>
            </a:solidFill>
            <a:effectLst>
              <a:outerShdw blurRad="50800" dist="38100" dir="8100000" algn="tr" rotWithShape="0">
                <a:prstClr val="black">
                  <a:alpha val="40000"/>
                </a:prstClr>
              </a:outerShdw>
            </a:effectLst>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攻击者给</a:t>
              </a:r>
              <a:r>
                <a:rPr lang="en-US" altLang="zh-CN" dirty="0">
                  <a:solidFill>
                    <a:schemeClr val="bg1"/>
                  </a:solidFill>
                  <a:latin typeface="¿¬Ìå_GB2312"/>
                </a:rPr>
                <a:t>EMC</a:t>
              </a:r>
              <a:r>
                <a:rPr lang="zh-CN" altLang="en-US" dirty="0">
                  <a:solidFill>
                    <a:schemeClr val="bg1"/>
                  </a:solidFill>
                  <a:latin typeface="楷体_GB2312"/>
                </a:rPr>
                <a:t>的</a:t>
              </a:r>
              <a:r>
                <a:rPr lang="en-US" altLang="zh-CN" dirty="0">
                  <a:solidFill>
                    <a:schemeClr val="bg1"/>
                  </a:solidFill>
                  <a:latin typeface="¿¬Ìå_GB2312"/>
                </a:rPr>
                <a:t>4</a:t>
              </a:r>
              <a:r>
                <a:rPr lang="zh-CN" altLang="en-US" dirty="0">
                  <a:solidFill>
                    <a:schemeClr val="bg1"/>
                  </a:solidFill>
                  <a:latin typeface="楷体_GB2312"/>
                </a:rPr>
                <a:t>名员工发送恶意邮件，附件名为“</a:t>
              </a:r>
              <a:r>
                <a:rPr lang="en-US" altLang="zh-CN" dirty="0">
                  <a:solidFill>
                    <a:schemeClr val="bg1"/>
                  </a:solidFill>
                  <a:latin typeface="楷体_GB2312"/>
                </a:rPr>
                <a:t>2011 Recruitment plan.xls”</a:t>
              </a:r>
              <a:endParaRPr lang="zh-CN" altLang="en-US" dirty="0">
                <a:solidFill>
                  <a:schemeClr val="bg1"/>
                </a:solidFill>
                <a:latin typeface="+mn-lt"/>
              </a:endParaRPr>
            </a:p>
          </p:txBody>
        </p:sp>
        <p:sp>
          <p:nvSpPr>
            <p:cNvPr id="9" name="矩形 8"/>
            <p:cNvSpPr/>
            <p:nvPr/>
          </p:nvSpPr>
          <p:spPr>
            <a:xfrm>
              <a:off x="2095786" y="3872110"/>
              <a:ext cx="1015663" cy="2853758"/>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其中一位员工将其从垃圾邮件中取出来阅读，被</a:t>
              </a:r>
              <a:r>
                <a:rPr lang="en-US" altLang="zh-CN" dirty="0">
                  <a:solidFill>
                    <a:schemeClr val="bg1"/>
                  </a:solidFill>
                  <a:latin typeface="¿¬Ìå_GB2312"/>
                </a:rPr>
                <a:t>Adobe Flash</a:t>
              </a:r>
              <a:r>
                <a:rPr lang="zh-CN" altLang="en-US" dirty="0">
                  <a:solidFill>
                    <a:schemeClr val="bg1"/>
                  </a:solidFill>
                  <a:latin typeface="¿¬Ìå_GB2312"/>
                </a:rPr>
                <a:t>的</a:t>
              </a:r>
              <a:r>
                <a:rPr lang="en-US" altLang="zh-CN" dirty="0">
                  <a:solidFill>
                    <a:schemeClr val="bg1"/>
                  </a:solidFill>
                  <a:latin typeface="¿¬Ìå_GB2312"/>
                </a:rPr>
                <a:t>0day</a:t>
              </a:r>
              <a:r>
                <a:rPr lang="zh-CN" altLang="en-US" dirty="0">
                  <a:solidFill>
                    <a:schemeClr val="bg1"/>
                  </a:solidFill>
                  <a:latin typeface="楷体_GB2312"/>
                </a:rPr>
                <a:t>漏洞命中</a:t>
              </a:r>
              <a:endParaRPr lang="zh-CN" altLang="en-US" dirty="0">
                <a:solidFill>
                  <a:schemeClr val="bg1"/>
                </a:solidFill>
                <a:latin typeface="+mn-lt"/>
              </a:endParaRPr>
            </a:p>
          </p:txBody>
        </p:sp>
        <p:sp>
          <p:nvSpPr>
            <p:cNvPr id="10" name="矩形 9"/>
            <p:cNvSpPr/>
            <p:nvPr/>
          </p:nvSpPr>
          <p:spPr>
            <a:xfrm>
              <a:off x="3512749" y="3872110"/>
              <a:ext cx="1015663" cy="2853758"/>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该员工电脑被植入木马，开始从</a:t>
              </a:r>
              <a:r>
                <a:rPr lang="en-US" altLang="zh-CN" dirty="0" err="1">
                  <a:solidFill>
                    <a:schemeClr val="bg1"/>
                  </a:solidFill>
                  <a:latin typeface="¿¬Ìå_GB2312"/>
                </a:rPr>
                <a:t>BotNet</a:t>
              </a:r>
              <a:r>
                <a:rPr lang="zh-CN" altLang="en-US" dirty="0">
                  <a:solidFill>
                    <a:schemeClr val="bg1"/>
                  </a:solidFill>
                  <a:latin typeface="楷体_GB2312"/>
                </a:rPr>
                <a:t>的</a:t>
              </a:r>
              <a:r>
                <a:rPr lang="en-US" altLang="zh-CN" dirty="0">
                  <a:solidFill>
                    <a:schemeClr val="bg1"/>
                  </a:solidFill>
                  <a:latin typeface="¿¬Ìå_GB2312"/>
                </a:rPr>
                <a:t>C&amp;C</a:t>
              </a:r>
              <a:r>
                <a:rPr lang="zh-CN" altLang="en-US" dirty="0">
                  <a:solidFill>
                    <a:schemeClr val="bg1"/>
                  </a:solidFill>
                  <a:latin typeface="楷体_GB2312"/>
                </a:rPr>
                <a:t>服务器下载指令执行任务</a:t>
              </a:r>
              <a:endParaRPr lang="zh-CN" altLang="en-US" dirty="0">
                <a:solidFill>
                  <a:schemeClr val="bg1"/>
                </a:solidFill>
                <a:latin typeface="+mn-lt"/>
              </a:endParaRPr>
            </a:p>
          </p:txBody>
        </p:sp>
        <p:sp>
          <p:nvSpPr>
            <p:cNvPr id="11" name="矩形 10"/>
            <p:cNvSpPr/>
            <p:nvPr/>
          </p:nvSpPr>
          <p:spPr>
            <a:xfrm>
              <a:off x="4929712" y="3872110"/>
              <a:ext cx="1015663" cy="2853758"/>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与该员工相关联的人士包括</a:t>
              </a:r>
              <a:r>
                <a:rPr lang="en-US" altLang="zh-CN" dirty="0">
                  <a:solidFill>
                    <a:schemeClr val="bg1"/>
                  </a:solidFill>
                  <a:latin typeface="¿¬Ìå_GB2312"/>
                </a:rPr>
                <a:t>IT</a:t>
              </a:r>
              <a:r>
                <a:rPr lang="zh-CN" altLang="en-US" dirty="0">
                  <a:solidFill>
                    <a:schemeClr val="bg1"/>
                  </a:solidFill>
                  <a:latin typeface="楷体_GB2312"/>
                </a:rPr>
                <a:t>与非</a:t>
              </a:r>
              <a:r>
                <a:rPr lang="en-US" altLang="zh-CN" dirty="0">
                  <a:solidFill>
                    <a:schemeClr val="bg1"/>
                  </a:solidFill>
                  <a:latin typeface="¿¬Ìå_GB2312"/>
                </a:rPr>
                <a:t>IT</a:t>
              </a:r>
              <a:r>
                <a:rPr lang="zh-CN" altLang="en-US" dirty="0">
                  <a:solidFill>
                    <a:schemeClr val="bg1"/>
                  </a:solidFill>
                  <a:latin typeface="楷体_GB2312"/>
                </a:rPr>
                <a:t>等服务器管理员相继被攻陷</a:t>
              </a:r>
              <a:endParaRPr lang="zh-CN" altLang="en-US" dirty="0">
                <a:solidFill>
                  <a:schemeClr val="bg1"/>
                </a:solidFill>
                <a:latin typeface="+mn-lt"/>
              </a:endParaRPr>
            </a:p>
          </p:txBody>
        </p:sp>
        <p:sp>
          <p:nvSpPr>
            <p:cNvPr id="12" name="矩形 11"/>
            <p:cNvSpPr/>
            <p:nvPr/>
          </p:nvSpPr>
          <p:spPr>
            <a:xfrm>
              <a:off x="6341799" y="3863546"/>
              <a:ext cx="1015663" cy="2845194"/>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Ìå_GB2312"/>
                </a:rPr>
                <a:t>入侵</a:t>
              </a:r>
              <a:r>
                <a:rPr lang="en-US" altLang="zh-CN" dirty="0">
                  <a:solidFill>
                    <a:schemeClr val="bg1"/>
                  </a:solidFill>
                  <a:latin typeface="¿¬Ìå_GB2312"/>
                </a:rPr>
                <a:t>RSA</a:t>
              </a:r>
              <a:r>
                <a:rPr lang="zh-CN" altLang="en-US" dirty="0">
                  <a:solidFill>
                    <a:schemeClr val="bg1"/>
                  </a:solidFill>
                  <a:latin typeface="楷体_GB2312"/>
                </a:rPr>
                <a:t>开发用服务器后被发现，攻击方将所有资料传送至远程主机并毁尸灭迹</a:t>
              </a:r>
              <a:endParaRPr lang="zh-CN" altLang="en-US" dirty="0">
                <a:solidFill>
                  <a:schemeClr val="bg1"/>
                </a:solidFill>
                <a:latin typeface="+mn-lt"/>
              </a:endParaRPr>
            </a:p>
          </p:txBody>
        </p:sp>
        <p:sp>
          <p:nvSpPr>
            <p:cNvPr id="13" name="矩形 12"/>
            <p:cNvSpPr/>
            <p:nvPr/>
          </p:nvSpPr>
          <p:spPr>
            <a:xfrm>
              <a:off x="7753886" y="3874416"/>
              <a:ext cx="1015663" cy="2856322"/>
            </a:xfrm>
            <a:prstGeom prst="rect">
              <a:avLst/>
            </a:prstGeom>
            <a:solidFill>
              <a:schemeClr val="accent6"/>
            </a:solidFill>
            <a:scene3d>
              <a:camera prst="orthographicFront"/>
              <a:lightRig rig="threePt" dir="t"/>
            </a:scene3d>
            <a:sp3d>
              <a:bevelT/>
            </a:sp3d>
          </p:spPr>
          <p:txBody>
            <a:bodyPr vert="eaVert">
              <a:spAutoFit/>
            </a:bodyPr>
            <a:lstStyle/>
            <a:p>
              <a:pPr eaLnBrk="1" fontAlgn="auto" hangingPunct="1">
                <a:spcBef>
                  <a:spcPts val="0"/>
                </a:spcBef>
                <a:spcAft>
                  <a:spcPts val="0"/>
                </a:spcAft>
                <a:defRPr/>
              </a:pPr>
              <a:r>
                <a:rPr lang="zh-CN" altLang="en-US" dirty="0">
                  <a:solidFill>
                    <a:schemeClr val="bg1"/>
                  </a:solidFill>
                  <a:latin typeface="楷体_GB2312"/>
                </a:rPr>
                <a:t>在拿到</a:t>
              </a:r>
              <a:r>
                <a:rPr lang="en-US" altLang="zh-CN" dirty="0" err="1">
                  <a:solidFill>
                    <a:schemeClr val="bg1"/>
                  </a:solidFill>
                  <a:latin typeface="¿¬Ìå_GB2312"/>
                </a:rPr>
                <a:t>SecurID</a:t>
              </a:r>
              <a:r>
                <a:rPr lang="zh-CN" altLang="en-US" dirty="0">
                  <a:solidFill>
                    <a:schemeClr val="bg1"/>
                  </a:solidFill>
                  <a:latin typeface="楷体_GB2312"/>
                </a:rPr>
                <a:t>信息后，攻击者开始对使用</a:t>
              </a:r>
              <a:r>
                <a:rPr lang="en-US" altLang="zh-CN" dirty="0" err="1">
                  <a:solidFill>
                    <a:schemeClr val="bg1"/>
                  </a:solidFill>
                  <a:latin typeface="¿¬Ìå_GB2312"/>
                </a:rPr>
                <a:t>SecurID</a:t>
              </a:r>
              <a:r>
                <a:rPr lang="zh-CN" altLang="en-US" dirty="0">
                  <a:solidFill>
                    <a:schemeClr val="bg1"/>
                  </a:solidFill>
                  <a:latin typeface="楷体_GB2312"/>
                </a:rPr>
                <a:t>的公司展开进一步攻击。</a:t>
              </a:r>
              <a:endParaRPr lang="zh-CN" altLang="en-US" dirty="0">
                <a:solidFill>
                  <a:schemeClr val="bg1"/>
                </a:solidFill>
                <a:latin typeface="+mn-lt"/>
              </a:endParaRPr>
            </a:p>
          </p:txBody>
        </p:sp>
        <p:sp>
          <p:nvSpPr>
            <p:cNvPr id="14" name="右箭头 13"/>
            <p:cNvSpPr/>
            <p:nvPr/>
          </p:nvSpPr>
          <p:spPr>
            <a:xfrm>
              <a:off x="1737926" y="4886607"/>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5" name="右箭头 14"/>
            <p:cNvSpPr/>
            <p:nvPr/>
          </p:nvSpPr>
          <p:spPr>
            <a:xfrm>
              <a:off x="3136533" y="4886606"/>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6" name="右箭头 15"/>
            <p:cNvSpPr/>
            <p:nvPr/>
          </p:nvSpPr>
          <p:spPr>
            <a:xfrm>
              <a:off x="4551058" y="4886606"/>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7" name="右箭头 16"/>
            <p:cNvSpPr/>
            <p:nvPr/>
          </p:nvSpPr>
          <p:spPr>
            <a:xfrm>
              <a:off x="5960707" y="4886606"/>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8" name="右箭头 17"/>
            <p:cNvSpPr/>
            <p:nvPr/>
          </p:nvSpPr>
          <p:spPr>
            <a:xfrm>
              <a:off x="7375232" y="4886605"/>
              <a:ext cx="360884" cy="799071"/>
            </a:xfrm>
            <a:prstGeom prst="rightArrow">
              <a:avLst/>
            </a:prstGeom>
            <a:scene3d>
              <a:camera prst="orthographicFront"/>
              <a:lightRig rig="threePt" dir="t"/>
            </a:scene3d>
            <a:sp3d>
              <a:bevelT w="152400" h="50800" prst="softRound"/>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2" name="矩形 1"/>
            <p:cNvSpPr/>
            <p:nvPr/>
          </p:nvSpPr>
          <p:spPr>
            <a:xfrm>
              <a:off x="217246" y="3659187"/>
              <a:ext cx="4513495" cy="3198813"/>
            </a:xfrm>
            <a:prstGeom prst="rect">
              <a:avLst/>
            </a:prstGeom>
            <a:noFill/>
            <a:ln>
              <a:solidFill>
                <a:schemeClr val="tx1"/>
              </a:solidFill>
              <a:prstDash val="dash"/>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60458" name="文本框 18"/>
            <p:cNvSpPr txBox="1">
              <a:spLocks noChangeArrowheads="1"/>
            </p:cNvSpPr>
            <p:nvPr/>
          </p:nvSpPr>
          <p:spPr bwMode="auto">
            <a:xfrm>
              <a:off x="196608" y="4401553"/>
              <a:ext cx="461665" cy="17140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eaVert">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社会工程学攻击</a:t>
              </a:r>
            </a:p>
          </p:txBody>
        </p:sp>
      </p:grpSp>
      <p:sp>
        <p:nvSpPr>
          <p:cNvPr id="21" name="文本框 20">
            <a:extLst>
              <a:ext uri="{FF2B5EF4-FFF2-40B4-BE49-F238E27FC236}">
                <a16:creationId xmlns:a16="http://schemas.microsoft.com/office/drawing/2014/main" id="{D689A3F3-4A71-4145-A953-90DD7D5E5864}"/>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矩形 4"/>
          <p:cNvSpPr/>
          <p:nvPr/>
        </p:nvSpPr>
        <p:spPr>
          <a:xfrm>
            <a:off x="1301750" y="1393825"/>
            <a:ext cx="1338263" cy="369888"/>
          </a:xfrm>
          <a:prstGeom prst="rect">
            <a:avLst/>
          </a:prstGeom>
          <a:solidFill>
            <a:schemeClr val="accent4"/>
          </a:solidFill>
          <a:ln>
            <a:noFill/>
          </a:ln>
        </p:spPr>
        <p:txBody>
          <a:bodyPr wrap="none">
            <a:spAutoFit/>
          </a:bodyPr>
          <a:lstStyle/>
          <a:p>
            <a:pPr eaLnBrk="1" fontAlgn="auto" hangingPunct="1">
              <a:spcBef>
                <a:spcPts val="0"/>
              </a:spcBef>
              <a:spcAft>
                <a:spcPts val="0"/>
              </a:spcAft>
              <a:defRPr/>
            </a:pPr>
            <a:r>
              <a:rPr lang="zh-CN" altLang="en-US" dirty="0">
                <a:solidFill>
                  <a:schemeClr val="bg1"/>
                </a:solidFill>
                <a:latin typeface="+mn-lt"/>
              </a:rPr>
              <a:t>水坑式攻击</a:t>
            </a:r>
          </a:p>
        </p:txBody>
      </p:sp>
      <p:sp>
        <p:nvSpPr>
          <p:cNvPr id="4" name="矩形 3"/>
          <p:cNvSpPr/>
          <p:nvPr/>
        </p:nvSpPr>
        <p:spPr>
          <a:xfrm>
            <a:off x="1301750" y="1974850"/>
            <a:ext cx="7038975" cy="923925"/>
          </a:xfrm>
          <a:prstGeom prst="rect">
            <a:avLst/>
          </a:prstGeom>
        </p:spPr>
        <p:txBody>
          <a:bodyPr>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defRPr/>
            </a:pPr>
            <a:r>
              <a:rPr lang="zh-CN" altLang="en-US" dirty="0">
                <a:latin typeface="+mn-lt"/>
              </a:rPr>
              <a:t>极光行动（</a:t>
            </a:r>
            <a:r>
              <a:rPr lang="en-US" altLang="zh-CN" dirty="0">
                <a:latin typeface="+mn-lt"/>
              </a:rPr>
              <a:t>Operation Aurora</a:t>
            </a:r>
            <a:r>
              <a:rPr lang="zh-CN" altLang="en-US" dirty="0">
                <a:latin typeface="+mn-lt"/>
              </a:rPr>
              <a:t>） ：</a:t>
            </a:r>
            <a:r>
              <a:rPr lang="zh-CN" altLang="en-US" dirty="0">
                <a:latin typeface="+mn-ea"/>
              </a:rPr>
              <a:t>也称为</a:t>
            </a:r>
            <a:r>
              <a:rPr lang="en-US" altLang="zh-CN" dirty="0">
                <a:latin typeface="+mn-ea"/>
              </a:rPr>
              <a:t>Google</a:t>
            </a:r>
            <a:r>
              <a:rPr lang="x-none" altLang="zh-CN" dirty="0">
                <a:latin typeface="+mn-ea"/>
              </a:rPr>
              <a:t> Aurora</a:t>
            </a:r>
            <a:r>
              <a:rPr lang="en-US" altLang="zh-CN" dirty="0">
                <a:latin typeface="+mn-ea"/>
              </a:rPr>
              <a:t> </a:t>
            </a:r>
            <a:r>
              <a:rPr lang="zh-CN" altLang="en-US" dirty="0">
                <a:latin typeface="+mn-ea"/>
              </a:rPr>
              <a:t>。</a:t>
            </a:r>
            <a:r>
              <a:rPr lang="en-US" altLang="zh-CN" dirty="0">
                <a:latin typeface="+mn-ea"/>
              </a:rPr>
              <a:t>2009</a:t>
            </a:r>
            <a:r>
              <a:rPr lang="zh-CN" altLang="en-US" dirty="0">
                <a:latin typeface="+mn-ea"/>
              </a:rPr>
              <a:t>年的</a:t>
            </a:r>
            <a:r>
              <a:rPr lang="zh-CN" altLang="zh-CN" dirty="0">
                <a:latin typeface="+mn-lt"/>
              </a:rPr>
              <a:t>一个十分著名的</a:t>
            </a:r>
            <a:r>
              <a:rPr lang="x-none" altLang="zh-CN" dirty="0">
                <a:latin typeface="+mn-lt"/>
              </a:rPr>
              <a:t>APT</a:t>
            </a:r>
            <a:r>
              <a:rPr lang="zh-CN" altLang="zh-CN" dirty="0">
                <a:latin typeface="+mn-lt"/>
              </a:rPr>
              <a:t>攻击</a:t>
            </a:r>
            <a:r>
              <a:rPr lang="zh-CN" altLang="en-US" dirty="0">
                <a:latin typeface="+mn-lt"/>
              </a:rPr>
              <a:t>，导致</a:t>
            </a:r>
            <a:r>
              <a:rPr lang="en-US" altLang="zh-CN" dirty="0">
                <a:latin typeface="+mn-lt"/>
              </a:rPr>
              <a:t>Google</a:t>
            </a:r>
            <a:r>
              <a:rPr lang="zh-CN" altLang="en-US" dirty="0">
                <a:latin typeface="+mn-lt"/>
              </a:rPr>
              <a:t>的邮件服务器</a:t>
            </a:r>
            <a:r>
              <a:rPr lang="en-US" altLang="zh-CN" dirty="0">
                <a:latin typeface="+mn-lt"/>
              </a:rPr>
              <a:t>Gmail</a:t>
            </a:r>
            <a:r>
              <a:rPr lang="zh-CN" altLang="en-US" dirty="0">
                <a:latin typeface="+mn-lt"/>
              </a:rPr>
              <a:t>上的用户数据泄密，也是导致谷歌退出中国市场的导火索。</a:t>
            </a:r>
            <a:endParaRPr lang="zh-CN" altLang="en-US" dirty="0">
              <a:latin typeface="+mn-ea"/>
            </a:endParaRPr>
          </a:p>
        </p:txBody>
      </p:sp>
      <p:sp>
        <p:nvSpPr>
          <p:cNvPr id="61445" name="文本框 1"/>
          <p:cNvSpPr txBox="1">
            <a:spLocks noChangeArrowheads="1"/>
          </p:cNvSpPr>
          <p:nvPr/>
        </p:nvSpPr>
        <p:spPr bwMode="auto">
          <a:xfrm>
            <a:off x="1301750" y="3111500"/>
            <a:ext cx="7158586"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Arial Unicode MS" panose="020B0604020202020204" pitchFamily="34" charset="-122"/>
              <a:buChar char="❏"/>
            </a:pPr>
            <a:r>
              <a:rPr lang="en-US" altLang="zh-CN" dirty="0" err="1">
                <a:solidFill>
                  <a:schemeClr val="tx1"/>
                </a:solidFill>
              </a:rPr>
              <a:t>iPhoneDevSdk</a:t>
            </a:r>
            <a:r>
              <a:rPr lang="en-US" altLang="zh-CN" dirty="0">
                <a:solidFill>
                  <a:schemeClr val="tx1"/>
                </a:solidFill>
              </a:rPr>
              <a:t> </a:t>
            </a:r>
            <a:r>
              <a:rPr lang="zh-CN" altLang="en-US" dirty="0">
                <a:solidFill>
                  <a:schemeClr val="tx1"/>
                </a:solidFill>
              </a:rPr>
              <a:t>是一个为</a:t>
            </a:r>
            <a:r>
              <a:rPr lang="en-US" altLang="zh-CN" dirty="0">
                <a:solidFill>
                  <a:schemeClr val="tx1"/>
                </a:solidFill>
              </a:rPr>
              <a:t>IOS</a:t>
            </a:r>
            <a:r>
              <a:rPr lang="zh-CN" altLang="en-US" dirty="0">
                <a:solidFill>
                  <a:schemeClr val="tx1"/>
                </a:solidFill>
              </a:rPr>
              <a:t>爱好者提供交流的网站。</a:t>
            </a:r>
            <a:r>
              <a:rPr lang="en-US" altLang="zh-CN" dirty="0">
                <a:solidFill>
                  <a:schemeClr val="tx1"/>
                </a:solidFill>
              </a:rPr>
              <a:t>2013</a:t>
            </a:r>
            <a:r>
              <a:rPr lang="zh-CN" altLang="en-US" dirty="0">
                <a:solidFill>
                  <a:schemeClr val="tx1"/>
                </a:solidFill>
              </a:rPr>
              <a:t>年</a:t>
            </a:r>
            <a:r>
              <a:rPr lang="en-US" altLang="zh-CN" dirty="0">
                <a:solidFill>
                  <a:schemeClr val="tx1"/>
                </a:solidFill>
              </a:rPr>
              <a:t>2</a:t>
            </a:r>
            <a:r>
              <a:rPr lang="zh-CN" altLang="en-US" dirty="0">
                <a:solidFill>
                  <a:schemeClr val="tx1"/>
                </a:solidFill>
              </a:rPr>
              <a:t>月，</a:t>
            </a:r>
            <a:r>
              <a:rPr lang="en-US" altLang="zh-CN" dirty="0">
                <a:solidFill>
                  <a:schemeClr val="tx1"/>
                </a:solidFill>
              </a:rPr>
              <a:t> Apple</a:t>
            </a:r>
            <a:r>
              <a:rPr lang="zh-CN" altLang="en-US" dirty="0">
                <a:solidFill>
                  <a:schemeClr val="tx1"/>
                </a:solidFill>
              </a:rPr>
              <a:t>、</a:t>
            </a:r>
            <a:r>
              <a:rPr lang="en-US" altLang="zh-CN" dirty="0">
                <a:solidFill>
                  <a:schemeClr val="tx1"/>
                </a:solidFill>
              </a:rPr>
              <a:t>Twitter</a:t>
            </a:r>
            <a:r>
              <a:rPr lang="zh-CN" altLang="en-US" dirty="0">
                <a:solidFill>
                  <a:schemeClr val="tx1"/>
                </a:solidFill>
              </a:rPr>
              <a:t>和</a:t>
            </a:r>
            <a:r>
              <a:rPr lang="en-US" altLang="zh-CN" dirty="0">
                <a:solidFill>
                  <a:schemeClr val="tx1"/>
                </a:solidFill>
              </a:rPr>
              <a:t>Facebook </a:t>
            </a:r>
            <a:r>
              <a:rPr lang="zh-CN" altLang="en-US" dirty="0">
                <a:solidFill>
                  <a:schemeClr val="tx1"/>
                </a:solidFill>
              </a:rPr>
              <a:t>等员工在访问了移动</a:t>
            </a:r>
            <a:r>
              <a:rPr lang="en-US" altLang="zh-CN" dirty="0" err="1">
                <a:solidFill>
                  <a:schemeClr val="tx1"/>
                </a:solidFill>
              </a:rPr>
              <a:t>iPhoneDevSdk</a:t>
            </a:r>
            <a:r>
              <a:rPr lang="zh-CN" altLang="en-US" dirty="0">
                <a:solidFill>
                  <a:schemeClr val="tx1"/>
                </a:solidFill>
              </a:rPr>
              <a:t>后纷纷中招，被嵌入在该网站</a:t>
            </a:r>
            <a:r>
              <a:rPr lang="en-US" altLang="zh-CN" dirty="0">
                <a:solidFill>
                  <a:schemeClr val="tx1"/>
                </a:solidFill>
              </a:rPr>
              <a:t>HTML</a:t>
            </a:r>
            <a:r>
              <a:rPr lang="zh-CN" altLang="en-US" dirty="0">
                <a:solidFill>
                  <a:schemeClr val="tx1"/>
                </a:solidFill>
              </a:rPr>
              <a:t>中木马代码利用</a:t>
            </a:r>
            <a:r>
              <a:rPr lang="en-US" altLang="zh-CN" dirty="0">
                <a:solidFill>
                  <a:schemeClr val="tx1"/>
                </a:solidFill>
              </a:rPr>
              <a:t>Java</a:t>
            </a:r>
            <a:r>
              <a:rPr lang="zh-CN" altLang="en-US" dirty="0">
                <a:solidFill>
                  <a:schemeClr val="tx1"/>
                </a:solidFill>
              </a:rPr>
              <a:t>漏洞入侵到这些员工的电脑中，并以此为跳板进一步攻击。</a:t>
            </a:r>
          </a:p>
        </p:txBody>
      </p:sp>
      <p:sp>
        <p:nvSpPr>
          <p:cNvPr id="61446" name="文本框 5"/>
          <p:cNvSpPr txBox="1">
            <a:spLocks noChangeArrowheads="1"/>
          </p:cNvSpPr>
          <p:nvPr/>
        </p:nvSpPr>
        <p:spPr bwMode="auto">
          <a:xfrm>
            <a:off x="1301750" y="4509912"/>
            <a:ext cx="7269682"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Arial Unicode MS" panose="020B0604020202020204" pitchFamily="34" charset="-122"/>
              <a:buChar char="❏"/>
            </a:pPr>
            <a:r>
              <a:rPr lang="en-US" altLang="zh-CN" dirty="0">
                <a:solidFill>
                  <a:schemeClr val="tx1"/>
                </a:solidFill>
              </a:rPr>
              <a:t>2013</a:t>
            </a:r>
            <a:r>
              <a:rPr lang="zh-CN" altLang="en-US" dirty="0">
                <a:solidFill>
                  <a:schemeClr val="tx1"/>
                </a:solidFill>
              </a:rPr>
              <a:t>年</a:t>
            </a:r>
            <a:r>
              <a:rPr lang="en-US" altLang="zh-CN" dirty="0">
                <a:solidFill>
                  <a:schemeClr val="tx1"/>
                </a:solidFill>
              </a:rPr>
              <a:t>3</a:t>
            </a:r>
            <a:r>
              <a:rPr lang="zh-CN" altLang="en-US" dirty="0">
                <a:solidFill>
                  <a:schemeClr val="tx1"/>
                </a:solidFill>
              </a:rPr>
              <a:t>月</a:t>
            </a:r>
            <a:r>
              <a:rPr lang="en-US" altLang="zh-CN" dirty="0">
                <a:solidFill>
                  <a:schemeClr val="tx1"/>
                </a:solidFill>
              </a:rPr>
              <a:t>20</a:t>
            </a:r>
            <a:r>
              <a:rPr lang="zh-CN" altLang="en-US" dirty="0">
                <a:solidFill>
                  <a:schemeClr val="tx1"/>
                </a:solidFill>
              </a:rPr>
              <a:t>日，包括韩国农协银行在内韩国多家大银行和电视台也传出被入侵，韩国全境几乎所有的金融系统和传媒公司（</a:t>
            </a:r>
            <a:r>
              <a:rPr lang="en-US" altLang="zh-CN" dirty="0">
                <a:solidFill>
                  <a:schemeClr val="tx1"/>
                </a:solidFill>
              </a:rPr>
              <a:t>KBS</a:t>
            </a:r>
            <a:r>
              <a:rPr lang="zh-CN" altLang="en-US" dirty="0">
                <a:solidFill>
                  <a:schemeClr val="tx1"/>
                </a:solidFill>
              </a:rPr>
              <a:t>）全面瘫痪。</a:t>
            </a:r>
          </a:p>
        </p:txBody>
      </p:sp>
      <p:sp>
        <p:nvSpPr>
          <p:cNvPr id="2" name="矩形 1">
            <a:extLst>
              <a:ext uri="{FF2B5EF4-FFF2-40B4-BE49-F238E27FC236}">
                <a16:creationId xmlns:a16="http://schemas.microsoft.com/office/drawing/2014/main" id="{B6BF313F-724D-4E28-B67D-72AF018A5D98}"/>
              </a:ext>
            </a:extLst>
          </p:cNvPr>
          <p:cNvSpPr/>
          <p:nvPr/>
        </p:nvSpPr>
        <p:spPr>
          <a:xfrm>
            <a:off x="1567606" y="5631325"/>
            <a:ext cx="6773119" cy="646331"/>
          </a:xfrm>
          <a:prstGeom prst="rect">
            <a:avLst/>
          </a:prstGeom>
        </p:spPr>
        <p:txBody>
          <a:bodyPr wrap="square">
            <a:spAutoFit/>
          </a:bodyPr>
          <a:lstStyle/>
          <a:p>
            <a:r>
              <a:rPr lang="zh-CN" altLang="en-US" dirty="0"/>
              <a:t>在这次攻击中，最具讽刺意味的是黑客将韩国最大的信息安全厂商安博士公司的更新推送服务器设置成为“水坑”。</a:t>
            </a:r>
          </a:p>
        </p:txBody>
      </p:sp>
      <p:sp>
        <p:nvSpPr>
          <p:cNvPr id="8" name="文本框 7">
            <a:extLst>
              <a:ext uri="{FF2B5EF4-FFF2-40B4-BE49-F238E27FC236}">
                <a16:creationId xmlns:a16="http://schemas.microsoft.com/office/drawing/2014/main" id="{3B40A483-8834-4EC9-9CB1-1A6642555AFD}"/>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矩形 1">
            <a:extLst>
              <a:ext uri="{FF2B5EF4-FFF2-40B4-BE49-F238E27FC236}">
                <a16:creationId xmlns:a16="http://schemas.microsoft.com/office/drawing/2014/main" id="{24506EDC-D9E9-4F6D-810D-76D670CD129F}"/>
              </a:ext>
            </a:extLst>
          </p:cNvPr>
          <p:cNvSpPr>
            <a:spLocks noChangeArrowheads="1"/>
          </p:cNvSpPr>
          <p:nvPr/>
        </p:nvSpPr>
        <p:spPr bwMode="auto">
          <a:xfrm>
            <a:off x="1350963" y="1322388"/>
            <a:ext cx="4365298" cy="369332"/>
          </a:xfrm>
          <a:prstGeom prst="rect">
            <a:avLst/>
          </a:prstGeom>
          <a:noFill/>
          <a:ln w="9525">
            <a:noFill/>
            <a:miter lim="800000"/>
            <a:headEnd/>
            <a:tailEnd/>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2. </a:t>
            </a:r>
            <a:r>
              <a:rPr lang="zh-CN" altLang="en-US" dirty="0">
                <a:solidFill>
                  <a:schemeClr val="tx1"/>
                </a:solidFill>
              </a:rPr>
              <a:t>工控网络和物联网成为主要的攻击目标</a:t>
            </a:r>
          </a:p>
        </p:txBody>
      </p:sp>
      <p:sp>
        <p:nvSpPr>
          <p:cNvPr id="8" name="矩形 7">
            <a:extLst>
              <a:ext uri="{FF2B5EF4-FFF2-40B4-BE49-F238E27FC236}">
                <a16:creationId xmlns:a16="http://schemas.microsoft.com/office/drawing/2014/main" id="{A7931186-9824-4521-8855-2B8831D8780B}"/>
              </a:ext>
            </a:extLst>
          </p:cNvPr>
          <p:cNvSpPr/>
          <p:nvPr/>
        </p:nvSpPr>
        <p:spPr>
          <a:xfrm>
            <a:off x="1350964" y="1944544"/>
            <a:ext cx="7331562" cy="923330"/>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电网被攻击事件：</a:t>
            </a:r>
            <a:r>
              <a:rPr lang="en-US" altLang="zh-CN" dirty="0">
                <a:latin typeface="+mn-lt"/>
              </a:rPr>
              <a:t>2015</a:t>
            </a:r>
            <a:r>
              <a:rPr lang="zh-CN" altLang="en-US" dirty="0">
                <a:latin typeface="+mn-lt"/>
              </a:rPr>
              <a:t>年</a:t>
            </a:r>
            <a:r>
              <a:rPr lang="en-US" altLang="zh-CN" dirty="0">
                <a:latin typeface="+mn-lt"/>
              </a:rPr>
              <a:t>3</a:t>
            </a:r>
            <a:r>
              <a:rPr lang="zh-CN" altLang="en-US" dirty="0">
                <a:latin typeface="+mn-lt"/>
              </a:rPr>
              <a:t>月，南方电网公司部分无人值守变电站遭到</a:t>
            </a:r>
            <a:r>
              <a:rPr lang="de-DE" altLang="zh-CN" dirty="0">
                <a:latin typeface="+mn-lt"/>
              </a:rPr>
              <a:t>“Welchia”</a:t>
            </a:r>
            <a:r>
              <a:rPr lang="zh-CN" altLang="de-DE" dirty="0">
                <a:latin typeface="+mn-lt"/>
              </a:rPr>
              <a:t>蠕虫病毒</a:t>
            </a:r>
            <a:r>
              <a:rPr lang="zh-CN" altLang="en-US" dirty="0">
                <a:latin typeface="+mn-lt"/>
              </a:rPr>
              <a:t>攻击，出现大量异常流量并导致数据采集系统中断。</a:t>
            </a:r>
          </a:p>
        </p:txBody>
      </p:sp>
      <p:sp>
        <p:nvSpPr>
          <p:cNvPr id="9" name="矩形 8">
            <a:extLst>
              <a:ext uri="{FF2B5EF4-FFF2-40B4-BE49-F238E27FC236}">
                <a16:creationId xmlns:a16="http://schemas.microsoft.com/office/drawing/2014/main" id="{7945F708-6EF0-4581-BDDE-FDCDE5ADCD64}"/>
              </a:ext>
            </a:extLst>
          </p:cNvPr>
          <p:cNvSpPr/>
          <p:nvPr/>
        </p:nvSpPr>
        <p:spPr>
          <a:xfrm>
            <a:off x="1350963" y="3054145"/>
            <a:ext cx="7175034" cy="1200329"/>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海康威视遭遇“黑天鹅”安全门事件：</a:t>
            </a:r>
            <a:r>
              <a:rPr lang="en-US" altLang="zh-CN" dirty="0">
                <a:latin typeface="+mn-lt"/>
              </a:rPr>
              <a:t>2015</a:t>
            </a:r>
            <a:r>
              <a:rPr lang="zh-CN" altLang="en-US" dirty="0">
                <a:latin typeface="+mn-lt"/>
              </a:rPr>
              <a:t>年</a:t>
            </a:r>
            <a:r>
              <a:rPr lang="en-US" altLang="zh-CN" dirty="0">
                <a:latin typeface="+mn-lt"/>
              </a:rPr>
              <a:t>2</a:t>
            </a:r>
            <a:r>
              <a:rPr lang="zh-CN" altLang="en-US" dirty="0">
                <a:latin typeface="+mn-lt"/>
              </a:rPr>
              <a:t>月</a:t>
            </a:r>
            <a:r>
              <a:rPr lang="en-US" altLang="zh-CN" dirty="0">
                <a:latin typeface="+mn-lt"/>
              </a:rPr>
              <a:t>27</a:t>
            </a:r>
            <a:r>
              <a:rPr lang="zh-CN" altLang="en-US" dirty="0">
                <a:latin typeface="+mn-lt"/>
              </a:rPr>
              <a:t>日，江苏省公安厅发出特级通知，指出国内著名视频监控生产制造企业海康威视的安防设备存在严重安全隐患，其中</a:t>
            </a:r>
            <a:r>
              <a:rPr lang="zh-CN" altLang="en-US" dirty="0"/>
              <a:t>相当一部分设备已经被境外</a:t>
            </a:r>
            <a:r>
              <a:rPr lang="en-US" altLang="zh-CN" dirty="0"/>
              <a:t>IP</a:t>
            </a:r>
            <a:r>
              <a:rPr lang="zh-CN" altLang="en-US" dirty="0"/>
              <a:t>地址控制。</a:t>
            </a:r>
            <a:endParaRPr lang="zh-CN" altLang="en-US" dirty="0">
              <a:latin typeface="+mn-lt"/>
            </a:endParaRPr>
          </a:p>
        </p:txBody>
      </p:sp>
      <p:sp>
        <p:nvSpPr>
          <p:cNvPr id="2" name="矩形 1">
            <a:extLst>
              <a:ext uri="{FF2B5EF4-FFF2-40B4-BE49-F238E27FC236}">
                <a16:creationId xmlns:a16="http://schemas.microsoft.com/office/drawing/2014/main" id="{38AD82DB-B7AF-474B-8FCA-ED95987239D5}"/>
              </a:ext>
            </a:extLst>
          </p:cNvPr>
          <p:cNvSpPr/>
          <p:nvPr/>
        </p:nvSpPr>
        <p:spPr>
          <a:xfrm>
            <a:off x="1350963" y="4440746"/>
            <a:ext cx="7331562" cy="646331"/>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中石化</a:t>
            </a:r>
            <a:r>
              <a:rPr lang="en-US" altLang="zh-CN" dirty="0">
                <a:latin typeface="+mn-lt"/>
              </a:rPr>
              <a:t>SCADA</a:t>
            </a:r>
            <a:r>
              <a:rPr lang="zh-CN" altLang="en-US" dirty="0">
                <a:latin typeface="+mn-lt"/>
              </a:rPr>
              <a:t>被攻击事件：</a:t>
            </a:r>
            <a:r>
              <a:rPr lang="en-US" altLang="zh-CN" dirty="0">
                <a:latin typeface="+mn-lt"/>
              </a:rPr>
              <a:t>2012</a:t>
            </a:r>
            <a:r>
              <a:rPr lang="zh-CN" altLang="en-US" dirty="0">
                <a:latin typeface="+mn-lt"/>
              </a:rPr>
              <a:t>年</a:t>
            </a:r>
            <a:r>
              <a:rPr lang="en-US" altLang="zh-CN" dirty="0">
                <a:latin typeface="+mn-lt"/>
              </a:rPr>
              <a:t>8</a:t>
            </a:r>
            <a:r>
              <a:rPr lang="zh-CN" altLang="en-US" dirty="0">
                <a:latin typeface="+mn-lt"/>
              </a:rPr>
              <a:t>月和</a:t>
            </a:r>
            <a:r>
              <a:rPr lang="en-US" altLang="zh-CN" dirty="0">
                <a:latin typeface="+mn-lt"/>
              </a:rPr>
              <a:t>2013</a:t>
            </a:r>
            <a:r>
              <a:rPr lang="zh-CN" altLang="en-US" dirty="0">
                <a:latin typeface="+mn-lt"/>
              </a:rPr>
              <a:t>年</a:t>
            </a:r>
            <a:r>
              <a:rPr lang="en-US" altLang="zh-CN" dirty="0">
                <a:latin typeface="+mn-lt"/>
              </a:rPr>
              <a:t>7</a:t>
            </a:r>
            <a:r>
              <a:rPr lang="zh-CN" altLang="en-US" dirty="0">
                <a:latin typeface="+mn-lt"/>
              </a:rPr>
              <a:t>月，中石化华东公司的</a:t>
            </a:r>
            <a:r>
              <a:rPr lang="en-US" altLang="zh-CN" dirty="0">
                <a:latin typeface="+mn-lt"/>
              </a:rPr>
              <a:t>SCADA</a:t>
            </a:r>
            <a:r>
              <a:rPr lang="zh-CN" altLang="en-US" dirty="0">
                <a:latin typeface="+mn-lt"/>
              </a:rPr>
              <a:t>系统两次遭到攻击并崩溃。</a:t>
            </a:r>
          </a:p>
        </p:txBody>
      </p:sp>
      <p:sp>
        <p:nvSpPr>
          <p:cNvPr id="10" name="矩形 9">
            <a:extLst>
              <a:ext uri="{FF2B5EF4-FFF2-40B4-BE49-F238E27FC236}">
                <a16:creationId xmlns:a16="http://schemas.microsoft.com/office/drawing/2014/main" id="{6B041DFB-3157-415D-9D73-2FDE9CFBAF34}"/>
              </a:ext>
            </a:extLst>
          </p:cNvPr>
          <p:cNvSpPr/>
          <p:nvPr/>
        </p:nvSpPr>
        <p:spPr>
          <a:xfrm>
            <a:off x="1350963" y="5273349"/>
            <a:ext cx="7331562" cy="923330"/>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某大型能源机构遭勒索事件：</a:t>
            </a:r>
            <a:r>
              <a:rPr lang="en-US" altLang="zh-CN" dirty="0">
                <a:latin typeface="+mn-lt"/>
              </a:rPr>
              <a:t>2017</a:t>
            </a:r>
            <a:r>
              <a:rPr lang="zh-CN" altLang="en-US" dirty="0">
                <a:latin typeface="+mn-lt"/>
              </a:rPr>
              <a:t>年</a:t>
            </a:r>
            <a:r>
              <a:rPr lang="en-US" altLang="zh-CN" dirty="0">
                <a:latin typeface="+mn-lt"/>
              </a:rPr>
              <a:t>5</a:t>
            </a:r>
            <a:r>
              <a:rPr lang="zh-CN" altLang="en-US" dirty="0">
                <a:latin typeface="+mn-lt"/>
              </a:rPr>
              <a:t>月</a:t>
            </a:r>
            <a:r>
              <a:rPr lang="en-US" altLang="zh-CN" dirty="0">
                <a:latin typeface="+mn-lt"/>
              </a:rPr>
              <a:t>13</a:t>
            </a:r>
            <a:r>
              <a:rPr lang="zh-CN" altLang="en-US" dirty="0">
                <a:latin typeface="+mn-lt"/>
              </a:rPr>
              <a:t>日，国内某大型能源企业遭到</a:t>
            </a:r>
            <a:r>
              <a:rPr lang="en-US" altLang="zh-CN" dirty="0">
                <a:latin typeface="+mn-lt"/>
              </a:rPr>
              <a:t>WannaCry</a:t>
            </a:r>
            <a:r>
              <a:rPr lang="zh-CN" altLang="en-US" dirty="0">
                <a:latin typeface="+mn-lt"/>
              </a:rPr>
              <a:t>病毒攻击，病毒已在该机构全国范围内的生产系统中大面积传播和感染，系统崩溃，业务停摆，造成极为严重的后果。</a:t>
            </a:r>
          </a:p>
        </p:txBody>
      </p:sp>
      <p:sp>
        <p:nvSpPr>
          <p:cNvPr id="11" name="文本框 10">
            <a:extLst>
              <a:ext uri="{FF2B5EF4-FFF2-40B4-BE49-F238E27FC236}">
                <a16:creationId xmlns:a16="http://schemas.microsoft.com/office/drawing/2014/main" id="{D539FDB3-D68B-4F82-8CA9-B66015A74880}"/>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extLst>
      <p:ext uri="{BB962C8B-B14F-4D97-AF65-F5344CB8AC3E}">
        <p14:creationId xmlns:p14="http://schemas.microsoft.com/office/powerpoint/2010/main" val="407029840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a:extLst>
              <a:ext uri="{FF2B5EF4-FFF2-40B4-BE49-F238E27FC236}">
                <a16:creationId xmlns:a16="http://schemas.microsoft.com/office/drawing/2014/main" id="{141932A0-FB4C-43D4-A4EE-43DD6C5042DD}"/>
              </a:ext>
            </a:extLst>
          </p:cNvPr>
          <p:cNvSpPr/>
          <p:nvPr/>
        </p:nvSpPr>
        <p:spPr>
          <a:xfrm>
            <a:off x="949582" y="1518084"/>
            <a:ext cx="7613304" cy="923330"/>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美国核电站和供水设施攻击事件：</a:t>
            </a:r>
            <a:r>
              <a:rPr lang="en-US" altLang="zh-CN" dirty="0">
                <a:latin typeface="+mn-lt"/>
              </a:rPr>
              <a:t>2018</a:t>
            </a:r>
            <a:r>
              <a:rPr lang="zh-CN" altLang="en-US" dirty="0">
                <a:latin typeface="+mn-lt"/>
              </a:rPr>
              <a:t>年</a:t>
            </a:r>
            <a:r>
              <a:rPr lang="en-US" altLang="zh-CN" dirty="0">
                <a:latin typeface="+mn-lt"/>
              </a:rPr>
              <a:t>3</a:t>
            </a:r>
            <a:r>
              <a:rPr lang="zh-CN" altLang="en-US" dirty="0">
                <a:latin typeface="+mn-lt"/>
              </a:rPr>
              <a:t>月，美国计算机应急响应组织发布了一则安全通告</a:t>
            </a:r>
            <a:r>
              <a:rPr lang="en-US" altLang="zh-CN" dirty="0">
                <a:latin typeface="+mn-lt"/>
              </a:rPr>
              <a:t>TA18-074A</a:t>
            </a:r>
            <a:r>
              <a:rPr lang="zh-CN" altLang="en-US" dirty="0">
                <a:latin typeface="+mn-lt"/>
              </a:rPr>
              <a:t>，详细描述了俄罗斯黑客针对美国某发电厂的网络攻击事件。</a:t>
            </a:r>
          </a:p>
        </p:txBody>
      </p:sp>
      <p:sp>
        <p:nvSpPr>
          <p:cNvPr id="9" name="矩形 8">
            <a:extLst>
              <a:ext uri="{FF2B5EF4-FFF2-40B4-BE49-F238E27FC236}">
                <a16:creationId xmlns:a16="http://schemas.microsoft.com/office/drawing/2014/main" id="{AABACDEC-3CCC-4891-BBA7-9194B996B252}"/>
              </a:ext>
            </a:extLst>
          </p:cNvPr>
          <p:cNvSpPr/>
          <p:nvPr/>
        </p:nvSpPr>
        <p:spPr>
          <a:xfrm>
            <a:off x="1215094" y="2584504"/>
            <a:ext cx="7706716" cy="646331"/>
          </a:xfrm>
          <a:prstGeom prst="rect">
            <a:avLst/>
          </a:prstGeom>
        </p:spPr>
        <p:txBody>
          <a:bodyPr wrap="square">
            <a:spAutoFit/>
          </a:bodyPr>
          <a:lstStyle/>
          <a:p>
            <a:r>
              <a:rPr lang="en-US" altLang="zh-CN" dirty="0"/>
              <a:t>2014</a:t>
            </a:r>
            <a:r>
              <a:rPr lang="zh-CN" altLang="en-US" dirty="0"/>
              <a:t>年</a:t>
            </a:r>
            <a:r>
              <a:rPr lang="en-US" altLang="zh-CN" dirty="0"/>
              <a:t>12</a:t>
            </a:r>
            <a:r>
              <a:rPr lang="zh-CN" altLang="en-US" dirty="0"/>
              <a:t>月，美国伊利诺斯州</a:t>
            </a:r>
            <a:r>
              <a:rPr lang="en-US" altLang="zh-CN" dirty="0"/>
              <a:t>Curran-Gardner</a:t>
            </a:r>
            <a:r>
              <a:rPr lang="zh-CN" altLang="en-US" dirty="0"/>
              <a:t>乡镇公共供水区的水务</a:t>
            </a:r>
            <a:r>
              <a:rPr lang="en-US" altLang="zh-CN" dirty="0"/>
              <a:t>SCADA</a:t>
            </a:r>
            <a:r>
              <a:rPr lang="zh-CN" altLang="en-US" dirty="0"/>
              <a:t>系统遭到网络攻击。</a:t>
            </a:r>
          </a:p>
        </p:txBody>
      </p:sp>
      <p:sp>
        <p:nvSpPr>
          <p:cNvPr id="10" name="矩形 9">
            <a:extLst>
              <a:ext uri="{FF2B5EF4-FFF2-40B4-BE49-F238E27FC236}">
                <a16:creationId xmlns:a16="http://schemas.microsoft.com/office/drawing/2014/main" id="{5D698F4C-802D-4456-9EB0-E25C9556BD6A}"/>
              </a:ext>
            </a:extLst>
          </p:cNvPr>
          <p:cNvSpPr/>
          <p:nvPr/>
        </p:nvSpPr>
        <p:spPr>
          <a:xfrm>
            <a:off x="949582" y="3442499"/>
            <a:ext cx="7613304" cy="923330"/>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中东石油和天然气行业频繁受到网络攻击：</a:t>
            </a:r>
            <a:r>
              <a:rPr lang="en-US" altLang="zh-CN" dirty="0">
                <a:latin typeface="+mn-lt"/>
              </a:rPr>
              <a:t>2017</a:t>
            </a:r>
            <a:r>
              <a:rPr lang="zh-CN" altLang="en-US" dirty="0">
                <a:latin typeface="+mn-lt"/>
              </a:rPr>
              <a:t>年</a:t>
            </a:r>
            <a:r>
              <a:rPr lang="en-US" altLang="zh-CN" dirty="0">
                <a:latin typeface="+mn-lt"/>
              </a:rPr>
              <a:t>3</a:t>
            </a:r>
            <a:r>
              <a:rPr lang="zh-CN" altLang="en-US" dirty="0">
                <a:latin typeface="+mn-lt"/>
              </a:rPr>
              <a:t>月以来，超过一半的中东石油和天然气工业组织经历了各种安全攻击，导致数据泄密或生产中断。</a:t>
            </a:r>
          </a:p>
        </p:txBody>
      </p:sp>
      <p:sp>
        <p:nvSpPr>
          <p:cNvPr id="11" name="矩形 10">
            <a:extLst>
              <a:ext uri="{FF2B5EF4-FFF2-40B4-BE49-F238E27FC236}">
                <a16:creationId xmlns:a16="http://schemas.microsoft.com/office/drawing/2014/main" id="{B44361F4-236F-443D-B2C9-906D28F04721}"/>
              </a:ext>
            </a:extLst>
          </p:cNvPr>
          <p:cNvSpPr/>
          <p:nvPr/>
        </p:nvSpPr>
        <p:spPr>
          <a:xfrm>
            <a:off x="1215093" y="4464182"/>
            <a:ext cx="7613303" cy="646331"/>
          </a:xfrm>
          <a:prstGeom prst="rect">
            <a:avLst/>
          </a:prstGeom>
        </p:spPr>
        <p:txBody>
          <a:bodyPr wrap="square">
            <a:spAutoFit/>
          </a:bodyPr>
          <a:lstStyle/>
          <a:p>
            <a:r>
              <a:rPr lang="en-US" altLang="zh-CN" dirty="0">
                <a:latin typeface="+mn-lt"/>
              </a:rPr>
              <a:t>2017</a:t>
            </a:r>
            <a:r>
              <a:rPr lang="zh-CN" altLang="en-US" dirty="0">
                <a:latin typeface="+mn-lt"/>
              </a:rPr>
              <a:t>年</a:t>
            </a:r>
            <a:r>
              <a:rPr lang="en-US" altLang="zh-CN" dirty="0">
                <a:latin typeface="+mn-lt"/>
              </a:rPr>
              <a:t>8</a:t>
            </a:r>
            <a:r>
              <a:rPr lang="zh-CN" altLang="en-US" dirty="0">
                <a:latin typeface="+mn-lt"/>
              </a:rPr>
              <a:t>月，恐怖组织利用沙特一家石油工厂使用的</a:t>
            </a:r>
            <a:r>
              <a:rPr lang="en-US" altLang="zh-CN" dirty="0" err="1">
                <a:latin typeface="+mn-lt"/>
              </a:rPr>
              <a:t>Triconex</a:t>
            </a:r>
            <a:r>
              <a:rPr lang="en-US" altLang="zh-CN" dirty="0">
                <a:latin typeface="+mn-lt"/>
              </a:rPr>
              <a:t> </a:t>
            </a:r>
            <a:r>
              <a:rPr lang="zh-CN" altLang="en-US" dirty="0">
                <a:latin typeface="+mn-lt"/>
              </a:rPr>
              <a:t>安全控制器系统中存在的漏洞，试图破坏生产设备并以此引发爆炸摧毁整个工厂。</a:t>
            </a:r>
            <a:endParaRPr lang="zh-CN" altLang="en-US" dirty="0"/>
          </a:p>
        </p:txBody>
      </p:sp>
      <p:sp>
        <p:nvSpPr>
          <p:cNvPr id="12" name="矩形 11">
            <a:extLst>
              <a:ext uri="{FF2B5EF4-FFF2-40B4-BE49-F238E27FC236}">
                <a16:creationId xmlns:a16="http://schemas.microsoft.com/office/drawing/2014/main" id="{08C070CA-43D4-4D92-A447-9636BB2A7A7A}"/>
              </a:ext>
            </a:extLst>
          </p:cNvPr>
          <p:cNvSpPr/>
          <p:nvPr/>
        </p:nvSpPr>
        <p:spPr>
          <a:xfrm>
            <a:off x="949582" y="5339916"/>
            <a:ext cx="7878814" cy="1200329"/>
          </a:xfrm>
          <a:prstGeom prst="rect">
            <a:avLst/>
          </a:prstGeom>
        </p:spPr>
        <p:txBody>
          <a:bodyPr wrap="squar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pPr>
            <a:r>
              <a:rPr lang="zh-CN" altLang="en-US" dirty="0">
                <a:latin typeface="+mn-lt"/>
              </a:rPr>
              <a:t>印度电力公司遭到攻击：</a:t>
            </a:r>
            <a:r>
              <a:rPr lang="en-US" altLang="zh-CN" dirty="0">
                <a:latin typeface="+mn-lt"/>
              </a:rPr>
              <a:t>2018</a:t>
            </a:r>
            <a:r>
              <a:rPr lang="zh-CN" altLang="en-US" dirty="0">
                <a:latin typeface="+mn-lt"/>
              </a:rPr>
              <a:t>年</a:t>
            </a:r>
            <a:r>
              <a:rPr lang="en-US" altLang="zh-CN" dirty="0">
                <a:latin typeface="+mn-lt"/>
              </a:rPr>
              <a:t>3</a:t>
            </a:r>
            <a:r>
              <a:rPr lang="zh-CN" altLang="en-US" dirty="0">
                <a:latin typeface="+mn-lt"/>
              </a:rPr>
              <a:t>月</a:t>
            </a:r>
            <a:r>
              <a:rPr lang="en-US" altLang="zh-CN" dirty="0">
                <a:latin typeface="+mn-lt"/>
              </a:rPr>
              <a:t>21</a:t>
            </a:r>
            <a:r>
              <a:rPr lang="zh-CN" altLang="en-US" dirty="0">
                <a:latin typeface="+mn-lt"/>
              </a:rPr>
              <a:t>日，印度</a:t>
            </a:r>
            <a:r>
              <a:rPr lang="en-US" altLang="zh-CN" dirty="0">
                <a:latin typeface="+mn-lt"/>
              </a:rPr>
              <a:t>UHBVN</a:t>
            </a:r>
            <a:r>
              <a:rPr lang="zh-CN" altLang="en-US" dirty="0">
                <a:latin typeface="+mn-lt"/>
              </a:rPr>
              <a:t>电力公司的网络系统遭到匿名黑客组织入侵和勒索，黑客窃取和锁定了</a:t>
            </a:r>
            <a:r>
              <a:rPr lang="en-US" altLang="zh-CN" dirty="0">
                <a:latin typeface="+mn-lt"/>
              </a:rPr>
              <a:t>UHBVN</a:t>
            </a:r>
            <a:r>
              <a:rPr lang="zh-CN" altLang="en-US" dirty="0">
                <a:latin typeface="+mn-lt"/>
              </a:rPr>
              <a:t>电力公司的大量客户计费数据，同时向</a:t>
            </a:r>
            <a:r>
              <a:rPr lang="en-US" altLang="zh-CN" dirty="0">
                <a:latin typeface="+mn-lt"/>
              </a:rPr>
              <a:t>UHBVN</a:t>
            </a:r>
            <a:r>
              <a:rPr lang="zh-CN" altLang="en-US" dirty="0">
                <a:latin typeface="+mn-lt"/>
              </a:rPr>
              <a:t>公司勒索价值</a:t>
            </a:r>
            <a:r>
              <a:rPr lang="en-US" altLang="zh-CN" dirty="0">
                <a:latin typeface="+mn-lt"/>
              </a:rPr>
              <a:t>1000</a:t>
            </a:r>
            <a:r>
              <a:rPr lang="zh-CN" altLang="en-US" dirty="0">
                <a:latin typeface="+mn-lt"/>
              </a:rPr>
              <a:t>万卢布（约</a:t>
            </a:r>
            <a:r>
              <a:rPr lang="en-US" altLang="zh-CN" dirty="0">
                <a:latin typeface="+mn-lt"/>
              </a:rPr>
              <a:t>15</a:t>
            </a:r>
            <a:r>
              <a:rPr lang="zh-CN" altLang="en-US" dirty="0">
                <a:latin typeface="+mn-lt"/>
              </a:rPr>
              <a:t>万美元）的比特币作为赎金。</a:t>
            </a:r>
          </a:p>
        </p:txBody>
      </p:sp>
      <p:sp>
        <p:nvSpPr>
          <p:cNvPr id="8" name="文本框 7">
            <a:extLst>
              <a:ext uri="{FF2B5EF4-FFF2-40B4-BE49-F238E27FC236}">
                <a16:creationId xmlns:a16="http://schemas.microsoft.com/office/drawing/2014/main" id="{F11A9433-1BCF-4B54-A02E-2CB63E92811A}"/>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extLst>
      <p:ext uri="{BB962C8B-B14F-4D97-AF65-F5344CB8AC3E}">
        <p14:creationId xmlns:p14="http://schemas.microsoft.com/office/powerpoint/2010/main" val="1967583889"/>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文本框 2"/>
          <p:cNvSpPr txBox="1">
            <a:spLocks noChangeArrowheads="1"/>
          </p:cNvSpPr>
          <p:nvPr/>
        </p:nvSpPr>
        <p:spPr bwMode="auto">
          <a:xfrm>
            <a:off x="1138238" y="1354138"/>
            <a:ext cx="3424237"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bg1"/>
                </a:solidFill>
              </a:rPr>
              <a:t>由物联网设备引起的</a:t>
            </a:r>
            <a:r>
              <a:rPr lang="en-US" altLang="zh-CN">
                <a:solidFill>
                  <a:schemeClr val="bg1"/>
                </a:solidFill>
              </a:rPr>
              <a:t>DDos</a:t>
            </a:r>
            <a:r>
              <a:rPr lang="zh-CN" altLang="en-US">
                <a:solidFill>
                  <a:schemeClr val="bg1"/>
                </a:solidFill>
              </a:rPr>
              <a:t>事件</a:t>
            </a:r>
          </a:p>
        </p:txBody>
      </p:sp>
      <p:pic>
        <p:nvPicPr>
          <p:cNvPr id="70660" name="图片 1"/>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4870450" y="1403350"/>
            <a:ext cx="4083050" cy="23225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矩形 2"/>
          <p:cNvSpPr/>
          <p:nvPr/>
        </p:nvSpPr>
        <p:spPr>
          <a:xfrm>
            <a:off x="1138238" y="2120900"/>
            <a:ext cx="3732212" cy="1477963"/>
          </a:xfrm>
          <a:prstGeom prst="rect">
            <a:avLst/>
          </a:prstGeom>
        </p:spPr>
        <p:txBody>
          <a:bodyPr>
            <a:spAutoFit/>
          </a:bodyPr>
          <a:lstStyle/>
          <a:p>
            <a:pPr>
              <a:defRPr/>
            </a:pPr>
            <a:r>
              <a:rPr lang="en-US" altLang="zh-CN" dirty="0">
                <a:latin typeface="+mn-ea"/>
              </a:rPr>
              <a:t>2016</a:t>
            </a:r>
            <a:r>
              <a:rPr lang="zh-CN" altLang="en-US" dirty="0">
                <a:latin typeface="+mn-ea"/>
              </a:rPr>
              <a:t>年</a:t>
            </a:r>
            <a:r>
              <a:rPr lang="en-US" altLang="zh-CN" dirty="0">
                <a:latin typeface="+mn-ea"/>
              </a:rPr>
              <a:t>10</a:t>
            </a:r>
            <a:r>
              <a:rPr lang="zh-CN" altLang="en-US" dirty="0">
                <a:latin typeface="+mn-ea"/>
              </a:rPr>
              <a:t>月</a:t>
            </a:r>
            <a:r>
              <a:rPr lang="en-US" altLang="zh-CN" dirty="0">
                <a:latin typeface="+mn-ea"/>
              </a:rPr>
              <a:t>21</a:t>
            </a:r>
            <a:r>
              <a:rPr lang="zh-CN" altLang="en-US" dirty="0">
                <a:latin typeface="+mn-ea"/>
              </a:rPr>
              <a:t>日，也是一个平凡的日子。美国东部时间上午</a:t>
            </a:r>
            <a:r>
              <a:rPr lang="en-US" altLang="zh-CN" dirty="0">
                <a:latin typeface="+mn-ea"/>
              </a:rPr>
              <a:t>7:10</a:t>
            </a:r>
            <a:r>
              <a:rPr lang="zh-CN" altLang="en-US" dirty="0">
                <a:latin typeface="+mn-ea"/>
              </a:rPr>
              <a:t>分左右，黑客袭击了为各大企业提供</a:t>
            </a:r>
            <a:r>
              <a:rPr lang="en-US" altLang="zh-CN" dirty="0">
                <a:latin typeface="+mn-ea"/>
              </a:rPr>
              <a:t>DNS</a:t>
            </a:r>
            <a:r>
              <a:rPr lang="zh-CN" altLang="en-US" dirty="0">
                <a:latin typeface="+mn-ea"/>
              </a:rPr>
              <a:t>解析服务的</a:t>
            </a:r>
            <a:r>
              <a:rPr lang="en-US" altLang="zh-CN" dirty="0">
                <a:latin typeface="+mn-ea"/>
              </a:rPr>
              <a:t>Dynamic Network Service</a:t>
            </a:r>
            <a:r>
              <a:rPr lang="zh-CN" altLang="en-US" dirty="0">
                <a:latin typeface="+mn-ea"/>
              </a:rPr>
              <a:t>公司（</a:t>
            </a:r>
            <a:r>
              <a:rPr lang="en-US" altLang="zh-CN" dirty="0" err="1">
                <a:latin typeface="+mn-ea"/>
              </a:rPr>
              <a:t>Dyn</a:t>
            </a:r>
            <a:r>
              <a:rPr lang="zh-CN" altLang="en-US" dirty="0">
                <a:latin typeface="+mn-ea"/>
              </a:rPr>
              <a:t>）的</a:t>
            </a:r>
            <a:r>
              <a:rPr lang="en-US" altLang="zh-CN" dirty="0">
                <a:latin typeface="+mn-ea"/>
              </a:rPr>
              <a:t>DNS</a:t>
            </a:r>
            <a:r>
              <a:rPr lang="zh-CN" altLang="en-US" dirty="0">
                <a:latin typeface="+mn-ea"/>
              </a:rPr>
              <a:t>服务器。</a:t>
            </a:r>
          </a:p>
        </p:txBody>
      </p:sp>
      <p:sp>
        <p:nvSpPr>
          <p:cNvPr id="5" name="矩形 4"/>
          <p:cNvSpPr/>
          <p:nvPr/>
        </p:nvSpPr>
        <p:spPr>
          <a:xfrm>
            <a:off x="1138238" y="3851275"/>
            <a:ext cx="7735887" cy="646113"/>
          </a:xfrm>
          <a:prstGeom prst="rect">
            <a:avLst/>
          </a:prstGeom>
        </p:spPr>
        <p:txBody>
          <a:bodyPr>
            <a:spAutoFit/>
          </a:bodyPr>
          <a:lstStyle/>
          <a:p>
            <a:pPr>
              <a:defRPr/>
            </a:pPr>
            <a:r>
              <a:rPr lang="en-US" altLang="zh-CN" dirty="0">
                <a:latin typeface="+mn-ea"/>
              </a:rPr>
              <a:t>Twitter</a:t>
            </a:r>
            <a:r>
              <a:rPr lang="zh-CN" altLang="en-US" dirty="0">
                <a:latin typeface="+mn-ea"/>
              </a:rPr>
              <a:t>、</a:t>
            </a:r>
            <a:r>
              <a:rPr lang="en-US" altLang="zh-CN" dirty="0">
                <a:latin typeface="+mn-ea"/>
              </a:rPr>
              <a:t>Tumblr</a:t>
            </a:r>
            <a:r>
              <a:rPr lang="zh-CN" altLang="en-US" dirty="0">
                <a:latin typeface="+mn-ea"/>
              </a:rPr>
              <a:t>、</a:t>
            </a:r>
            <a:r>
              <a:rPr lang="en-US" altLang="zh-CN" dirty="0">
                <a:latin typeface="+mn-ea"/>
              </a:rPr>
              <a:t>Netflix</a:t>
            </a:r>
            <a:r>
              <a:rPr lang="zh-CN" altLang="en-US" dirty="0">
                <a:latin typeface="+mn-ea"/>
              </a:rPr>
              <a:t>、亚马逊、</a:t>
            </a:r>
            <a:r>
              <a:rPr lang="en-US" altLang="zh-CN" dirty="0">
                <a:latin typeface="+mn-ea"/>
              </a:rPr>
              <a:t>Shopify</a:t>
            </a:r>
            <a:r>
              <a:rPr lang="zh-CN" altLang="en-US" dirty="0">
                <a:latin typeface="+mn-ea"/>
              </a:rPr>
              <a:t>、</a:t>
            </a:r>
            <a:r>
              <a:rPr lang="en-US" altLang="zh-CN" dirty="0" err="1">
                <a:latin typeface="+mn-ea"/>
              </a:rPr>
              <a:t>Reddit</a:t>
            </a:r>
            <a:r>
              <a:rPr lang="zh-CN" altLang="en-US" dirty="0">
                <a:latin typeface="+mn-ea"/>
              </a:rPr>
              <a:t>、</a:t>
            </a:r>
            <a:r>
              <a:rPr lang="en-US" altLang="zh-CN" dirty="0">
                <a:latin typeface="+mn-ea"/>
              </a:rPr>
              <a:t>Airbnb</a:t>
            </a:r>
            <a:r>
              <a:rPr lang="zh-CN" altLang="en-US" dirty="0">
                <a:latin typeface="+mn-ea"/>
              </a:rPr>
              <a:t>、</a:t>
            </a:r>
            <a:r>
              <a:rPr lang="en-US" altLang="zh-CN" dirty="0">
                <a:latin typeface="+mn-ea"/>
              </a:rPr>
              <a:t>PayPal</a:t>
            </a:r>
            <a:r>
              <a:rPr lang="zh-CN" altLang="en-US" dirty="0">
                <a:latin typeface="+mn-ea"/>
              </a:rPr>
              <a:t>、</a:t>
            </a:r>
            <a:r>
              <a:rPr lang="en-US" altLang="zh-CN" dirty="0">
                <a:latin typeface="+mn-ea"/>
              </a:rPr>
              <a:t>Yelp</a:t>
            </a:r>
            <a:r>
              <a:rPr lang="zh-CN" altLang="en-US" dirty="0">
                <a:latin typeface="+mn-ea"/>
              </a:rPr>
              <a:t>、纽约时报等</a:t>
            </a:r>
            <a:r>
              <a:rPr lang="en-US" altLang="zh-CN" dirty="0">
                <a:latin typeface="+mn-ea"/>
              </a:rPr>
              <a:t>80</a:t>
            </a:r>
            <a:r>
              <a:rPr lang="zh-CN" altLang="en-US" dirty="0">
                <a:latin typeface="+mn-ea"/>
              </a:rPr>
              <a:t>多个人们每天都用的网站无一幸免，被迫中断服务。</a:t>
            </a:r>
            <a:endParaRPr lang="en-US" altLang="zh-CN" dirty="0">
              <a:latin typeface="+mn-ea"/>
            </a:endParaRPr>
          </a:p>
        </p:txBody>
      </p:sp>
      <p:sp>
        <p:nvSpPr>
          <p:cNvPr id="70663" name="文本框 5"/>
          <p:cNvSpPr txBox="1">
            <a:spLocks noChangeArrowheads="1"/>
          </p:cNvSpPr>
          <p:nvPr/>
        </p:nvSpPr>
        <p:spPr bwMode="auto">
          <a:xfrm>
            <a:off x="1138238" y="4749800"/>
            <a:ext cx="75660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经过</a:t>
            </a:r>
            <a:r>
              <a:rPr lang="en-US" altLang="zh-CN">
                <a:solidFill>
                  <a:schemeClr val="tx1"/>
                </a:solidFill>
              </a:rPr>
              <a:t>Dyn</a:t>
            </a:r>
            <a:r>
              <a:rPr lang="zh-CN" altLang="en-US">
                <a:solidFill>
                  <a:schemeClr val="tx1"/>
                </a:solidFill>
              </a:rPr>
              <a:t>公司安全人员抢修，于上午</a:t>
            </a:r>
            <a:r>
              <a:rPr lang="en-US" altLang="zh-CN">
                <a:solidFill>
                  <a:schemeClr val="tx1"/>
                </a:solidFill>
              </a:rPr>
              <a:t>9</a:t>
            </a:r>
            <a:r>
              <a:rPr lang="zh-CN" altLang="en-US">
                <a:solidFill>
                  <a:schemeClr val="tx1"/>
                </a:solidFill>
              </a:rPr>
              <a:t>时左右恢复服务。然而，仅仅只过了</a:t>
            </a:r>
            <a:r>
              <a:rPr lang="en-US" altLang="zh-CN">
                <a:solidFill>
                  <a:schemeClr val="tx1"/>
                </a:solidFill>
              </a:rPr>
              <a:t>2</a:t>
            </a:r>
            <a:r>
              <a:rPr lang="zh-CN" altLang="en-US">
                <a:solidFill>
                  <a:schemeClr val="tx1"/>
                </a:solidFill>
              </a:rPr>
              <a:t>个小时，东部时间上午</a:t>
            </a:r>
            <a:r>
              <a:rPr lang="en-US" altLang="zh-CN">
                <a:solidFill>
                  <a:schemeClr val="tx1"/>
                </a:solidFill>
              </a:rPr>
              <a:t>11:53</a:t>
            </a:r>
            <a:r>
              <a:rPr lang="zh-CN" altLang="en-US">
                <a:solidFill>
                  <a:schemeClr val="tx1"/>
                </a:solidFill>
              </a:rPr>
              <a:t>分，第二次攻击再次展开，大半个美国沦陷，互联网服务中断。</a:t>
            </a:r>
          </a:p>
        </p:txBody>
      </p:sp>
      <p:sp>
        <p:nvSpPr>
          <p:cNvPr id="70664" name="文本框 6"/>
          <p:cNvSpPr txBox="1">
            <a:spLocks noChangeArrowheads="1"/>
          </p:cNvSpPr>
          <p:nvPr/>
        </p:nvSpPr>
        <p:spPr bwMode="auto">
          <a:xfrm>
            <a:off x="1138238" y="5926138"/>
            <a:ext cx="62277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由于损失惨重，此次</a:t>
            </a:r>
            <a:r>
              <a:rPr lang="en-US" altLang="zh-CN">
                <a:solidFill>
                  <a:schemeClr val="tx1"/>
                </a:solidFill>
              </a:rPr>
              <a:t>DDOS</a:t>
            </a:r>
            <a:r>
              <a:rPr lang="zh-CN" altLang="en-US">
                <a:solidFill>
                  <a:schemeClr val="tx1"/>
                </a:solidFill>
              </a:rPr>
              <a:t>攻击被称为史上最惨烈的攻击。</a:t>
            </a:r>
          </a:p>
        </p:txBody>
      </p:sp>
      <p:sp>
        <p:nvSpPr>
          <p:cNvPr id="9" name="文本框 8">
            <a:extLst>
              <a:ext uri="{FF2B5EF4-FFF2-40B4-BE49-F238E27FC236}">
                <a16:creationId xmlns:a16="http://schemas.microsoft.com/office/drawing/2014/main" id="{BBAAB1EF-106A-4877-B6B4-759C6A8B7C77}"/>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3" name="文本框 3"/>
          <p:cNvSpPr txBox="1">
            <a:spLocks noChangeArrowheads="1"/>
          </p:cNvSpPr>
          <p:nvPr/>
        </p:nvSpPr>
        <p:spPr bwMode="auto">
          <a:xfrm>
            <a:off x="1077913" y="1482725"/>
            <a:ext cx="32337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是何方圣神发动了此次攻击？</a:t>
            </a:r>
          </a:p>
        </p:txBody>
      </p:sp>
      <p:sp>
        <p:nvSpPr>
          <p:cNvPr id="71684" name="文本框 4"/>
          <p:cNvSpPr txBox="1">
            <a:spLocks noChangeArrowheads="1"/>
          </p:cNvSpPr>
          <p:nvPr/>
        </p:nvSpPr>
        <p:spPr bwMode="auto">
          <a:xfrm>
            <a:off x="1077913" y="2005013"/>
            <a:ext cx="45561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调查发现，在此次攻击中，主力杀手是遍布各地的物联网智能设备，主要是一些被植入了</a:t>
            </a:r>
            <a:r>
              <a:rPr lang="en-US" altLang="zh-CN">
                <a:solidFill>
                  <a:schemeClr val="tx1"/>
                </a:solidFill>
              </a:rPr>
              <a:t>Mirai</a:t>
            </a:r>
            <a:r>
              <a:rPr lang="zh-CN" altLang="en-US">
                <a:solidFill>
                  <a:schemeClr val="tx1"/>
                </a:solidFill>
              </a:rPr>
              <a:t>僵尸病毒的网络摄像头、智能传感器、智能门磁、智能冰箱洗衣机等。</a:t>
            </a:r>
          </a:p>
        </p:txBody>
      </p:sp>
      <p:pic>
        <p:nvPicPr>
          <p:cNvPr id="7168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34038" y="1482725"/>
            <a:ext cx="3197225" cy="1731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6" name="文本框 6"/>
          <p:cNvSpPr txBox="1">
            <a:spLocks noChangeArrowheads="1"/>
          </p:cNvSpPr>
          <p:nvPr/>
        </p:nvSpPr>
        <p:spPr bwMode="auto">
          <a:xfrm>
            <a:off x="1077913" y="3368675"/>
            <a:ext cx="7878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简单的说，全美国甚至是全世界的摄像头等物联网智能设备在黑客的控制下开始造反了。</a:t>
            </a:r>
          </a:p>
        </p:txBody>
      </p:sp>
      <p:sp>
        <p:nvSpPr>
          <p:cNvPr id="71687" name="文本框 7"/>
          <p:cNvSpPr txBox="1">
            <a:spLocks noChangeArrowheads="1"/>
          </p:cNvSpPr>
          <p:nvPr/>
        </p:nvSpPr>
        <p:spPr bwMode="auto">
          <a:xfrm>
            <a:off x="1077913" y="4086225"/>
            <a:ext cx="7878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大约有</a:t>
            </a:r>
            <a:r>
              <a:rPr lang="en-US" altLang="zh-CN">
                <a:solidFill>
                  <a:schemeClr val="tx1"/>
                </a:solidFill>
              </a:rPr>
              <a:t>1</a:t>
            </a:r>
            <a:r>
              <a:rPr lang="zh-CN" altLang="en-US">
                <a:solidFill>
                  <a:schemeClr val="tx1"/>
                </a:solidFill>
              </a:rPr>
              <a:t>千万台智能设备参与了造反，瞬时攻击流量达到了极为惊人的</a:t>
            </a:r>
            <a:r>
              <a:rPr lang="en-US" altLang="zh-CN">
                <a:solidFill>
                  <a:schemeClr val="tx1"/>
                </a:solidFill>
              </a:rPr>
              <a:t>1T/s</a:t>
            </a:r>
            <a:r>
              <a:rPr lang="zh-CN" altLang="en-US">
                <a:solidFill>
                  <a:schemeClr val="tx1"/>
                </a:solidFill>
              </a:rPr>
              <a:t>。在这样的巨大流量面前，如何措施都是无济于事。</a:t>
            </a:r>
          </a:p>
        </p:txBody>
      </p:sp>
      <p:sp>
        <p:nvSpPr>
          <p:cNvPr id="71688" name="文本框 8"/>
          <p:cNvSpPr txBox="1">
            <a:spLocks noChangeArrowheads="1"/>
          </p:cNvSpPr>
          <p:nvPr/>
        </p:nvSpPr>
        <p:spPr bwMode="auto">
          <a:xfrm>
            <a:off x="1077913" y="4946650"/>
            <a:ext cx="77104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根据初步调查，大部分参与造反的设备来自中国的雄迈公司和大华公司。</a:t>
            </a:r>
          </a:p>
        </p:txBody>
      </p:sp>
      <p:sp>
        <p:nvSpPr>
          <p:cNvPr id="71689" name="文本框 9"/>
          <p:cNvSpPr txBox="1">
            <a:spLocks noChangeArrowheads="1"/>
          </p:cNvSpPr>
          <p:nvPr/>
        </p:nvSpPr>
        <p:spPr bwMode="auto">
          <a:xfrm>
            <a:off x="1077913" y="5530850"/>
            <a:ext cx="771048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据估计，到</a:t>
            </a:r>
            <a:r>
              <a:rPr lang="en-US" altLang="zh-CN">
                <a:solidFill>
                  <a:schemeClr val="tx1"/>
                </a:solidFill>
              </a:rPr>
              <a:t>2020</a:t>
            </a:r>
            <a:r>
              <a:rPr lang="zh-CN" altLang="en-US">
                <a:solidFill>
                  <a:schemeClr val="tx1"/>
                </a:solidFill>
              </a:rPr>
              <a:t>年，全世界将有</a:t>
            </a:r>
            <a:r>
              <a:rPr lang="en-US" altLang="zh-CN">
                <a:solidFill>
                  <a:schemeClr val="tx1"/>
                </a:solidFill>
              </a:rPr>
              <a:t>500</a:t>
            </a:r>
            <a:r>
              <a:rPr lang="zh-CN" altLang="en-US">
                <a:solidFill>
                  <a:schemeClr val="tx1"/>
                </a:solidFill>
              </a:rPr>
              <a:t>亿台物联网设备，包括各种智能开关，监控摄像头，甚至包括各种工业控制传感器。物联网在给我们带来便捷的同时，也为黑客拥有大量可发动攻击的设备创造了条件。</a:t>
            </a:r>
          </a:p>
        </p:txBody>
      </p:sp>
      <p:sp>
        <p:nvSpPr>
          <p:cNvPr id="10" name="文本框 9">
            <a:extLst>
              <a:ext uri="{FF2B5EF4-FFF2-40B4-BE49-F238E27FC236}">
                <a16:creationId xmlns:a16="http://schemas.microsoft.com/office/drawing/2014/main" id="{6155D584-21E3-4609-BB80-ECCC228A9AFF}"/>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7" name="文本框 3"/>
          <p:cNvSpPr txBox="1">
            <a:spLocks noChangeArrowheads="1"/>
          </p:cNvSpPr>
          <p:nvPr/>
        </p:nvSpPr>
        <p:spPr bwMode="auto">
          <a:xfrm>
            <a:off x="1011238" y="1454150"/>
            <a:ext cx="443706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tx1"/>
                </a:solidFill>
              </a:rPr>
              <a:t>几种特别容易引起黑客兴趣的智能设备：</a:t>
            </a:r>
          </a:p>
        </p:txBody>
      </p:sp>
      <p:sp>
        <p:nvSpPr>
          <p:cNvPr id="72708" name="矩形 4"/>
          <p:cNvSpPr>
            <a:spLocks noChangeArrowheads="1"/>
          </p:cNvSpPr>
          <p:nvPr/>
        </p:nvSpPr>
        <p:spPr bwMode="auto">
          <a:xfrm>
            <a:off x="908050" y="3379788"/>
            <a:ext cx="2089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家庭网络路由器</a:t>
            </a:r>
          </a:p>
        </p:txBody>
      </p:sp>
      <p:pic>
        <p:nvPicPr>
          <p:cNvPr id="7270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011238" y="2136775"/>
            <a:ext cx="1630362" cy="1087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矩形 6"/>
          <p:cNvSpPr>
            <a:spLocks noChangeArrowheads="1"/>
          </p:cNvSpPr>
          <p:nvPr/>
        </p:nvSpPr>
        <p:spPr bwMode="auto">
          <a:xfrm>
            <a:off x="2965450" y="3379788"/>
            <a:ext cx="1627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数字录像机</a:t>
            </a:r>
          </a:p>
        </p:txBody>
      </p:sp>
      <p:pic>
        <p:nvPicPr>
          <p:cNvPr id="72711"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2997200" y="2025650"/>
            <a:ext cx="1770063" cy="1182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2" name="矩形 8"/>
          <p:cNvSpPr>
            <a:spLocks noChangeArrowheads="1"/>
          </p:cNvSpPr>
          <p:nvPr/>
        </p:nvSpPr>
        <p:spPr bwMode="auto">
          <a:xfrm>
            <a:off x="6145213" y="3379788"/>
            <a:ext cx="1857375"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智能家居产品</a:t>
            </a:r>
          </a:p>
        </p:txBody>
      </p:sp>
      <p:pic>
        <p:nvPicPr>
          <p:cNvPr id="72713"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5307013" y="1039813"/>
            <a:ext cx="1674812" cy="209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4"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5054600" y="2417763"/>
            <a:ext cx="919163" cy="920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5" name="图片 11"/>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938838" y="2333625"/>
            <a:ext cx="1503362" cy="1004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16" name="图片 12"/>
          <p:cNvPicPr>
            <a:picLocks noChangeAspect="1"/>
          </p:cNvPicPr>
          <p:nvPr/>
        </p:nvPicPr>
        <p:blipFill>
          <a:blip r:embed="rId7">
            <a:extLst>
              <a:ext uri="{28A0092B-C50C-407E-A947-70E740481C1C}">
                <a14:useLocalDpi xmlns:a14="http://schemas.microsoft.com/office/drawing/2010/main" val="0"/>
              </a:ext>
            </a:extLst>
          </a:blip>
          <a:srcRect/>
          <a:stretch>
            <a:fillRect/>
          </a:stretch>
        </p:blipFill>
        <p:spPr bwMode="auto">
          <a:xfrm>
            <a:off x="7681913" y="2333625"/>
            <a:ext cx="1289050"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7" name="矩形 14"/>
          <p:cNvSpPr>
            <a:spLocks noChangeArrowheads="1"/>
          </p:cNvSpPr>
          <p:nvPr/>
        </p:nvSpPr>
        <p:spPr bwMode="auto">
          <a:xfrm>
            <a:off x="1025525" y="5308600"/>
            <a:ext cx="24003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起搏器、胰岛素泵等植入式医疗设备</a:t>
            </a:r>
          </a:p>
        </p:txBody>
      </p:sp>
      <p:pic>
        <p:nvPicPr>
          <p:cNvPr id="72718" name="图片 15"/>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025525" y="3919538"/>
            <a:ext cx="1616075" cy="13287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9" name="矩形 16"/>
          <p:cNvSpPr>
            <a:spLocks noChangeArrowheads="1"/>
          </p:cNvSpPr>
          <p:nvPr/>
        </p:nvSpPr>
        <p:spPr bwMode="auto">
          <a:xfrm>
            <a:off x="3895725" y="5446713"/>
            <a:ext cx="17526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en-US" altLang="zh-CN">
                <a:solidFill>
                  <a:schemeClr val="tx1"/>
                </a:solidFill>
              </a:rPr>
              <a:t>SCADA</a:t>
            </a:r>
            <a:r>
              <a:rPr lang="zh-CN" altLang="en-US">
                <a:solidFill>
                  <a:schemeClr val="tx1"/>
                </a:solidFill>
              </a:rPr>
              <a:t>系统</a:t>
            </a:r>
          </a:p>
        </p:txBody>
      </p:sp>
      <p:pic>
        <p:nvPicPr>
          <p:cNvPr id="72720" name="图片 17"/>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3895725" y="3919538"/>
            <a:ext cx="2011363" cy="1339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2721" name="图片 19"/>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7127875" y="1139825"/>
            <a:ext cx="1808163" cy="1193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2" name="矩形 20"/>
          <p:cNvSpPr>
            <a:spLocks noChangeArrowheads="1"/>
          </p:cNvSpPr>
          <p:nvPr/>
        </p:nvSpPr>
        <p:spPr bwMode="auto">
          <a:xfrm>
            <a:off x="6886575" y="5446713"/>
            <a:ext cx="13970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Font typeface="Arial Unicode MS" panose="020B0604020202020204" pitchFamily="34" charset="-122"/>
              <a:buChar char="❏"/>
            </a:pPr>
            <a:r>
              <a:rPr lang="zh-CN" altLang="en-US">
                <a:solidFill>
                  <a:schemeClr val="tx1"/>
                </a:solidFill>
              </a:rPr>
              <a:t>联网汽车</a:t>
            </a:r>
          </a:p>
        </p:txBody>
      </p:sp>
      <p:pic>
        <p:nvPicPr>
          <p:cNvPr id="72723" name="图片 21"/>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6691313" y="4033838"/>
            <a:ext cx="1830387"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24" name="文本框 22"/>
          <p:cNvSpPr txBox="1">
            <a:spLocks noChangeArrowheads="1"/>
          </p:cNvSpPr>
          <p:nvPr/>
        </p:nvSpPr>
        <p:spPr bwMode="auto">
          <a:xfrm>
            <a:off x="1025525" y="6143625"/>
            <a:ext cx="74977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a:solidFill>
                  <a:schemeClr val="tx1"/>
                </a:solidFill>
              </a:rPr>
              <a:t>当黑客入侵到心脏起搏器、物联网汽车、核反应堆时，我们怎么办？</a:t>
            </a:r>
          </a:p>
        </p:txBody>
      </p:sp>
      <p:sp>
        <p:nvSpPr>
          <p:cNvPr id="21" name="文本框 20">
            <a:extLst>
              <a:ext uri="{FF2B5EF4-FFF2-40B4-BE49-F238E27FC236}">
                <a16:creationId xmlns:a16="http://schemas.microsoft.com/office/drawing/2014/main" id="{AC5AB8C5-0978-4146-86E0-6C527D64EC7D}"/>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1.2 </a:t>
            </a:r>
            <a:r>
              <a:rPr lang="zh-CN" altLang="en-US" sz="2800" dirty="0">
                <a:latin typeface="+mn-lt"/>
              </a:rPr>
              <a:t>信息安全面临的威胁</a:t>
            </a:r>
            <a:endParaRPr lang="en-US" altLang="zh-CN" sz="2800" dirty="0">
              <a:latin typeface="+mj-ea"/>
              <a:ea typeface="+mj-ea"/>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1</a:t>
            </a:r>
            <a:r>
              <a:rPr lang="zh-CN" altLang="en-US" sz="2800" dirty="0">
                <a:latin typeface="+mj-ea"/>
                <a:ea typeface="+mj-ea"/>
              </a:rPr>
              <a:t>章 绪论</a:t>
            </a:r>
            <a:endParaRPr lang="en-US" altLang="zh-CN" sz="2800" dirty="0">
              <a:latin typeface="+mj-ea"/>
              <a:ea typeface="+mj-ea"/>
            </a:endParaRPr>
          </a:p>
        </p:txBody>
      </p:sp>
      <p:sp>
        <p:nvSpPr>
          <p:cNvPr id="3" name="文本框 2"/>
          <p:cNvSpPr txBox="1">
            <a:spLocks noChangeArrowheads="1"/>
          </p:cNvSpPr>
          <p:nvPr/>
        </p:nvSpPr>
        <p:spPr bwMode="auto">
          <a:xfrm>
            <a:off x="3387725" y="1369604"/>
            <a:ext cx="3515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1.1 </a:t>
            </a:r>
            <a:r>
              <a:rPr lang="zh-CN" altLang="en-US" sz="2400" dirty="0">
                <a:solidFill>
                  <a:schemeClr val="tx1"/>
                </a:solidFill>
              </a:rPr>
              <a:t>信息安全概述</a:t>
            </a:r>
          </a:p>
        </p:txBody>
      </p:sp>
      <p:sp>
        <p:nvSpPr>
          <p:cNvPr id="9" name="矩形 4">
            <a:extLst>
              <a:ext uri="{FF2B5EF4-FFF2-40B4-BE49-F238E27FC236}">
                <a16:creationId xmlns:a16="http://schemas.microsoft.com/office/drawing/2014/main" id="{52D08EC2-216B-4821-BD42-FD7D1E93EEA1}"/>
              </a:ext>
            </a:extLst>
          </p:cNvPr>
          <p:cNvSpPr>
            <a:spLocks noChangeArrowheads="1"/>
          </p:cNvSpPr>
          <p:nvPr/>
        </p:nvSpPr>
        <p:spPr bwMode="auto">
          <a:xfrm>
            <a:off x="3387724" y="3618746"/>
            <a:ext cx="346441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lvl="1" eaLnBrk="1" hangingPunct="1">
              <a:spcBef>
                <a:spcPct val="0"/>
              </a:spcBef>
              <a:buClrTx/>
              <a:buFontTx/>
              <a:buNone/>
            </a:pPr>
            <a:r>
              <a:rPr lang="en-US" altLang="zh-CN" sz="2400" dirty="0">
                <a:solidFill>
                  <a:schemeClr val="tx1"/>
                </a:solidFill>
              </a:rPr>
              <a:t>1.4 </a:t>
            </a:r>
            <a:r>
              <a:rPr lang="zh-CN" altLang="en-US" sz="2400" dirty="0">
                <a:solidFill>
                  <a:schemeClr val="tx1"/>
                </a:solidFill>
              </a:rPr>
              <a:t>若干典型的安全事件</a:t>
            </a:r>
          </a:p>
        </p:txBody>
      </p:sp>
      <p:sp>
        <p:nvSpPr>
          <p:cNvPr id="11" name="文本框 10">
            <a:extLst>
              <a:ext uri="{FF2B5EF4-FFF2-40B4-BE49-F238E27FC236}">
                <a16:creationId xmlns:a16="http://schemas.microsoft.com/office/drawing/2014/main" id="{DD0B4A25-6E8A-4062-8EA2-9EA05203A8C7}"/>
              </a:ext>
            </a:extLst>
          </p:cNvPr>
          <p:cNvSpPr txBox="1">
            <a:spLocks noChangeArrowheads="1"/>
          </p:cNvSpPr>
          <p:nvPr/>
        </p:nvSpPr>
        <p:spPr bwMode="auto">
          <a:xfrm>
            <a:off x="3387724" y="2119318"/>
            <a:ext cx="407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1.2 </a:t>
            </a:r>
            <a:r>
              <a:rPr lang="zh-CN" altLang="en-US" sz="2400" dirty="0">
                <a:solidFill>
                  <a:prstClr val="black"/>
                </a:solidFill>
              </a:rPr>
              <a:t>信息安全面临的威胁</a:t>
            </a:r>
            <a:endParaRPr lang="zh-CN" altLang="en-US" sz="2400" dirty="0">
              <a:solidFill>
                <a:schemeClr val="tx1"/>
              </a:solidFill>
            </a:endParaRPr>
          </a:p>
        </p:txBody>
      </p:sp>
      <p:sp>
        <p:nvSpPr>
          <p:cNvPr id="12" name="文本框 11">
            <a:extLst>
              <a:ext uri="{FF2B5EF4-FFF2-40B4-BE49-F238E27FC236}">
                <a16:creationId xmlns:a16="http://schemas.microsoft.com/office/drawing/2014/main" id="{92DCF257-F7C8-4648-9678-5D87B96CDEE7}"/>
              </a:ext>
            </a:extLst>
          </p:cNvPr>
          <p:cNvSpPr txBox="1">
            <a:spLocks noChangeArrowheads="1"/>
          </p:cNvSpPr>
          <p:nvPr/>
        </p:nvSpPr>
        <p:spPr bwMode="auto">
          <a:xfrm>
            <a:off x="3387724" y="2869032"/>
            <a:ext cx="40988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1.3 </a:t>
            </a:r>
            <a:r>
              <a:rPr lang="zh-CN" altLang="en-US" sz="2400" dirty="0">
                <a:solidFill>
                  <a:schemeClr val="tx1"/>
                </a:solidFill>
              </a:rPr>
              <a:t>信息安全发展历程及趋势</a:t>
            </a:r>
          </a:p>
        </p:txBody>
      </p:sp>
    </p:spTree>
    <p:extLst>
      <p:ext uri="{BB962C8B-B14F-4D97-AF65-F5344CB8AC3E}">
        <p14:creationId xmlns:p14="http://schemas.microsoft.com/office/powerpoint/2010/main" val="19845112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A53010"/>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1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01" name="矩形 6"/>
          <p:cNvSpPr>
            <a:spLocks noChangeArrowheads="1"/>
          </p:cNvSpPr>
          <p:nvPr/>
        </p:nvSpPr>
        <p:spPr bwMode="auto">
          <a:xfrm>
            <a:off x="1268413" y="1255675"/>
            <a:ext cx="567848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自古以来，人类为保障信息的安全保密采用了许多办法。</a:t>
            </a:r>
          </a:p>
        </p:txBody>
      </p:sp>
      <p:sp>
        <p:nvSpPr>
          <p:cNvPr id="12" name="矩形 11"/>
          <p:cNvSpPr/>
          <p:nvPr/>
        </p:nvSpPr>
        <p:spPr>
          <a:xfrm>
            <a:off x="1268413" y="1911925"/>
            <a:ext cx="7044314" cy="646331"/>
          </a:xfrm>
          <a:prstGeom prst="rect">
            <a:avLst/>
          </a:prstGeom>
        </p:spPr>
        <p:txBody>
          <a:bodyPr wrap="square">
            <a:spAutoFit/>
          </a:bodyPr>
          <a:lstStyle/>
          <a:p>
            <a:pPr eaLnBrk="1" fontAlgn="auto" hangingPunct="1">
              <a:spcBef>
                <a:spcPts val="0"/>
              </a:spcBef>
              <a:spcAft>
                <a:spcPts val="0"/>
              </a:spcAft>
              <a:defRPr/>
            </a:pPr>
            <a:r>
              <a:rPr lang="zh-CN" altLang="en-US" dirty="0">
                <a:solidFill>
                  <a:srgbClr val="323E32"/>
                </a:solidFill>
                <a:latin typeface="+mn-ea"/>
              </a:rPr>
              <a:t>春秋战国时期的军事著作</a:t>
            </a:r>
            <a:r>
              <a:rPr lang="en-US" altLang="zh-CN" dirty="0">
                <a:solidFill>
                  <a:srgbClr val="323E32"/>
                </a:solidFill>
                <a:latin typeface="+mn-ea"/>
              </a:rPr>
              <a:t>《</a:t>
            </a:r>
            <a:r>
              <a:rPr lang="zh-CN" altLang="en-US" dirty="0">
                <a:solidFill>
                  <a:srgbClr val="323E32"/>
                </a:solidFill>
                <a:latin typeface="+mn-ea"/>
              </a:rPr>
              <a:t>六韬</a:t>
            </a:r>
            <a:r>
              <a:rPr lang="en-US" altLang="zh-CN" dirty="0">
                <a:solidFill>
                  <a:srgbClr val="323E32"/>
                </a:solidFill>
                <a:latin typeface="+mn-ea"/>
                <a:sym typeface="Wingdings" panose="05000000000000000000" pitchFamily="2" charset="2"/>
              </a:rPr>
              <a:t></a:t>
            </a:r>
            <a:r>
              <a:rPr lang="zh-CN" altLang="en-US" dirty="0">
                <a:solidFill>
                  <a:srgbClr val="323E32"/>
                </a:solidFill>
                <a:latin typeface="+mn-ea"/>
              </a:rPr>
              <a:t>阴符</a:t>
            </a:r>
            <a:r>
              <a:rPr lang="en-US" altLang="zh-CN" dirty="0">
                <a:solidFill>
                  <a:srgbClr val="323E32"/>
                </a:solidFill>
                <a:latin typeface="+mn-ea"/>
              </a:rPr>
              <a:t>》</a:t>
            </a:r>
            <a:r>
              <a:rPr lang="zh-CN" altLang="en-US" dirty="0">
                <a:solidFill>
                  <a:srgbClr val="323E32"/>
                </a:solidFill>
                <a:latin typeface="+mn-ea"/>
              </a:rPr>
              <a:t>和</a:t>
            </a:r>
            <a:r>
              <a:rPr lang="en-US" altLang="zh-CN" dirty="0">
                <a:solidFill>
                  <a:srgbClr val="323E32"/>
                </a:solidFill>
                <a:latin typeface="+mn-ea"/>
              </a:rPr>
              <a:t>《</a:t>
            </a:r>
            <a:r>
              <a:rPr lang="zh-CN" altLang="en-US" dirty="0">
                <a:solidFill>
                  <a:srgbClr val="323E32"/>
                </a:solidFill>
                <a:latin typeface="+mn-ea"/>
              </a:rPr>
              <a:t>六韬</a:t>
            </a:r>
            <a:r>
              <a:rPr lang="en-US" altLang="zh-CN" dirty="0">
                <a:solidFill>
                  <a:srgbClr val="323E32"/>
                </a:solidFill>
                <a:latin typeface="+mn-ea"/>
                <a:sym typeface="Wingdings" panose="05000000000000000000" pitchFamily="2" charset="2"/>
              </a:rPr>
              <a:t></a:t>
            </a:r>
            <a:r>
              <a:rPr lang="zh-CN" altLang="en-US" dirty="0">
                <a:solidFill>
                  <a:srgbClr val="323E32"/>
                </a:solidFill>
                <a:latin typeface="+mn-ea"/>
              </a:rPr>
              <a:t>阴书</a:t>
            </a:r>
            <a:r>
              <a:rPr lang="en-US" altLang="zh-CN" dirty="0">
                <a:solidFill>
                  <a:srgbClr val="323E32"/>
                </a:solidFill>
                <a:latin typeface="+mn-ea"/>
              </a:rPr>
              <a:t>》</a:t>
            </a:r>
            <a:r>
              <a:rPr lang="zh-CN" altLang="en-US" dirty="0">
                <a:solidFill>
                  <a:srgbClr val="323E32"/>
                </a:solidFill>
                <a:latin typeface="+mn-ea"/>
              </a:rPr>
              <a:t>中已有记载当时“阴符”表示方法和“阴书”通信方法。</a:t>
            </a:r>
            <a:endParaRPr lang="zh-CN" altLang="en-US" dirty="0">
              <a:latin typeface="+mn-ea"/>
            </a:endParaRPr>
          </a:p>
        </p:txBody>
      </p:sp>
      <p:sp>
        <p:nvSpPr>
          <p:cNvPr id="14" name="矩形 13"/>
          <p:cNvSpPr/>
          <p:nvPr/>
        </p:nvSpPr>
        <p:spPr>
          <a:xfrm>
            <a:off x="1268413" y="2905125"/>
            <a:ext cx="5678487" cy="646331"/>
          </a:xfrm>
          <a:prstGeom prst="rect">
            <a:avLst/>
          </a:prstGeom>
        </p:spPr>
        <p:txBody>
          <a:bodyPr>
            <a:spAutoFit/>
          </a:bodyPr>
          <a:lstStyle/>
          <a:p>
            <a:pPr eaLnBrk="1" fontAlgn="auto" hangingPunct="1">
              <a:spcBef>
                <a:spcPts val="0"/>
              </a:spcBef>
              <a:spcAft>
                <a:spcPts val="0"/>
              </a:spcAft>
              <a:defRPr/>
            </a:pPr>
            <a:r>
              <a:rPr lang="zh-CN" altLang="en-US" dirty="0">
                <a:latin typeface="+mn-ea"/>
              </a:rPr>
              <a:t>宋代诗人陆游</a:t>
            </a:r>
            <a:r>
              <a:rPr lang="en-US" altLang="zh-CN" dirty="0">
                <a:latin typeface="+mn-ea"/>
              </a:rPr>
              <a:t>《</a:t>
            </a:r>
            <a:r>
              <a:rPr lang="zh-CN" altLang="en-US" dirty="0">
                <a:latin typeface="+mn-ea"/>
              </a:rPr>
              <a:t>剑南诗</a:t>
            </a:r>
            <a:r>
              <a:rPr lang="en-US" altLang="zh-CN" dirty="0">
                <a:solidFill>
                  <a:srgbClr val="323E32"/>
                </a:solidFill>
                <a:latin typeface="+mn-ea"/>
                <a:sym typeface="Wingdings" panose="05000000000000000000" pitchFamily="2" charset="2"/>
              </a:rPr>
              <a:t></a:t>
            </a:r>
            <a:r>
              <a:rPr lang="zh-CN" altLang="en-US" dirty="0">
                <a:latin typeface="+mn-ea"/>
              </a:rPr>
              <a:t>追议征西幕中旧事</a:t>
            </a:r>
            <a:r>
              <a:rPr lang="en-US" altLang="zh-CN" dirty="0">
                <a:latin typeface="+mn-ea"/>
              </a:rPr>
              <a:t>》</a:t>
            </a:r>
            <a:r>
              <a:rPr lang="zh-CN" altLang="en-US" dirty="0">
                <a:latin typeface="+mn-ea"/>
              </a:rPr>
              <a:t>：“关辅遗民意何伤，蜡封三寸绢书黄。”</a:t>
            </a:r>
          </a:p>
        </p:txBody>
      </p:sp>
      <p:sp>
        <p:nvSpPr>
          <p:cNvPr id="13" name="矩形 12"/>
          <p:cNvSpPr/>
          <p:nvPr/>
        </p:nvSpPr>
        <p:spPr>
          <a:xfrm>
            <a:off x="1268413" y="3900845"/>
            <a:ext cx="6641147" cy="369332"/>
          </a:xfrm>
          <a:prstGeom prst="rect">
            <a:avLst/>
          </a:prstGeom>
        </p:spPr>
        <p:txBody>
          <a:bodyPr wrap="square">
            <a:spAutoFit/>
          </a:bodyPr>
          <a:lstStyle/>
          <a:p>
            <a:pPr eaLnBrk="1" fontAlgn="auto" hangingPunct="1">
              <a:spcBef>
                <a:spcPts val="0"/>
              </a:spcBef>
              <a:spcAft>
                <a:spcPts val="0"/>
              </a:spcAft>
              <a:defRPr/>
            </a:pPr>
            <a:r>
              <a:rPr lang="zh-CN" altLang="zh-CN" kern="100" dirty="0">
                <a:latin typeface="+mn-ea"/>
              </a:rPr>
              <a:t>古罗马帝国时期的</a:t>
            </a:r>
            <a:r>
              <a:rPr lang="en-US" altLang="zh-CN" kern="100" dirty="0">
                <a:latin typeface="+mn-ea"/>
              </a:rPr>
              <a:t>Caesar</a:t>
            </a:r>
            <a:r>
              <a:rPr lang="zh-CN" altLang="zh-CN" kern="100" dirty="0">
                <a:latin typeface="+mn-ea"/>
              </a:rPr>
              <a:t>密码</a:t>
            </a:r>
            <a:r>
              <a:rPr lang="zh-CN" altLang="en-US" kern="100" dirty="0">
                <a:latin typeface="+mn-ea"/>
              </a:rPr>
              <a:t>在原理上是与现代密码学比较接近</a:t>
            </a:r>
            <a:r>
              <a:rPr lang="zh-CN" altLang="zh-CN" kern="100" dirty="0">
                <a:latin typeface="+mn-ea"/>
              </a:rPr>
              <a:t>。</a:t>
            </a:r>
            <a:endParaRPr lang="zh-CN" altLang="en-US" dirty="0">
              <a:latin typeface="+mn-ea"/>
            </a:endParaRPr>
          </a:p>
        </p:txBody>
      </p:sp>
      <p:sp>
        <p:nvSpPr>
          <p:cNvPr id="5" name="矩形 4"/>
          <p:cNvSpPr/>
          <p:nvPr/>
        </p:nvSpPr>
        <p:spPr>
          <a:xfrm>
            <a:off x="1268413" y="4452372"/>
            <a:ext cx="5678487" cy="1200150"/>
          </a:xfrm>
          <a:prstGeom prst="rect">
            <a:avLst/>
          </a:prstGeom>
        </p:spPr>
        <p:txBody>
          <a:bodyPr>
            <a:spAutoFit/>
          </a:bodyPr>
          <a:lstStyle/>
          <a:p>
            <a:pPr eaLnBrk="1" fontAlgn="auto" hangingPunct="1">
              <a:spcBef>
                <a:spcPts val="0"/>
              </a:spcBef>
              <a:spcAft>
                <a:spcPts val="0"/>
              </a:spcAft>
              <a:defRPr/>
            </a:pPr>
            <a:r>
              <a:rPr lang="en-US" altLang="zh-CN" kern="100" dirty="0">
                <a:latin typeface="+mn-ea"/>
              </a:rPr>
              <a:t>Caesar</a:t>
            </a:r>
            <a:r>
              <a:rPr lang="zh-CN" altLang="zh-CN" kern="100" dirty="0">
                <a:latin typeface="+mn-ea"/>
              </a:rPr>
              <a:t>密码实际上非常简单，需要加密时，把字母</a:t>
            </a:r>
            <a:r>
              <a:rPr lang="en-US" altLang="zh-CN" kern="100" dirty="0">
                <a:latin typeface="+mn-ea"/>
              </a:rPr>
              <a:t>A</a:t>
            </a:r>
            <a:r>
              <a:rPr lang="zh-CN" altLang="zh-CN" kern="100" dirty="0">
                <a:latin typeface="+mn-ea"/>
              </a:rPr>
              <a:t>变成</a:t>
            </a:r>
            <a:r>
              <a:rPr lang="en-US" altLang="zh-CN" kern="100" dirty="0">
                <a:latin typeface="+mn-ea"/>
              </a:rPr>
              <a:t>D</a:t>
            </a:r>
            <a:r>
              <a:rPr lang="zh-CN" altLang="zh-CN" kern="100" dirty="0">
                <a:latin typeface="+mn-ea"/>
              </a:rPr>
              <a:t>、</a:t>
            </a:r>
            <a:r>
              <a:rPr lang="en-US" altLang="zh-CN" kern="100" dirty="0">
                <a:latin typeface="+mn-ea"/>
              </a:rPr>
              <a:t>B</a:t>
            </a:r>
            <a:r>
              <a:rPr lang="zh-CN" altLang="zh-CN" kern="100" dirty="0">
                <a:latin typeface="+mn-ea"/>
              </a:rPr>
              <a:t>变为</a:t>
            </a:r>
            <a:r>
              <a:rPr lang="en-US" altLang="zh-CN" kern="100" dirty="0">
                <a:latin typeface="+mn-ea"/>
              </a:rPr>
              <a:t>E</a:t>
            </a:r>
            <a:r>
              <a:rPr lang="zh-CN" altLang="zh-CN" kern="100" dirty="0">
                <a:latin typeface="+mn-ea"/>
              </a:rPr>
              <a:t>、</a:t>
            </a:r>
            <a:r>
              <a:rPr lang="en-US" altLang="zh-CN" kern="100" dirty="0">
                <a:latin typeface="+mn-ea"/>
              </a:rPr>
              <a:t>…</a:t>
            </a:r>
            <a:r>
              <a:rPr lang="zh-CN" altLang="zh-CN" kern="100" dirty="0">
                <a:latin typeface="+mn-ea"/>
              </a:rPr>
              <a:t>、</a:t>
            </a:r>
            <a:r>
              <a:rPr lang="en-US" altLang="zh-CN" kern="100" dirty="0">
                <a:latin typeface="+mn-ea"/>
              </a:rPr>
              <a:t>W</a:t>
            </a:r>
            <a:r>
              <a:rPr lang="zh-CN" altLang="zh-CN" kern="100" dirty="0">
                <a:latin typeface="+mn-ea"/>
              </a:rPr>
              <a:t>变为</a:t>
            </a:r>
            <a:r>
              <a:rPr lang="en-US" altLang="zh-CN" kern="100" dirty="0">
                <a:latin typeface="+mn-ea"/>
              </a:rPr>
              <a:t>Z</a:t>
            </a:r>
            <a:r>
              <a:rPr lang="zh-CN" altLang="zh-CN" kern="100" dirty="0">
                <a:latin typeface="+mn-ea"/>
              </a:rPr>
              <a:t>、</a:t>
            </a:r>
            <a:r>
              <a:rPr lang="en-US" altLang="zh-CN" kern="100" dirty="0">
                <a:latin typeface="+mn-ea"/>
              </a:rPr>
              <a:t>X</a:t>
            </a:r>
            <a:r>
              <a:rPr lang="zh-CN" altLang="zh-CN" kern="100" dirty="0">
                <a:latin typeface="+mn-ea"/>
              </a:rPr>
              <a:t>变为</a:t>
            </a:r>
            <a:r>
              <a:rPr lang="en-US" altLang="zh-CN" kern="100" dirty="0">
                <a:latin typeface="+mn-ea"/>
              </a:rPr>
              <a:t>A</a:t>
            </a:r>
            <a:r>
              <a:rPr lang="zh-CN" altLang="zh-CN" kern="100" dirty="0">
                <a:latin typeface="+mn-ea"/>
              </a:rPr>
              <a:t>、</a:t>
            </a:r>
            <a:r>
              <a:rPr lang="en-US" altLang="zh-CN" kern="100" dirty="0">
                <a:latin typeface="+mn-ea"/>
              </a:rPr>
              <a:t>Y</a:t>
            </a:r>
            <a:r>
              <a:rPr lang="zh-CN" altLang="zh-CN" kern="100" dirty="0">
                <a:latin typeface="+mn-ea"/>
              </a:rPr>
              <a:t>变为</a:t>
            </a:r>
            <a:r>
              <a:rPr lang="en-US" altLang="zh-CN" kern="100" dirty="0">
                <a:latin typeface="+mn-ea"/>
              </a:rPr>
              <a:t>B</a:t>
            </a:r>
            <a:r>
              <a:rPr lang="zh-CN" altLang="zh-CN" kern="100" dirty="0">
                <a:latin typeface="+mn-ea"/>
              </a:rPr>
              <a:t>、</a:t>
            </a:r>
            <a:r>
              <a:rPr lang="en-US" altLang="zh-CN" kern="100" dirty="0">
                <a:latin typeface="+mn-ea"/>
              </a:rPr>
              <a:t>Z</a:t>
            </a:r>
            <a:r>
              <a:rPr lang="zh-CN" altLang="zh-CN" kern="100" dirty="0">
                <a:latin typeface="+mn-ea"/>
              </a:rPr>
              <a:t>变为</a:t>
            </a:r>
            <a:r>
              <a:rPr lang="en-US" altLang="zh-CN" kern="100" dirty="0">
                <a:latin typeface="+mn-ea"/>
              </a:rPr>
              <a:t>C</a:t>
            </a:r>
            <a:r>
              <a:rPr lang="zh-CN" altLang="zh-CN" kern="100" dirty="0">
                <a:latin typeface="+mn-ea"/>
              </a:rPr>
              <a:t>，即密文由明文字母循环移</a:t>
            </a:r>
            <a:r>
              <a:rPr lang="en-US" altLang="zh-CN" kern="100" dirty="0">
                <a:latin typeface="+mn-ea"/>
              </a:rPr>
              <a:t>3</a:t>
            </a:r>
            <a:r>
              <a:rPr lang="zh-CN" altLang="zh-CN" kern="100" dirty="0">
                <a:latin typeface="+mn-ea"/>
              </a:rPr>
              <a:t>位得到。反过来，由密文变为明文也相当简单的。</a:t>
            </a:r>
          </a:p>
        </p:txBody>
      </p:sp>
      <p:pic>
        <p:nvPicPr>
          <p:cNvPr id="2" name="图片 1"/>
          <p:cNvPicPr>
            <a:picLocks noChangeAspect="1"/>
          </p:cNvPicPr>
          <p:nvPr/>
        </p:nvPicPr>
        <p:blipFill>
          <a:blip r:embed="rId2"/>
          <a:stretch>
            <a:fillRect/>
          </a:stretch>
        </p:blipFill>
        <p:spPr>
          <a:xfrm>
            <a:off x="1051560" y="1262718"/>
            <a:ext cx="6858000" cy="4572000"/>
          </a:xfrm>
          <a:prstGeom prst="rect">
            <a:avLst/>
          </a:prstGeom>
        </p:spPr>
      </p:pic>
      <p:sp>
        <p:nvSpPr>
          <p:cNvPr id="11" name="文本框 10"/>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grpSp>
        <p:nvGrpSpPr>
          <p:cNvPr id="6" name="组合 5"/>
          <p:cNvGrpSpPr/>
          <p:nvPr/>
        </p:nvGrpSpPr>
        <p:grpSpPr>
          <a:xfrm>
            <a:off x="715796" y="1688476"/>
            <a:ext cx="7911912" cy="3964046"/>
            <a:chOff x="633030" y="1555552"/>
            <a:chExt cx="7911912" cy="3964046"/>
          </a:xfrm>
        </p:grpSpPr>
        <p:pic>
          <p:nvPicPr>
            <p:cNvPr id="4" name="图片 3"/>
            <p:cNvPicPr>
              <a:picLocks noChangeAspect="1"/>
            </p:cNvPicPr>
            <p:nvPr/>
          </p:nvPicPr>
          <p:blipFill>
            <a:blip r:embed="rId3"/>
            <a:stretch>
              <a:fillRect/>
            </a:stretch>
          </p:blipFill>
          <p:spPr>
            <a:xfrm>
              <a:off x="633030" y="1555552"/>
              <a:ext cx="7911912" cy="3964046"/>
            </a:xfrm>
            <a:prstGeom prst="rect">
              <a:avLst/>
            </a:prstGeom>
          </p:spPr>
        </p:pic>
        <p:pic>
          <p:nvPicPr>
            <p:cNvPr id="55302" name="图片 8"/>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6717289" y="3348450"/>
              <a:ext cx="1595438" cy="2025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29879486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1000"/>
                                        <p:tgtEl>
                                          <p:spTgt spid="14"/>
                                        </p:tgtEl>
                                      </p:cBhvr>
                                    </p:animEffect>
                                    <p:anim calcmode="lin" valueType="num">
                                      <p:cBhvr>
                                        <p:cTn id="8" dur="1000" fill="hold"/>
                                        <p:tgtEl>
                                          <p:spTgt spid="14"/>
                                        </p:tgtEl>
                                        <p:attrNameLst>
                                          <p:attrName>ppt_x</p:attrName>
                                        </p:attrNameLst>
                                      </p:cBhvr>
                                      <p:tavLst>
                                        <p:tav tm="0">
                                          <p:val>
                                            <p:strVal val="#ppt_x"/>
                                          </p:val>
                                        </p:tav>
                                        <p:tav tm="100000">
                                          <p:val>
                                            <p:strVal val="#ppt_x"/>
                                          </p:val>
                                        </p:tav>
                                      </p:tavLst>
                                    </p:anim>
                                    <p:anim calcmode="lin" valueType="num">
                                      <p:cBhvr>
                                        <p:cTn id="9" dur="1000" fill="hold"/>
                                        <p:tgtEl>
                                          <p:spTgt spid="14"/>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2"/>
                                        </p:tgtEl>
                                        <p:attrNameLst>
                                          <p:attrName>style.visibility</p:attrName>
                                        </p:attrNameLst>
                                      </p:cBhvr>
                                      <p:to>
                                        <p:strVal val="visible"/>
                                      </p:to>
                                    </p:set>
                                    <p:anim calcmode="lin" valueType="num">
                                      <p:cBhvr>
                                        <p:cTn id="14" dur="500" fill="hold"/>
                                        <p:tgtEl>
                                          <p:spTgt spid="2"/>
                                        </p:tgtEl>
                                        <p:attrNameLst>
                                          <p:attrName>ppt_w</p:attrName>
                                        </p:attrNameLst>
                                      </p:cBhvr>
                                      <p:tavLst>
                                        <p:tav tm="0">
                                          <p:val>
                                            <p:fltVal val="0"/>
                                          </p:val>
                                        </p:tav>
                                        <p:tav tm="100000">
                                          <p:val>
                                            <p:strVal val="#ppt_w"/>
                                          </p:val>
                                        </p:tav>
                                      </p:tavLst>
                                    </p:anim>
                                    <p:anim calcmode="lin" valueType="num">
                                      <p:cBhvr>
                                        <p:cTn id="15" dur="500" fill="hold"/>
                                        <p:tgtEl>
                                          <p:spTgt spid="2"/>
                                        </p:tgtEl>
                                        <p:attrNameLst>
                                          <p:attrName>ppt_h</p:attrName>
                                        </p:attrNameLst>
                                      </p:cBhvr>
                                      <p:tavLst>
                                        <p:tav tm="0">
                                          <p:val>
                                            <p:fltVal val="0"/>
                                          </p:val>
                                        </p:tav>
                                        <p:tav tm="100000">
                                          <p:val>
                                            <p:strVal val="#ppt_h"/>
                                          </p:val>
                                        </p:tav>
                                      </p:tavLst>
                                    </p:anim>
                                    <p:animEffect transition="in" filter="fade">
                                      <p:cBhvr>
                                        <p:cTn id="16" dur="500"/>
                                        <p:tgtEl>
                                          <p:spTgt spid="2"/>
                                        </p:tgtEl>
                                      </p:cBhvr>
                                    </p:animEffect>
                                  </p:childTnLst>
                                </p:cTn>
                              </p:par>
                            </p:childTnLst>
                          </p:cTn>
                        </p:par>
                      </p:childTnLst>
                    </p:cTn>
                  </p:par>
                  <p:par>
                    <p:cTn id="17" fill="hold">
                      <p:stCondLst>
                        <p:cond delay="indefinite"/>
                      </p:stCondLst>
                      <p:childTnLst>
                        <p:par>
                          <p:cTn id="18" fill="hold">
                            <p:stCondLst>
                              <p:cond delay="0"/>
                            </p:stCondLst>
                            <p:childTnLst>
                              <p:par>
                                <p:cTn id="19" presetID="6" presetClass="emph" presetSubtype="0" fill="hold" nodeType="clickEffect">
                                  <p:stCondLst>
                                    <p:cond delay="0"/>
                                  </p:stCondLst>
                                  <p:childTnLst>
                                    <p:animScale>
                                      <p:cBhvr>
                                        <p:cTn id="20" dur="2000" fill="hold"/>
                                        <p:tgtEl>
                                          <p:spTgt spid="2"/>
                                        </p:tgtEl>
                                      </p:cBhvr>
                                      <p:by x="20000" y="20000"/>
                                    </p:animScale>
                                  </p:childTnLst>
                                </p:cTn>
                              </p:par>
                              <p:par>
                                <p:cTn id="21" presetID="0" presetClass="path" presetSubtype="0" accel="50000" decel="50000" fill="hold" nodeType="withEffect">
                                  <p:stCondLst>
                                    <p:cond delay="0"/>
                                  </p:stCondLst>
                                  <p:childTnLst>
                                    <p:animMotion origin="layout" path="M -5.55556E-7 -1.11111E-6 L 0.39879 -0.06643 L 0.39879 -0.06643 L 0.39879 -0.06643 " pathEditMode="relative" rAng="0" ptsTypes="AAAA">
                                      <p:cBhvr>
                                        <p:cTn id="22" dur="2000" fill="hold"/>
                                        <p:tgtEl>
                                          <p:spTgt spid="2"/>
                                        </p:tgtEl>
                                        <p:attrNameLst>
                                          <p:attrName>ppt_x</p:attrName>
                                          <p:attrName>ppt_y</p:attrName>
                                        </p:attrNameLst>
                                      </p:cBhvr>
                                      <p:rCtr x="19931" y="-3333"/>
                                    </p:animMotion>
                                  </p:childTnLst>
                                </p:cTn>
                              </p:par>
                            </p:childTnLst>
                          </p:cTn>
                        </p:par>
                        <p:par>
                          <p:cTn id="23" fill="hold">
                            <p:stCondLst>
                              <p:cond delay="2000"/>
                            </p:stCondLst>
                            <p:childTnLst>
                              <p:par>
                                <p:cTn id="24" presetID="42" presetClass="entr" presetSubtype="0" fill="hold" grpId="0" nodeType="afterEffect">
                                  <p:stCondLst>
                                    <p:cond delay="0"/>
                                  </p:stCondLst>
                                  <p:childTnLst>
                                    <p:set>
                                      <p:cBhvr>
                                        <p:cTn id="25" dur="1" fill="hold">
                                          <p:stCondLst>
                                            <p:cond delay="0"/>
                                          </p:stCondLst>
                                        </p:cTn>
                                        <p:tgtEl>
                                          <p:spTgt spid="13"/>
                                        </p:tgtEl>
                                        <p:attrNameLst>
                                          <p:attrName>style.visibility</p:attrName>
                                        </p:attrNameLst>
                                      </p:cBhvr>
                                      <p:to>
                                        <p:strVal val="visible"/>
                                      </p:to>
                                    </p:set>
                                    <p:animEffect transition="in" filter="fade">
                                      <p:cBhvr>
                                        <p:cTn id="26" dur="1000"/>
                                        <p:tgtEl>
                                          <p:spTgt spid="13"/>
                                        </p:tgtEl>
                                      </p:cBhvr>
                                    </p:animEffect>
                                    <p:anim calcmode="lin" valueType="num">
                                      <p:cBhvr>
                                        <p:cTn id="27" dur="1000" fill="hold"/>
                                        <p:tgtEl>
                                          <p:spTgt spid="13"/>
                                        </p:tgtEl>
                                        <p:attrNameLst>
                                          <p:attrName>ppt_x</p:attrName>
                                        </p:attrNameLst>
                                      </p:cBhvr>
                                      <p:tavLst>
                                        <p:tav tm="0">
                                          <p:val>
                                            <p:strVal val="#ppt_x"/>
                                          </p:val>
                                        </p:tav>
                                        <p:tav tm="100000">
                                          <p:val>
                                            <p:strVal val="#ppt_x"/>
                                          </p:val>
                                        </p:tav>
                                      </p:tavLst>
                                    </p:anim>
                                    <p:anim calcmode="lin" valueType="num">
                                      <p:cBhvr>
                                        <p:cTn id="28" dur="1000" fill="hold"/>
                                        <p:tgtEl>
                                          <p:spTgt spid="13"/>
                                        </p:tgtEl>
                                        <p:attrNameLst>
                                          <p:attrName>ppt_y</p:attrName>
                                        </p:attrNameLst>
                                      </p:cBhvr>
                                      <p:tavLst>
                                        <p:tav tm="0">
                                          <p:val>
                                            <p:strVal val="#ppt_y+.1"/>
                                          </p:val>
                                        </p:tav>
                                        <p:tav tm="100000">
                                          <p:val>
                                            <p:strVal val="#ppt_y"/>
                                          </p:val>
                                        </p:tav>
                                      </p:tavLst>
                                    </p:anim>
                                  </p:childTnLst>
                                </p:cTn>
                              </p:par>
                            </p:childTnLst>
                          </p:cTn>
                        </p:par>
                        <p:par>
                          <p:cTn id="29" fill="hold">
                            <p:stCondLst>
                              <p:cond delay="3000"/>
                            </p:stCondLst>
                            <p:childTnLst>
                              <p:par>
                                <p:cTn id="30" presetID="42" presetClass="entr" presetSubtype="0" fill="hold" grpId="0" nodeType="afterEffect">
                                  <p:stCondLst>
                                    <p:cond delay="0"/>
                                  </p:stCondLst>
                                  <p:childTnLst>
                                    <p:set>
                                      <p:cBhvr>
                                        <p:cTn id="31" dur="1" fill="hold">
                                          <p:stCondLst>
                                            <p:cond delay="0"/>
                                          </p:stCondLst>
                                        </p:cTn>
                                        <p:tgtEl>
                                          <p:spTgt spid="5"/>
                                        </p:tgtEl>
                                        <p:attrNameLst>
                                          <p:attrName>style.visibility</p:attrName>
                                        </p:attrNameLst>
                                      </p:cBhvr>
                                      <p:to>
                                        <p:strVal val="visible"/>
                                      </p:to>
                                    </p:set>
                                    <p:animEffect transition="in" filter="fade">
                                      <p:cBhvr>
                                        <p:cTn id="32" dur="1000"/>
                                        <p:tgtEl>
                                          <p:spTgt spid="5"/>
                                        </p:tgtEl>
                                      </p:cBhvr>
                                    </p:animEffect>
                                    <p:anim calcmode="lin" valueType="num">
                                      <p:cBhvr>
                                        <p:cTn id="33" dur="1000" fill="hold"/>
                                        <p:tgtEl>
                                          <p:spTgt spid="5"/>
                                        </p:tgtEl>
                                        <p:attrNameLst>
                                          <p:attrName>ppt_x</p:attrName>
                                        </p:attrNameLst>
                                      </p:cBhvr>
                                      <p:tavLst>
                                        <p:tav tm="0">
                                          <p:val>
                                            <p:strVal val="#ppt_x"/>
                                          </p:val>
                                        </p:tav>
                                        <p:tav tm="100000">
                                          <p:val>
                                            <p:strVal val="#ppt_x"/>
                                          </p:val>
                                        </p:tav>
                                      </p:tavLst>
                                    </p:anim>
                                    <p:anim calcmode="lin" valueType="num">
                                      <p:cBhvr>
                                        <p:cTn id="34"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53" presetClass="entr" presetSubtype="16" fill="hold" nodeType="clickEffect">
                                  <p:stCondLst>
                                    <p:cond delay="0"/>
                                  </p:stCondLst>
                                  <p:childTnLst>
                                    <p:set>
                                      <p:cBhvr>
                                        <p:cTn id="38" dur="1" fill="hold">
                                          <p:stCondLst>
                                            <p:cond delay="0"/>
                                          </p:stCondLst>
                                        </p:cTn>
                                        <p:tgtEl>
                                          <p:spTgt spid="6"/>
                                        </p:tgtEl>
                                        <p:attrNameLst>
                                          <p:attrName>style.visibility</p:attrName>
                                        </p:attrNameLst>
                                      </p:cBhvr>
                                      <p:to>
                                        <p:strVal val="visible"/>
                                      </p:to>
                                    </p:set>
                                    <p:anim calcmode="lin" valueType="num">
                                      <p:cBhvr>
                                        <p:cTn id="39" dur="500" fill="hold"/>
                                        <p:tgtEl>
                                          <p:spTgt spid="6"/>
                                        </p:tgtEl>
                                        <p:attrNameLst>
                                          <p:attrName>ppt_w</p:attrName>
                                        </p:attrNameLst>
                                      </p:cBhvr>
                                      <p:tavLst>
                                        <p:tav tm="0">
                                          <p:val>
                                            <p:fltVal val="0"/>
                                          </p:val>
                                        </p:tav>
                                        <p:tav tm="100000">
                                          <p:val>
                                            <p:strVal val="#ppt_w"/>
                                          </p:val>
                                        </p:tav>
                                      </p:tavLst>
                                    </p:anim>
                                    <p:anim calcmode="lin" valueType="num">
                                      <p:cBhvr>
                                        <p:cTn id="40" dur="500" fill="hold"/>
                                        <p:tgtEl>
                                          <p:spTgt spid="6"/>
                                        </p:tgtEl>
                                        <p:attrNameLst>
                                          <p:attrName>ppt_h</p:attrName>
                                        </p:attrNameLst>
                                      </p:cBhvr>
                                      <p:tavLst>
                                        <p:tav tm="0">
                                          <p:val>
                                            <p:fltVal val="0"/>
                                          </p:val>
                                        </p:tav>
                                        <p:tav tm="100000">
                                          <p:val>
                                            <p:strVal val="#ppt_h"/>
                                          </p:val>
                                        </p:tav>
                                      </p:tavLst>
                                    </p:anim>
                                    <p:animEffect transition="in" filter="fade">
                                      <p:cBhvr>
                                        <p:cTn id="41" dur="500"/>
                                        <p:tgtEl>
                                          <p:spTgt spid="6"/>
                                        </p:tgtEl>
                                      </p:cBhvr>
                                    </p:animEffect>
                                  </p:childTnLst>
                                </p:cTn>
                              </p:par>
                            </p:childTnLst>
                          </p:cTn>
                        </p:par>
                      </p:childTnLst>
                    </p:cTn>
                  </p:par>
                  <p:par>
                    <p:cTn id="42" fill="hold">
                      <p:stCondLst>
                        <p:cond delay="indefinite"/>
                      </p:stCondLst>
                      <p:childTnLst>
                        <p:par>
                          <p:cTn id="43" fill="hold">
                            <p:stCondLst>
                              <p:cond delay="0"/>
                            </p:stCondLst>
                            <p:childTnLst>
                              <p:par>
                                <p:cTn id="44" presetID="6" presetClass="emph" presetSubtype="0" fill="hold" nodeType="clickEffect">
                                  <p:stCondLst>
                                    <p:cond delay="0"/>
                                  </p:stCondLst>
                                  <p:childTnLst>
                                    <p:animScale>
                                      <p:cBhvr>
                                        <p:cTn id="45" dur="2000" fill="hold"/>
                                        <p:tgtEl>
                                          <p:spTgt spid="6"/>
                                        </p:tgtEl>
                                      </p:cBhvr>
                                      <p:by x="20000" y="20000"/>
                                    </p:animScale>
                                  </p:childTnLst>
                                </p:cTn>
                              </p:par>
                              <p:par>
                                <p:cTn id="46" presetID="0" presetClass="path" presetSubtype="0" accel="50000" decel="50000" fill="hold" nodeType="withEffect">
                                  <p:stCondLst>
                                    <p:cond delay="0"/>
                                  </p:stCondLst>
                                  <p:childTnLst>
                                    <p:animMotion origin="layout" path="M -0.0382 -0.02616 L 0.37899 0.203 " pathEditMode="relative" ptsTypes="AA">
                                      <p:cBhvr>
                                        <p:cTn id="47" dur="2000" fill="hold"/>
                                        <p:tgtEl>
                                          <p:spTgt spid="6"/>
                                        </p:tgtEl>
                                        <p:attrNameLst>
                                          <p:attrName>ppt_x</p:attrName>
                                          <p:attrName>ppt_y</p:attrName>
                                        </p:attrNameLst>
                                      </p:cBhvr>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3" grpId="0"/>
      <p:bldP spid="5"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3"/>
          <p:cNvSpPr txBox="1">
            <a:spLocks noChangeArrowheads="1"/>
          </p:cNvSpPr>
          <p:nvPr/>
        </p:nvSpPr>
        <p:spPr>
          <a:xfrm>
            <a:off x="1212620" y="1262068"/>
            <a:ext cx="6977495" cy="768350"/>
          </a:xfrm>
          <a:prstGeom prst="rect">
            <a:avLst/>
          </a:prstGeom>
        </p:spPr>
        <p:txBody>
          <a:bodyPr/>
          <a:lstStyle>
            <a:lvl1pPr marL="342900" indent="-342900" algn="l" defTabSz="457200" rtl="0" eaLnBrk="1" latinLnBrk="0" hangingPunct="1">
              <a:spcBef>
                <a:spcPts val="1000"/>
              </a:spcBef>
              <a:spcAft>
                <a:spcPts val="0"/>
              </a:spcAft>
              <a:buClr>
                <a:schemeClr val="accent1"/>
              </a:buClr>
              <a:buFont typeface="Wingdings 3" charset="2"/>
              <a:buChar char=""/>
              <a:defRPr sz="1800" kern="1200">
                <a:solidFill>
                  <a:schemeClr val="tx1">
                    <a:lumMod val="75000"/>
                    <a:lumOff val="25000"/>
                  </a:schemeClr>
                </a:solidFill>
                <a:latin typeface="+mn-lt"/>
                <a:ea typeface="+mn-ea"/>
                <a:cs typeface="+mn-cs"/>
              </a:defRPr>
            </a:lvl1pPr>
            <a:lvl2pPr marL="742950" indent="-285750" algn="l" defTabSz="457200" rtl="0" eaLnBrk="1" latinLnBrk="0" hangingPunct="1">
              <a:spcBef>
                <a:spcPts val="1000"/>
              </a:spcBef>
              <a:spcAft>
                <a:spcPts val="0"/>
              </a:spcAft>
              <a:buClr>
                <a:schemeClr val="accent1"/>
              </a:buClr>
              <a:buFont typeface="Wingdings 3" charset="2"/>
              <a:buChar char=""/>
              <a:defRPr sz="1600" kern="1200">
                <a:solidFill>
                  <a:schemeClr val="tx1">
                    <a:lumMod val="75000"/>
                    <a:lumOff val="25000"/>
                  </a:schemeClr>
                </a:solidFill>
                <a:latin typeface="+mn-lt"/>
                <a:ea typeface="+mn-ea"/>
                <a:cs typeface="+mn-cs"/>
              </a:defRPr>
            </a:lvl2pPr>
            <a:lvl3pPr marL="1143000" indent="-228600" algn="l" defTabSz="457200" rtl="0" eaLnBrk="1" latinLnBrk="0" hangingPunct="1">
              <a:spcBef>
                <a:spcPts val="1000"/>
              </a:spcBef>
              <a:spcAft>
                <a:spcPts val="0"/>
              </a:spcAft>
              <a:buClr>
                <a:schemeClr val="accent1"/>
              </a:buClr>
              <a:buFont typeface="Wingdings 3" charset="2"/>
              <a:buChar char=""/>
              <a:defRPr sz="1400" kern="1200">
                <a:solidFill>
                  <a:schemeClr val="tx1">
                    <a:lumMod val="75000"/>
                    <a:lumOff val="25000"/>
                  </a:schemeClr>
                </a:solidFill>
                <a:latin typeface="+mn-lt"/>
                <a:ea typeface="+mn-ea"/>
                <a:cs typeface="+mn-cs"/>
              </a:defRPr>
            </a:lvl3pPr>
            <a:lvl4pPr marL="1600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4pPr>
            <a:lvl5pPr marL="20574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5pPr>
            <a:lvl6pPr marL="25146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6pPr>
            <a:lvl7pPr marL="29718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7pPr>
            <a:lvl8pPr marL="34290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8pPr>
            <a:lvl9pPr marL="3886200" indent="-228600" algn="l" defTabSz="457200" rtl="0" eaLnBrk="1" latinLnBrk="0" hangingPunct="1">
              <a:spcBef>
                <a:spcPts val="1000"/>
              </a:spcBef>
              <a:spcAft>
                <a:spcPts val="0"/>
              </a:spcAft>
              <a:buClr>
                <a:schemeClr val="accent1"/>
              </a:buClr>
              <a:buFont typeface="Wingdings 3" charset="2"/>
              <a:buChar char=""/>
              <a:defRPr sz="1200" kern="1200">
                <a:solidFill>
                  <a:schemeClr val="tx1">
                    <a:lumMod val="75000"/>
                    <a:lumOff val="25000"/>
                  </a:schemeClr>
                </a:solidFill>
                <a:latin typeface="+mn-lt"/>
                <a:ea typeface="+mn-ea"/>
                <a:cs typeface="+mn-cs"/>
              </a:defRPr>
            </a:lvl9pPr>
          </a:lstStyle>
          <a:p>
            <a:pPr marL="0" indent="0" fontAlgn="auto">
              <a:lnSpc>
                <a:spcPct val="90000"/>
              </a:lnSpc>
              <a:buNone/>
              <a:defRPr/>
            </a:pPr>
            <a:r>
              <a:rPr lang="zh-CN" altLang="en-US" sz="2000" dirty="0">
                <a:latin typeface="+mn-ea"/>
              </a:rPr>
              <a:t>信息安全大致经历了通信保密（通信安全）、信息安全（计算机安全）、信息保障</a:t>
            </a:r>
            <a:r>
              <a:rPr lang="en-US" altLang="zh-CN" sz="2000" dirty="0">
                <a:latin typeface="+mn-ea"/>
              </a:rPr>
              <a:t>3</a:t>
            </a:r>
            <a:r>
              <a:rPr lang="zh-CN" altLang="en-US" sz="2000" dirty="0">
                <a:latin typeface="+mn-ea"/>
              </a:rPr>
              <a:t>个发展阶段。</a:t>
            </a:r>
          </a:p>
        </p:txBody>
      </p:sp>
      <p:grpSp>
        <p:nvGrpSpPr>
          <p:cNvPr id="2" name="组合 1"/>
          <p:cNvGrpSpPr/>
          <p:nvPr/>
        </p:nvGrpSpPr>
        <p:grpSpPr>
          <a:xfrm>
            <a:off x="1628338" y="2375595"/>
            <a:ext cx="6561777" cy="3689347"/>
            <a:chOff x="1628338" y="2375595"/>
            <a:chExt cx="6561777" cy="3689347"/>
          </a:xfrm>
        </p:grpSpPr>
        <p:sp>
          <p:nvSpPr>
            <p:cNvPr id="54286" name="文本框 15"/>
            <p:cNvSpPr txBox="1">
              <a:spLocks noChangeArrowheads="1"/>
            </p:cNvSpPr>
            <p:nvPr/>
          </p:nvSpPr>
          <p:spPr bwMode="auto">
            <a:xfrm>
              <a:off x="1673099" y="5689983"/>
              <a:ext cx="1688848" cy="369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1980</a:t>
              </a:r>
              <a:r>
                <a:rPr lang="zh-CN" altLang="en-US">
                  <a:solidFill>
                    <a:schemeClr val="tx1"/>
                  </a:solidFill>
                </a:rPr>
                <a:t>年代以前</a:t>
              </a:r>
            </a:p>
          </p:txBody>
        </p:sp>
        <p:sp>
          <p:nvSpPr>
            <p:cNvPr id="17" name="文本框 16"/>
            <p:cNvSpPr txBox="1"/>
            <p:nvPr/>
          </p:nvSpPr>
          <p:spPr bwMode="auto">
            <a:xfrm>
              <a:off x="3508578" y="5695055"/>
              <a:ext cx="1803400" cy="369887"/>
            </a:xfrm>
            <a:prstGeom prst="rect">
              <a:avLst/>
            </a:prstGeom>
            <a:noFill/>
          </p:spPr>
          <p:txBody>
            <a:bodyPr>
              <a:spAutoFit/>
            </a:bodyPr>
            <a:lstStyle/>
            <a:p>
              <a:pPr eaLnBrk="1" fontAlgn="auto" hangingPunct="1">
                <a:spcBef>
                  <a:spcPts val="0"/>
                </a:spcBef>
                <a:spcAft>
                  <a:spcPts val="0"/>
                </a:spcAft>
                <a:defRPr/>
              </a:pPr>
              <a:r>
                <a:rPr lang="en-US" altLang="zh-CN" dirty="0">
                  <a:latin typeface="+mn-ea"/>
                </a:rPr>
                <a:t>1980-2000</a:t>
              </a:r>
              <a:r>
                <a:rPr lang="zh-CN" altLang="en-US" dirty="0">
                  <a:latin typeface="+mn-ea"/>
                </a:rPr>
                <a:t>年代</a:t>
              </a:r>
            </a:p>
          </p:txBody>
        </p:sp>
        <p:sp>
          <p:nvSpPr>
            <p:cNvPr id="18" name="文本框 17"/>
            <p:cNvSpPr txBox="1"/>
            <p:nvPr/>
          </p:nvSpPr>
          <p:spPr bwMode="auto">
            <a:xfrm>
              <a:off x="5688215" y="5690291"/>
              <a:ext cx="2501900" cy="368300"/>
            </a:xfrm>
            <a:prstGeom prst="rect">
              <a:avLst/>
            </a:prstGeom>
            <a:noFill/>
          </p:spPr>
          <p:txBody>
            <a:bodyPr>
              <a:spAutoFit/>
            </a:bodyPr>
            <a:lstStyle/>
            <a:p>
              <a:pPr eaLnBrk="1" fontAlgn="auto" hangingPunct="1">
                <a:spcBef>
                  <a:spcPts val="0"/>
                </a:spcBef>
                <a:spcAft>
                  <a:spcPts val="0"/>
                </a:spcAft>
                <a:defRPr/>
              </a:pPr>
              <a:r>
                <a:rPr lang="en-US" altLang="zh-CN" dirty="0">
                  <a:latin typeface="+mn-ea"/>
                </a:rPr>
                <a:t>2000</a:t>
              </a:r>
              <a:r>
                <a:rPr lang="zh-CN" altLang="en-US" dirty="0">
                  <a:latin typeface="+mn-ea"/>
                </a:rPr>
                <a:t>年代以来</a:t>
              </a:r>
            </a:p>
          </p:txBody>
        </p:sp>
        <p:grpSp>
          <p:nvGrpSpPr>
            <p:cNvPr id="54288" name="组合 54287"/>
            <p:cNvGrpSpPr/>
            <p:nvPr/>
          </p:nvGrpSpPr>
          <p:grpSpPr>
            <a:xfrm>
              <a:off x="1628338" y="2375595"/>
              <a:ext cx="5881086" cy="3203576"/>
              <a:chOff x="2427315" y="2555875"/>
              <a:chExt cx="5881086" cy="3203576"/>
            </a:xfrm>
          </p:grpSpPr>
          <p:sp>
            <p:nvSpPr>
              <p:cNvPr id="9" name="立方体 8"/>
              <p:cNvSpPr/>
              <p:nvPr/>
            </p:nvSpPr>
            <p:spPr bwMode="auto">
              <a:xfrm flipH="1">
                <a:off x="5489608" y="2555875"/>
                <a:ext cx="2818793" cy="3081266"/>
              </a:xfrm>
              <a:prstGeom prst="cube">
                <a:avLst>
                  <a:gd name="adj" fmla="val 22189"/>
                </a:avLst>
              </a:prstGeom>
              <a:ln/>
            </p:spPr>
            <p:style>
              <a:lnRef idx="3">
                <a:schemeClr val="lt1"/>
              </a:lnRef>
              <a:fillRef idx="1">
                <a:schemeClr val="accent3"/>
              </a:fillRef>
              <a:effectRef idx="1">
                <a:schemeClr val="accent3"/>
              </a:effectRef>
              <a:fontRef idx="minor">
                <a:schemeClr val="lt1"/>
              </a:fontRef>
            </p:style>
            <p:txBody>
              <a:bodyPr anchor="ctr"/>
              <a:lstStyle/>
              <a:p>
                <a:pPr eaLnBrk="1" fontAlgn="auto" hangingPunct="1">
                  <a:spcBef>
                    <a:spcPts val="0"/>
                  </a:spcBef>
                  <a:spcAft>
                    <a:spcPts val="0"/>
                  </a:spcAft>
                  <a:defRPr/>
                </a:pPr>
                <a:endParaRPr lang="zh-CN" altLang="en-US"/>
              </a:p>
            </p:txBody>
          </p:sp>
          <p:sp>
            <p:nvSpPr>
              <p:cNvPr id="8" name="立方体 7"/>
              <p:cNvSpPr/>
              <p:nvPr/>
            </p:nvSpPr>
            <p:spPr bwMode="auto">
              <a:xfrm flipH="1">
                <a:off x="3890354" y="3355975"/>
                <a:ext cx="2220277" cy="2262361"/>
              </a:xfrm>
              <a:prstGeom prst="cube">
                <a:avLst/>
              </a:prstGeom>
              <a:ln/>
            </p:spPr>
            <p:style>
              <a:lnRef idx="2">
                <a:schemeClr val="accent5">
                  <a:shade val="50000"/>
                </a:schemeClr>
              </a:lnRef>
              <a:fillRef idx="1">
                <a:schemeClr val="accent5"/>
              </a:fillRef>
              <a:effectRef idx="0">
                <a:schemeClr val="accent5"/>
              </a:effectRef>
              <a:fontRef idx="minor">
                <a:schemeClr val="lt1"/>
              </a:fontRef>
            </p:style>
            <p:txBody>
              <a:bodyPr anchor="ctr"/>
              <a:lstStyle/>
              <a:p>
                <a:pPr eaLnBrk="1" fontAlgn="auto" hangingPunct="1">
                  <a:spcBef>
                    <a:spcPts val="0"/>
                  </a:spcBef>
                  <a:spcAft>
                    <a:spcPts val="0"/>
                  </a:spcAft>
                  <a:defRPr/>
                </a:pPr>
                <a:endParaRPr lang="zh-CN" altLang="en-US"/>
              </a:p>
            </p:txBody>
          </p:sp>
          <p:sp>
            <p:nvSpPr>
              <p:cNvPr id="11" name="文本框 10"/>
              <p:cNvSpPr txBox="1"/>
              <p:nvPr/>
            </p:nvSpPr>
            <p:spPr bwMode="auto">
              <a:xfrm>
                <a:off x="4400740" y="3273030"/>
                <a:ext cx="1309687" cy="646112"/>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lt"/>
                  </a:rPr>
                  <a:t>信息安全</a:t>
                </a:r>
                <a:r>
                  <a:rPr lang="en-US" altLang="zh-CN" dirty="0">
                    <a:solidFill>
                      <a:schemeClr val="bg1"/>
                    </a:solidFill>
                    <a:latin typeface="+mn-ea"/>
                  </a:rPr>
                  <a:t>INFOSEC</a:t>
                </a:r>
                <a:endParaRPr lang="zh-CN" altLang="en-US" dirty="0">
                  <a:solidFill>
                    <a:schemeClr val="bg1"/>
                  </a:solidFill>
                  <a:latin typeface="+mn-ea"/>
                </a:endParaRPr>
              </a:p>
            </p:txBody>
          </p:sp>
          <p:sp>
            <p:nvSpPr>
              <p:cNvPr id="12" name="文本框 11"/>
              <p:cNvSpPr txBox="1"/>
              <p:nvPr/>
            </p:nvSpPr>
            <p:spPr bwMode="auto">
              <a:xfrm>
                <a:off x="6243366" y="2562659"/>
                <a:ext cx="1311275" cy="646113"/>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lt"/>
                  </a:rPr>
                  <a:t>信息保障</a:t>
                </a:r>
                <a:endParaRPr lang="en-US" altLang="zh-CN" dirty="0">
                  <a:solidFill>
                    <a:schemeClr val="bg1"/>
                  </a:solidFill>
                  <a:latin typeface="+mn-ea"/>
                </a:endParaRPr>
              </a:p>
              <a:p>
                <a:pPr algn="ctr" eaLnBrk="1" fontAlgn="auto" hangingPunct="1">
                  <a:spcBef>
                    <a:spcPts val="0"/>
                  </a:spcBef>
                  <a:spcAft>
                    <a:spcPts val="0"/>
                  </a:spcAft>
                  <a:defRPr/>
                </a:pPr>
                <a:r>
                  <a:rPr lang="en-US" altLang="zh-CN" dirty="0">
                    <a:solidFill>
                      <a:schemeClr val="bg1"/>
                    </a:solidFill>
                    <a:latin typeface="+mn-ea"/>
                  </a:rPr>
                  <a:t>IA</a:t>
                </a:r>
                <a:endParaRPr lang="zh-CN" altLang="en-US" dirty="0">
                  <a:solidFill>
                    <a:schemeClr val="bg1"/>
                  </a:solidFill>
                  <a:latin typeface="+mn-ea"/>
                </a:endParaRPr>
              </a:p>
            </p:txBody>
          </p:sp>
          <p:sp>
            <p:nvSpPr>
              <p:cNvPr id="14" name="文本框 13"/>
              <p:cNvSpPr txBox="1"/>
              <p:nvPr/>
            </p:nvSpPr>
            <p:spPr bwMode="auto">
              <a:xfrm>
                <a:off x="4308520" y="4005264"/>
                <a:ext cx="1665287" cy="1754187"/>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ea"/>
                  </a:rPr>
                  <a:t>机密性</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完整性</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可用性</a:t>
                </a:r>
                <a:endParaRPr lang="en-US" altLang="zh-CN" dirty="0">
                  <a:solidFill>
                    <a:schemeClr val="bg1"/>
                  </a:solidFill>
                  <a:latin typeface="+mn-ea"/>
                </a:endParaRPr>
              </a:p>
              <a:p>
                <a:pPr algn="ctr" eaLnBrk="1" fontAlgn="auto" hangingPunct="1">
                  <a:spcBef>
                    <a:spcPts val="0"/>
                  </a:spcBef>
                  <a:spcAft>
                    <a:spcPts val="0"/>
                  </a:spcAft>
                  <a:defRPr/>
                </a:pPr>
                <a:r>
                  <a:rPr lang="en-US" altLang="zh-CN" dirty="0">
                    <a:solidFill>
                      <a:schemeClr val="bg1"/>
                    </a:solidFill>
                    <a:latin typeface="+mn-ea"/>
                  </a:rPr>
                  <a:t>(</a:t>
                </a:r>
                <a:r>
                  <a:rPr lang="zh-CN" altLang="en-US" dirty="0">
                    <a:solidFill>
                      <a:schemeClr val="bg1"/>
                    </a:solidFill>
                    <a:latin typeface="+mn-ea"/>
                  </a:rPr>
                  <a:t>可控性</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不可否认性</a:t>
                </a:r>
                <a:r>
                  <a:rPr lang="en-US" altLang="zh-CN" dirty="0">
                    <a:solidFill>
                      <a:schemeClr val="bg1"/>
                    </a:solidFill>
                    <a:latin typeface="+mn-ea"/>
                  </a:rPr>
                  <a:t>)</a:t>
                </a:r>
                <a:endParaRPr lang="zh-CN" altLang="en-US" dirty="0">
                  <a:solidFill>
                    <a:schemeClr val="bg1"/>
                  </a:solidFill>
                  <a:latin typeface="+mn-ea"/>
                </a:endParaRPr>
              </a:p>
              <a:p>
                <a:pPr algn="ctr" eaLnBrk="1" fontAlgn="auto" hangingPunct="1">
                  <a:spcBef>
                    <a:spcPts val="0"/>
                  </a:spcBef>
                  <a:spcAft>
                    <a:spcPts val="0"/>
                  </a:spcAft>
                  <a:defRPr/>
                </a:pPr>
                <a:endParaRPr lang="zh-CN" altLang="en-US" dirty="0">
                  <a:solidFill>
                    <a:schemeClr val="bg1"/>
                  </a:solidFill>
                  <a:latin typeface="+mn-ea"/>
                </a:endParaRPr>
              </a:p>
            </p:txBody>
          </p:sp>
          <p:sp>
            <p:nvSpPr>
              <p:cNvPr id="15" name="文本框 14"/>
              <p:cNvSpPr txBox="1"/>
              <p:nvPr/>
            </p:nvSpPr>
            <p:spPr bwMode="auto">
              <a:xfrm>
                <a:off x="6308920" y="3984859"/>
                <a:ext cx="1785938" cy="1200150"/>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ea"/>
                  </a:rPr>
                  <a:t>保护</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检测</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响应</a:t>
                </a:r>
                <a:endParaRPr lang="en-US" altLang="zh-CN" dirty="0">
                  <a:solidFill>
                    <a:schemeClr val="bg1"/>
                  </a:solidFill>
                  <a:latin typeface="+mn-ea"/>
                </a:endParaRPr>
              </a:p>
              <a:p>
                <a:pPr algn="ctr" eaLnBrk="1" fontAlgn="auto" hangingPunct="1">
                  <a:spcBef>
                    <a:spcPts val="0"/>
                  </a:spcBef>
                  <a:spcAft>
                    <a:spcPts val="0"/>
                  </a:spcAft>
                  <a:defRPr/>
                </a:pPr>
                <a:r>
                  <a:rPr lang="zh-CN" altLang="en-US" dirty="0">
                    <a:solidFill>
                      <a:schemeClr val="bg1"/>
                    </a:solidFill>
                    <a:latin typeface="+mn-ea"/>
                  </a:rPr>
                  <a:t>恢复</a:t>
                </a:r>
              </a:p>
            </p:txBody>
          </p:sp>
          <p:sp>
            <p:nvSpPr>
              <p:cNvPr id="54285" name="立方体 54284"/>
              <p:cNvSpPr/>
              <p:nvPr/>
            </p:nvSpPr>
            <p:spPr>
              <a:xfrm flipH="1">
                <a:off x="2427315" y="3889380"/>
                <a:ext cx="2038093" cy="1747761"/>
              </a:xfrm>
              <a:prstGeom prst="cube">
                <a:avLst>
                  <a:gd name="adj" fmla="val 35084"/>
                </a:avLst>
              </a:prstGeom>
              <a:solidFill>
                <a:schemeClr val="accent6"/>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bwMode="auto">
              <a:xfrm>
                <a:off x="2745848" y="3889380"/>
                <a:ext cx="1309687" cy="646113"/>
              </a:xfrm>
              <a:prstGeom prst="rect">
                <a:avLst/>
              </a:prstGeom>
              <a:noFill/>
            </p:spPr>
            <p:txBody>
              <a:bodyPr>
                <a:spAutoFit/>
              </a:bodyPr>
              <a:lstStyle/>
              <a:p>
                <a:pPr algn="ctr" eaLnBrk="1" fontAlgn="auto" hangingPunct="1">
                  <a:spcBef>
                    <a:spcPts val="0"/>
                  </a:spcBef>
                  <a:spcAft>
                    <a:spcPts val="0"/>
                  </a:spcAft>
                  <a:defRPr/>
                </a:pPr>
                <a:r>
                  <a:rPr lang="zh-CN" altLang="en-US" dirty="0">
                    <a:solidFill>
                      <a:schemeClr val="bg1"/>
                    </a:solidFill>
                    <a:latin typeface="+mn-lt"/>
                  </a:rPr>
                  <a:t>通信保密</a:t>
                </a:r>
                <a:r>
                  <a:rPr lang="en-US" altLang="zh-CN" dirty="0">
                    <a:solidFill>
                      <a:schemeClr val="bg1"/>
                    </a:solidFill>
                    <a:latin typeface="+mn-ea"/>
                  </a:rPr>
                  <a:t>COMSEC</a:t>
                </a:r>
                <a:endParaRPr lang="zh-CN" altLang="en-US" dirty="0">
                  <a:solidFill>
                    <a:schemeClr val="bg1"/>
                  </a:solidFill>
                  <a:latin typeface="+mn-ea"/>
                </a:endParaRPr>
              </a:p>
            </p:txBody>
          </p:sp>
          <p:sp>
            <p:nvSpPr>
              <p:cNvPr id="54287" name="矩形 54286"/>
              <p:cNvSpPr/>
              <p:nvPr/>
            </p:nvSpPr>
            <p:spPr>
              <a:xfrm>
                <a:off x="3238230" y="4864468"/>
                <a:ext cx="877163" cy="369332"/>
              </a:xfrm>
              <a:prstGeom prst="rect">
                <a:avLst/>
              </a:prstGeom>
            </p:spPr>
            <p:txBody>
              <a:bodyPr wrap="none">
                <a:spAutoFit/>
              </a:bodyPr>
              <a:lstStyle/>
              <a:p>
                <a:r>
                  <a:rPr lang="zh-CN" altLang="en-US" dirty="0">
                    <a:solidFill>
                      <a:schemeClr val="bg1"/>
                    </a:solidFill>
                  </a:rPr>
                  <a:t>机密性</a:t>
                </a:r>
              </a:p>
            </p:txBody>
          </p:sp>
        </p:grpSp>
      </p:grpSp>
      <p:sp>
        <p:nvSpPr>
          <p:cNvPr id="19" name="文本框 18">
            <a:extLst>
              <a:ext uri="{FF2B5EF4-FFF2-40B4-BE49-F238E27FC236}">
                <a16:creationId xmlns:a16="http://schemas.microsoft.com/office/drawing/2014/main" id="{28755CD8-4F2D-47F0-A9D4-4131330CE5A0}"/>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18363481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ipe(left)">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5" name="标题 6"/>
          <p:cNvSpPr txBox="1">
            <a:spLocks/>
          </p:cNvSpPr>
          <p:nvPr/>
        </p:nvSpPr>
        <p:spPr bwMode="auto">
          <a:xfrm>
            <a:off x="1214209" y="1088248"/>
            <a:ext cx="361417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课程交流和任务</a:t>
            </a:r>
          </a:p>
        </p:txBody>
      </p:sp>
      <p:sp>
        <p:nvSpPr>
          <p:cNvPr id="6" name="矩形 5"/>
          <p:cNvSpPr/>
          <p:nvPr/>
        </p:nvSpPr>
        <p:spPr>
          <a:xfrm>
            <a:off x="1214209" y="1872473"/>
            <a:ext cx="3147015" cy="424732"/>
          </a:xfrm>
          <a:prstGeom prst="rect">
            <a:avLst/>
          </a:prstGeom>
        </p:spPr>
        <p:txBody>
          <a:bodyPr wrap="none">
            <a:spAutoFit/>
          </a:bodyPr>
          <a:lstStyle/>
          <a:p>
            <a:pPr marL="342900" indent="-342900" eaLnBrk="1" hangingPunct="1">
              <a:lnSpc>
                <a:spcPct val="90000"/>
              </a:lnSpc>
              <a:buClr>
                <a:schemeClr val="accent1"/>
              </a:buClr>
              <a:buFont typeface="Wingdings" panose="05000000000000000000" pitchFamily="2" charset="2"/>
              <a:buChar char="p"/>
            </a:pPr>
            <a:r>
              <a:rPr lang="zh-CN" altLang="en-US" sz="2400" dirty="0">
                <a:latin typeface="+mn-ea"/>
              </a:rPr>
              <a:t>我的</a:t>
            </a:r>
            <a:r>
              <a:rPr lang="en-US" altLang="zh-CN" sz="2400" dirty="0">
                <a:latin typeface="+mn-ea"/>
              </a:rPr>
              <a:t>QQ</a:t>
            </a:r>
            <a:r>
              <a:rPr lang="zh-CN" altLang="en-US" sz="2400" dirty="0">
                <a:latin typeface="+mn-ea"/>
              </a:rPr>
              <a:t>：</a:t>
            </a:r>
            <a:r>
              <a:rPr lang="en-US" altLang="zh-CN" sz="2400" dirty="0">
                <a:latin typeface="+mn-ea"/>
              </a:rPr>
              <a:t>150137697</a:t>
            </a:r>
          </a:p>
        </p:txBody>
      </p:sp>
      <p:sp>
        <p:nvSpPr>
          <p:cNvPr id="9" name="文本框 8"/>
          <p:cNvSpPr txBox="1"/>
          <p:nvPr/>
        </p:nvSpPr>
        <p:spPr>
          <a:xfrm>
            <a:off x="1689697" y="3285405"/>
            <a:ext cx="6988781"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由各群主收集本班同学完成的作业和项目报告并打包压缩，通过</a:t>
            </a:r>
            <a:r>
              <a:rPr lang="en-US" altLang="zh-CN" sz="2400" dirty="0">
                <a:latin typeface="+mn-ea"/>
              </a:rPr>
              <a:t>QQ</a:t>
            </a:r>
            <a:r>
              <a:rPr lang="zh-CN" altLang="en-US" sz="2400" dirty="0">
                <a:latin typeface="+mn-ea"/>
              </a:rPr>
              <a:t>提交。</a:t>
            </a:r>
          </a:p>
        </p:txBody>
      </p:sp>
      <p:sp>
        <p:nvSpPr>
          <p:cNvPr id="10" name="文本框 9"/>
          <p:cNvSpPr txBox="1"/>
          <p:nvPr/>
        </p:nvSpPr>
        <p:spPr>
          <a:xfrm>
            <a:off x="1689698" y="4184011"/>
            <a:ext cx="6988781" cy="461665"/>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为了便于识别和排序，提交的文件命名规则：</a:t>
            </a:r>
          </a:p>
        </p:txBody>
      </p:sp>
      <p:sp>
        <p:nvSpPr>
          <p:cNvPr id="2" name="矩形 1"/>
          <p:cNvSpPr/>
          <p:nvPr/>
        </p:nvSpPr>
        <p:spPr>
          <a:xfrm>
            <a:off x="2119948" y="4711946"/>
            <a:ext cx="5416868" cy="461665"/>
          </a:xfrm>
          <a:prstGeom prst="rect">
            <a:avLst/>
          </a:prstGeom>
          <a:solidFill>
            <a:srgbClr val="00B050"/>
          </a:solidFill>
        </p:spPr>
        <p:txBody>
          <a:bodyPr wrap="none">
            <a:spAutoFit/>
          </a:bodyPr>
          <a:lstStyle/>
          <a:p>
            <a:r>
              <a:rPr lang="zh-CN" altLang="en-US" sz="2400" dirty="0">
                <a:solidFill>
                  <a:srgbClr val="FFFF00"/>
                </a:solidFill>
                <a:latin typeface="+mn-ea"/>
              </a:rPr>
              <a:t>学号</a:t>
            </a:r>
            <a:r>
              <a:rPr lang="en-US" altLang="zh-CN" sz="2400" dirty="0">
                <a:solidFill>
                  <a:schemeClr val="bg1"/>
                </a:solidFill>
                <a:latin typeface="+mn-ea"/>
              </a:rPr>
              <a:t>+</a:t>
            </a:r>
            <a:r>
              <a:rPr lang="zh-CN" altLang="en-US" sz="2400" dirty="0">
                <a:solidFill>
                  <a:schemeClr val="bg1"/>
                </a:solidFill>
                <a:latin typeface="+mn-ea"/>
              </a:rPr>
              <a:t>姓名</a:t>
            </a:r>
            <a:r>
              <a:rPr lang="en-US" altLang="zh-CN" sz="2400" dirty="0">
                <a:solidFill>
                  <a:schemeClr val="bg1"/>
                </a:solidFill>
                <a:latin typeface="+mn-ea"/>
              </a:rPr>
              <a:t>+</a:t>
            </a:r>
            <a:r>
              <a:rPr lang="zh-CN" altLang="en-US" sz="2400" dirty="0">
                <a:solidFill>
                  <a:schemeClr val="bg1"/>
                </a:solidFill>
                <a:latin typeface="+mn-ea"/>
              </a:rPr>
              <a:t>第几次作业（或报告名称）</a:t>
            </a:r>
            <a:endParaRPr lang="zh-CN" altLang="en-US" sz="2400" dirty="0">
              <a:solidFill>
                <a:schemeClr val="bg1"/>
              </a:solidFill>
            </a:endParaRPr>
          </a:p>
        </p:txBody>
      </p:sp>
      <p:sp>
        <p:nvSpPr>
          <p:cNvPr id="12" name="文本框 11">
            <a:extLst>
              <a:ext uri="{FF2B5EF4-FFF2-40B4-BE49-F238E27FC236}">
                <a16:creationId xmlns:a16="http://schemas.microsoft.com/office/drawing/2014/main" id="{F573F8D3-7FC5-4976-973E-86BA69D76BDD}"/>
              </a:ext>
            </a:extLst>
          </p:cNvPr>
          <p:cNvSpPr txBox="1"/>
          <p:nvPr/>
        </p:nvSpPr>
        <p:spPr>
          <a:xfrm>
            <a:off x="1689702" y="2386800"/>
            <a:ext cx="6988781"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请各班班长或学委或其他热心同学为本班建立一个课程</a:t>
            </a:r>
            <a:r>
              <a:rPr lang="en-US" altLang="zh-CN" sz="2400" dirty="0">
                <a:latin typeface="+mn-ea"/>
              </a:rPr>
              <a:t>QQ</a:t>
            </a:r>
            <a:r>
              <a:rPr lang="zh-CN" altLang="en-US" sz="2400" dirty="0">
                <a:latin typeface="+mn-ea"/>
              </a:rPr>
              <a:t>群，作为交流和提交成果的虚拟场所。</a:t>
            </a:r>
          </a:p>
        </p:txBody>
      </p:sp>
      <p:sp>
        <p:nvSpPr>
          <p:cNvPr id="8" name="文本框 7">
            <a:extLst>
              <a:ext uri="{FF2B5EF4-FFF2-40B4-BE49-F238E27FC236}">
                <a16:creationId xmlns:a16="http://schemas.microsoft.com/office/drawing/2014/main" id="{B1BB0515-FBAA-4FF4-AB35-0CC1537C81C3}"/>
              </a:ext>
            </a:extLst>
          </p:cNvPr>
          <p:cNvSpPr txBox="1"/>
          <p:nvPr/>
        </p:nvSpPr>
        <p:spPr>
          <a:xfrm>
            <a:off x="1992039" y="5819028"/>
            <a:ext cx="6988781" cy="830997"/>
          </a:xfrm>
          <a:prstGeom prst="rect">
            <a:avLst/>
          </a:prstGeom>
          <a:noFill/>
        </p:spPr>
        <p:txBody>
          <a:bodyPr wrap="square" rtlCol="0">
            <a:spAutoFit/>
          </a:bodyPr>
          <a:lstStyle/>
          <a:p>
            <a:r>
              <a:rPr lang="zh-CN" altLang="en-US" sz="2400" dirty="0">
                <a:latin typeface="+mn-ea"/>
              </a:rPr>
              <a:t>个人：布置新作业或项目当天的</a:t>
            </a:r>
            <a:r>
              <a:rPr lang="en-US" altLang="zh-CN" sz="2400" dirty="0">
                <a:latin typeface="+mn-ea"/>
              </a:rPr>
              <a:t>24:00</a:t>
            </a:r>
            <a:r>
              <a:rPr lang="zh-CN" altLang="en-US" sz="2400" dirty="0">
                <a:latin typeface="+mn-ea"/>
              </a:rPr>
              <a:t>前；</a:t>
            </a:r>
            <a:endParaRPr lang="en-US" altLang="zh-CN" sz="2400" dirty="0">
              <a:latin typeface="+mn-ea"/>
            </a:endParaRPr>
          </a:p>
          <a:p>
            <a:r>
              <a:rPr lang="zh-CN" altLang="en-US" sz="2400" dirty="0">
                <a:latin typeface="+mn-ea"/>
              </a:rPr>
              <a:t>群主：布置新作业或项目的第二天。逾期不收！</a:t>
            </a:r>
          </a:p>
        </p:txBody>
      </p:sp>
      <p:sp>
        <p:nvSpPr>
          <p:cNvPr id="13" name="矩形 12">
            <a:extLst>
              <a:ext uri="{FF2B5EF4-FFF2-40B4-BE49-F238E27FC236}">
                <a16:creationId xmlns:a16="http://schemas.microsoft.com/office/drawing/2014/main" id="{3C30ED67-32F1-47C5-9082-56163EE74D8F}"/>
              </a:ext>
            </a:extLst>
          </p:cNvPr>
          <p:cNvSpPr/>
          <p:nvPr/>
        </p:nvSpPr>
        <p:spPr>
          <a:xfrm>
            <a:off x="1689697" y="5258826"/>
            <a:ext cx="5412059" cy="461665"/>
          </a:xfrm>
          <a:prstGeom prst="rect">
            <a:avLst/>
          </a:prstGeom>
        </p:spPr>
        <p:txBody>
          <a:bodyPr wrap="none">
            <a:spAutoFit/>
          </a:bodyPr>
          <a:lstStyle/>
          <a:p>
            <a:pPr marL="285750" indent="-285750">
              <a:buClr>
                <a:schemeClr val="accent1"/>
              </a:buClr>
              <a:buFont typeface="Wingdings" panose="05000000000000000000" pitchFamily="2" charset="2"/>
              <a:buChar char="u"/>
            </a:pPr>
            <a:r>
              <a:rPr lang="zh-CN" altLang="en-US" sz="2400" dirty="0">
                <a:latin typeface="+mn-ea"/>
              </a:rPr>
              <a:t>提交前一次作业或项目报告的时间：</a:t>
            </a:r>
            <a:endParaRPr lang="en-US" altLang="zh-CN" sz="2400" dirty="0">
              <a:latin typeface="+mn-ea"/>
            </a:endParaRPr>
          </a:p>
        </p:txBody>
      </p:sp>
      <p:sp>
        <p:nvSpPr>
          <p:cNvPr id="7" name="爆炸形: 8 pt  6">
            <a:extLst>
              <a:ext uri="{FF2B5EF4-FFF2-40B4-BE49-F238E27FC236}">
                <a16:creationId xmlns:a16="http://schemas.microsoft.com/office/drawing/2014/main" id="{F4CAE644-65F0-49DE-B5BA-B3F08984FA0F}"/>
              </a:ext>
            </a:extLst>
          </p:cNvPr>
          <p:cNvSpPr/>
          <p:nvPr/>
        </p:nvSpPr>
        <p:spPr>
          <a:xfrm>
            <a:off x="302749" y="722477"/>
            <a:ext cx="8538501" cy="5956851"/>
          </a:xfrm>
          <a:prstGeom prst="irregularSeal1">
            <a:avLst/>
          </a:prstGeom>
          <a:solidFill>
            <a:srgbClr val="FFFF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3200" dirty="0">
                <a:solidFill>
                  <a:srgbClr val="FF0000"/>
                </a:solidFill>
                <a:latin typeface="+mn-ea"/>
              </a:rPr>
              <a:t>特别提示：</a:t>
            </a:r>
            <a:endParaRPr lang="en-US" altLang="zh-CN" sz="3200" dirty="0">
              <a:solidFill>
                <a:srgbClr val="FF0000"/>
              </a:solidFill>
              <a:latin typeface="+mn-ea"/>
            </a:endParaRPr>
          </a:p>
          <a:p>
            <a:pPr algn="ctr"/>
            <a:r>
              <a:rPr lang="zh-CN" altLang="en-US" sz="3200" dirty="0">
                <a:solidFill>
                  <a:srgbClr val="FF0000"/>
                </a:solidFill>
                <a:latin typeface="+mn-ea"/>
              </a:rPr>
              <a:t>作业和项目报告必须按照命名规则要求命名并按时提交，否则拒绝接收，并视为未提交。</a:t>
            </a:r>
          </a:p>
        </p:txBody>
      </p:sp>
    </p:spTree>
    <p:extLst>
      <p:ext uri="{BB962C8B-B14F-4D97-AF65-F5344CB8AC3E}">
        <p14:creationId xmlns:p14="http://schemas.microsoft.com/office/powerpoint/2010/main" val="4107587330"/>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2"/>
                    </p:tgtEl>
                  </p:cond>
                </p:stCondLst>
                <p:endSync evt="end" delay="0">
                  <p:rtn val="all"/>
                </p:endSync>
                <p:childTnLst>
                  <p:par>
                    <p:cTn id="3" fill="hold">
                      <p:stCondLst>
                        <p:cond delay="0"/>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p:cTn id="7" dur="500" fill="hold"/>
                                        <p:tgtEl>
                                          <p:spTgt spid="7"/>
                                        </p:tgtEl>
                                        <p:attrNameLst>
                                          <p:attrName>ppt_w</p:attrName>
                                        </p:attrNameLst>
                                      </p:cBhvr>
                                      <p:tavLst>
                                        <p:tav tm="0">
                                          <p:val>
                                            <p:fltVal val="0"/>
                                          </p:val>
                                        </p:tav>
                                        <p:tav tm="100000">
                                          <p:val>
                                            <p:strVal val="#ppt_w"/>
                                          </p:val>
                                        </p:tav>
                                      </p:tavLst>
                                    </p:anim>
                                    <p:anim calcmode="lin" valueType="num">
                                      <p:cBhvr>
                                        <p:cTn id="8" dur="500" fill="hold"/>
                                        <p:tgtEl>
                                          <p:spTgt spid="7"/>
                                        </p:tgtEl>
                                        <p:attrNameLst>
                                          <p:attrName>ppt_h</p:attrName>
                                        </p:attrNameLst>
                                      </p:cBhvr>
                                      <p:tavLst>
                                        <p:tav tm="0">
                                          <p:val>
                                            <p:fltVal val="0"/>
                                          </p:val>
                                        </p:tav>
                                        <p:tav tm="100000">
                                          <p:val>
                                            <p:strVal val="#ppt_h"/>
                                          </p:val>
                                        </p:tav>
                                      </p:tavLst>
                                    </p:anim>
                                    <p:animEffect transition="in" filter="fade">
                                      <p:cBhvr>
                                        <p:cTn id="9" dur="500"/>
                                        <p:tgtEl>
                                          <p:spTgt spid="7"/>
                                        </p:tgtEl>
                                      </p:cBhvr>
                                    </p:animEffect>
                                  </p:childTnLst>
                                  <p:subTnLst>
                                    <p:audio>
                                      <p:cMediaNode>
                                        <p:cTn display="0" masterRel="sameClick">
                                          <p:stCondLst>
                                            <p:cond evt="begin" delay="0">
                                              <p:tn val="5"/>
                                            </p:cond>
                                          </p:stCondLst>
                                          <p:endCondLst>
                                            <p:cond evt="onStopAudio" delay="0">
                                              <p:tgtEl>
                                                <p:sldTgt/>
                                              </p:tgtEl>
                                            </p:cond>
                                          </p:endCondLst>
                                        </p:cTn>
                                        <p:tgtEl>
                                          <p:sndTgt r:embed="rId2" name="explode.wav"/>
                                        </p:tgtEl>
                                      </p:cMediaNode>
                                    </p:audio>
                                  </p:subTnLst>
                                </p:cTn>
                              </p:par>
                            </p:childTnLst>
                          </p:cTn>
                        </p:par>
                      </p:childTnLst>
                    </p:cTn>
                  </p:par>
                </p:childTnLst>
              </p:cTn>
              <p:nextCondLst>
                <p:cond evt="onClick" delay="0">
                  <p:tgtEl>
                    <p:spTgt spid="2"/>
                  </p:tgtEl>
                </p:cond>
              </p:nextCondLst>
            </p:seq>
          </p:childTnLst>
        </p:cTn>
      </p:par>
    </p:tnLst>
    <p:bldLst>
      <p:bldP spid="7"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167795" y="1725159"/>
            <a:ext cx="5931274" cy="923330"/>
          </a:xfrm>
          <a:prstGeom prst="rect">
            <a:avLst/>
          </a:prstGeom>
          <a:noFill/>
        </p:spPr>
        <p:txBody>
          <a:bodyPr wrap="square">
            <a:spAutoFit/>
          </a:bodyPr>
          <a:lstStyle/>
          <a:p>
            <a:pPr eaLnBrk="1" fontAlgn="auto" hangingPunct="1">
              <a:spcBef>
                <a:spcPts val="0"/>
              </a:spcBef>
              <a:spcAft>
                <a:spcPts val="0"/>
              </a:spcAft>
              <a:defRPr/>
            </a:pPr>
            <a:r>
              <a:rPr lang="zh-CN" altLang="en-US" dirty="0">
                <a:latin typeface="+mn-ea"/>
              </a:rPr>
              <a:t>通信保密阶段（</a:t>
            </a:r>
            <a:r>
              <a:rPr lang="en-US" altLang="zh-CN" dirty="0">
                <a:latin typeface="+mn-ea"/>
              </a:rPr>
              <a:t>1980</a:t>
            </a:r>
            <a:r>
              <a:rPr lang="zh-CN" altLang="en-US" dirty="0">
                <a:latin typeface="+mn-ea"/>
              </a:rPr>
              <a:t>年以前，</a:t>
            </a:r>
            <a:r>
              <a:rPr lang="en-US" altLang="zh-CN" dirty="0">
                <a:latin typeface="+mn-ea"/>
              </a:rPr>
              <a:t> Communications Security, COMSEC</a:t>
            </a:r>
            <a:r>
              <a:rPr lang="zh-CN" altLang="en-US" dirty="0">
                <a:latin typeface="+mn-ea"/>
              </a:rPr>
              <a:t>）</a:t>
            </a:r>
            <a:r>
              <a:rPr lang="zh-CN" altLang="en-US" dirty="0"/>
              <a:t>，加密方法是主要的研究对象。在</a:t>
            </a:r>
            <a:r>
              <a:rPr lang="en-US" altLang="zh-CN" dirty="0"/>
              <a:t>1973</a:t>
            </a:r>
            <a:r>
              <a:rPr lang="zh-CN" altLang="en-US" dirty="0"/>
              <a:t>年</a:t>
            </a:r>
            <a:r>
              <a:rPr lang="en-US" altLang="zh-CN" dirty="0"/>
              <a:t>IBM</a:t>
            </a:r>
            <a:r>
              <a:rPr lang="zh-CN" altLang="en-US" dirty="0"/>
              <a:t>提出</a:t>
            </a:r>
            <a:r>
              <a:rPr lang="en-US" altLang="zh-CN" dirty="0"/>
              <a:t>DES</a:t>
            </a:r>
            <a:r>
              <a:rPr lang="zh-CN" altLang="en-US" dirty="0"/>
              <a:t>加密算法之前，这是一个进展很慢的领域。</a:t>
            </a:r>
          </a:p>
        </p:txBody>
      </p:sp>
      <p:sp>
        <p:nvSpPr>
          <p:cNvPr id="2" name="文本框 1"/>
          <p:cNvSpPr txBox="1"/>
          <p:nvPr/>
        </p:nvSpPr>
        <p:spPr>
          <a:xfrm>
            <a:off x="1167795" y="3161250"/>
            <a:ext cx="6024562" cy="646331"/>
          </a:xfrm>
          <a:prstGeom prst="rect">
            <a:avLst/>
          </a:prstGeom>
          <a:noFill/>
        </p:spPr>
        <p:txBody>
          <a:bodyPr wrap="square" rtlCol="0">
            <a:spAutoFit/>
          </a:bodyPr>
          <a:lstStyle/>
          <a:p>
            <a:r>
              <a:rPr lang="zh-CN" altLang="en-US" dirty="0"/>
              <a:t>在这个阶段中，也许没有任何加密系统比德国的</a:t>
            </a:r>
            <a:r>
              <a:rPr lang="en-US" altLang="zh-CN" dirty="0"/>
              <a:t>ENIGMA</a:t>
            </a:r>
            <a:r>
              <a:rPr lang="zh-CN" altLang="en-US" dirty="0"/>
              <a:t>更加著名。</a:t>
            </a:r>
          </a:p>
        </p:txBody>
      </p:sp>
      <p:pic>
        <p:nvPicPr>
          <p:cNvPr id="6" name="图片 5"/>
          <p:cNvPicPr>
            <a:picLocks noChangeAspect="1"/>
          </p:cNvPicPr>
          <p:nvPr/>
        </p:nvPicPr>
        <p:blipFill>
          <a:blip r:embed="rId2"/>
          <a:stretch>
            <a:fillRect/>
          </a:stretch>
        </p:blipFill>
        <p:spPr>
          <a:xfrm>
            <a:off x="7232650" y="1655688"/>
            <a:ext cx="1589232" cy="2287789"/>
          </a:xfrm>
          <a:prstGeom prst="rect">
            <a:avLst/>
          </a:prstGeom>
        </p:spPr>
      </p:pic>
      <p:sp>
        <p:nvSpPr>
          <p:cNvPr id="7" name="矩形 6"/>
          <p:cNvSpPr/>
          <p:nvPr/>
        </p:nvSpPr>
        <p:spPr>
          <a:xfrm>
            <a:off x="1167795" y="3987960"/>
            <a:ext cx="5638249" cy="1200329"/>
          </a:xfrm>
          <a:prstGeom prst="rect">
            <a:avLst/>
          </a:prstGeom>
        </p:spPr>
        <p:txBody>
          <a:bodyPr wrap="square">
            <a:spAutoFit/>
          </a:bodyPr>
          <a:lstStyle/>
          <a:p>
            <a:r>
              <a:rPr lang="en-US" altLang="zh-CN" dirty="0"/>
              <a:t>ENIGMA</a:t>
            </a:r>
            <a:r>
              <a:rPr lang="zh-CN" altLang="en-US" dirty="0"/>
              <a:t>（源自希腊语，“迷”）由德国发明家亚瑟</a:t>
            </a:r>
            <a:r>
              <a:rPr lang="en-US" altLang="zh-CN" dirty="0"/>
              <a:t>·</a:t>
            </a:r>
            <a:r>
              <a:rPr lang="zh-CN" altLang="en-US" dirty="0"/>
              <a:t>谢尔比乌斯</a:t>
            </a:r>
            <a:r>
              <a:rPr lang="en-US" altLang="zh-CN" dirty="0"/>
              <a:t>(Arthur </a:t>
            </a:r>
            <a:r>
              <a:rPr lang="en-US" altLang="zh-CN" dirty="0" err="1"/>
              <a:t>Scherbius</a:t>
            </a:r>
            <a:r>
              <a:rPr lang="en-US" altLang="zh-CN" dirty="0"/>
              <a:t>) </a:t>
            </a:r>
            <a:r>
              <a:rPr lang="zh-CN" altLang="en-US" dirty="0"/>
              <a:t>在</a:t>
            </a:r>
            <a:r>
              <a:rPr lang="en-US" altLang="zh-CN" dirty="0"/>
              <a:t>1918</a:t>
            </a:r>
            <a:r>
              <a:rPr lang="zh-CN" altLang="en-US" dirty="0"/>
              <a:t>年发明，如果对密文进行暴力破解，解密者将面临</a:t>
            </a:r>
            <a:r>
              <a:rPr lang="en-US" altLang="zh-CN" dirty="0"/>
              <a:t>1</a:t>
            </a:r>
            <a:r>
              <a:rPr lang="zh-CN" altLang="en-US" dirty="0"/>
              <a:t>亿亿种可能性。在当时，这是一个不可能完成的任务。</a:t>
            </a:r>
          </a:p>
        </p:txBody>
      </p:sp>
      <p:sp>
        <p:nvSpPr>
          <p:cNvPr id="8" name="矩形 7"/>
          <p:cNvSpPr/>
          <p:nvPr/>
        </p:nvSpPr>
        <p:spPr>
          <a:xfrm>
            <a:off x="1167795" y="5528455"/>
            <a:ext cx="5597957" cy="369332"/>
          </a:xfrm>
          <a:prstGeom prst="rect">
            <a:avLst/>
          </a:prstGeom>
        </p:spPr>
        <p:txBody>
          <a:bodyPr wrap="square">
            <a:spAutoFit/>
          </a:bodyPr>
          <a:lstStyle/>
          <a:p>
            <a:r>
              <a:rPr lang="zh-CN" altLang="en-US" dirty="0">
                <a:hlinkClick r:id="rId3" action="ppaction://hlinksldjump"/>
              </a:rPr>
              <a:t>因此，</a:t>
            </a:r>
            <a:r>
              <a:rPr lang="en-US" altLang="zh-CN" dirty="0">
                <a:hlinkClick r:id="rId3" action="ppaction://hlinksldjump"/>
              </a:rPr>
              <a:t>ENIGMA</a:t>
            </a:r>
            <a:r>
              <a:rPr lang="zh-CN" altLang="en-US" dirty="0">
                <a:hlinkClick r:id="rId3" action="ppaction://hlinksldjump"/>
              </a:rPr>
              <a:t>被认为是最保险的加密系统。</a:t>
            </a:r>
            <a:endParaRPr lang="zh-CN" altLang="en-US" dirty="0"/>
          </a:p>
        </p:txBody>
      </p:sp>
      <p:pic>
        <p:nvPicPr>
          <p:cNvPr id="9" name="图片 8"/>
          <p:cNvPicPr>
            <a:picLocks noChangeAspect="1"/>
          </p:cNvPicPr>
          <p:nvPr/>
        </p:nvPicPr>
        <p:blipFill>
          <a:blip r:embed="rId4"/>
          <a:stretch>
            <a:fillRect/>
          </a:stretch>
        </p:blipFill>
        <p:spPr>
          <a:xfrm>
            <a:off x="7232650" y="4474891"/>
            <a:ext cx="1589232" cy="2107128"/>
          </a:xfrm>
          <a:prstGeom prst="rect">
            <a:avLst/>
          </a:prstGeom>
        </p:spPr>
      </p:pic>
      <p:sp>
        <p:nvSpPr>
          <p:cNvPr id="5" name="矩形 4"/>
          <p:cNvSpPr/>
          <p:nvPr/>
        </p:nvSpPr>
        <p:spPr>
          <a:xfrm>
            <a:off x="1167795" y="1026226"/>
            <a:ext cx="2031325" cy="369332"/>
          </a:xfrm>
          <a:prstGeom prst="rect">
            <a:avLst/>
          </a:prstGeom>
        </p:spPr>
        <p:txBody>
          <a:bodyPr wrap="none">
            <a:spAutoFit/>
          </a:bodyPr>
          <a:lstStyle/>
          <a:p>
            <a:r>
              <a:rPr lang="zh-CN" altLang="en-US" dirty="0"/>
              <a:t>一、通信保密阶段</a:t>
            </a:r>
          </a:p>
        </p:txBody>
      </p:sp>
      <p:sp>
        <p:nvSpPr>
          <p:cNvPr id="10" name="文本框 9">
            <a:extLst>
              <a:ext uri="{FF2B5EF4-FFF2-40B4-BE49-F238E27FC236}">
                <a16:creationId xmlns:a16="http://schemas.microsoft.com/office/drawing/2014/main" id="{B160D35C-A493-46BA-9F4A-BB340ED00762}"/>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72888568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208088" y="1485721"/>
            <a:ext cx="7575550" cy="1477328"/>
          </a:xfrm>
          <a:prstGeom prst="rect">
            <a:avLst/>
          </a:prstGeom>
          <a:noFill/>
        </p:spPr>
        <p:txBody>
          <a:bodyPr>
            <a:spAutoFit/>
          </a:bodyPr>
          <a:lstStyle/>
          <a:p>
            <a:pPr eaLnBrk="1" fontAlgn="auto" hangingPunct="1">
              <a:spcBef>
                <a:spcPts val="0"/>
              </a:spcBef>
              <a:spcAft>
                <a:spcPts val="0"/>
              </a:spcAft>
              <a:buClr>
                <a:schemeClr val="tx1"/>
              </a:buClr>
              <a:defRPr/>
            </a:pPr>
            <a:r>
              <a:rPr lang="en-US" altLang="zh-CN" dirty="0">
                <a:latin typeface="+mn-ea"/>
              </a:rPr>
              <a:t>1980—2000</a:t>
            </a:r>
            <a:r>
              <a:rPr lang="zh-CN" altLang="en-US" dirty="0">
                <a:latin typeface="+mn-ea"/>
              </a:rPr>
              <a:t>年代被认为是进入到信息安全阶段（</a:t>
            </a:r>
            <a:r>
              <a:rPr lang="en-US" altLang="zh-CN" dirty="0">
                <a:latin typeface="+mn-ea"/>
              </a:rPr>
              <a:t>Information Security</a:t>
            </a:r>
            <a:r>
              <a:rPr lang="zh-CN" altLang="en-US" dirty="0">
                <a:latin typeface="+mn-ea"/>
              </a:rPr>
              <a:t>，</a:t>
            </a:r>
            <a:r>
              <a:rPr lang="en-US" altLang="zh-CN" dirty="0">
                <a:latin typeface="+mn-ea"/>
              </a:rPr>
              <a:t>INFOSEC </a:t>
            </a:r>
            <a:r>
              <a:rPr lang="zh-CN" altLang="en-US" dirty="0">
                <a:latin typeface="+mn-ea"/>
              </a:rPr>
              <a:t>）。进入到</a:t>
            </a:r>
            <a:r>
              <a:rPr lang="en-US" altLang="zh-CN" dirty="0">
                <a:latin typeface="+mn-ea"/>
              </a:rPr>
              <a:t>20</a:t>
            </a:r>
            <a:r>
              <a:rPr lang="zh-CN" altLang="en-US" dirty="0">
                <a:latin typeface="+mn-ea"/>
              </a:rPr>
              <a:t>世纪</a:t>
            </a:r>
            <a:r>
              <a:rPr lang="en-US" altLang="zh-CN" dirty="0">
                <a:latin typeface="+mn-ea"/>
              </a:rPr>
              <a:t>70</a:t>
            </a:r>
            <a:r>
              <a:rPr lang="zh-CN" altLang="en-US" dirty="0">
                <a:latin typeface="+mn-ea"/>
              </a:rPr>
              <a:t>年代以后，计算机技术，特别是以</a:t>
            </a:r>
            <a:r>
              <a:rPr lang="en-US" altLang="zh-CN" dirty="0">
                <a:latin typeface="+mn-ea"/>
              </a:rPr>
              <a:t>ARPANET</a:t>
            </a:r>
            <a:r>
              <a:rPr lang="zh-CN" altLang="en-US" dirty="0">
                <a:latin typeface="+mn-ea"/>
              </a:rPr>
              <a:t>为代表的计算机网络日渐普及，各种非法访问、脆弱口令和恶意代码（病毒）等成为主要的安全威胁，计算机及其信息网络的安全受到越来越多的重视</a:t>
            </a:r>
          </a:p>
        </p:txBody>
      </p:sp>
      <p:sp>
        <p:nvSpPr>
          <p:cNvPr id="2" name="矩形 1"/>
          <p:cNvSpPr/>
          <p:nvPr/>
        </p:nvSpPr>
        <p:spPr>
          <a:xfrm>
            <a:off x="1208088" y="959406"/>
            <a:ext cx="2031325" cy="369332"/>
          </a:xfrm>
          <a:prstGeom prst="rect">
            <a:avLst/>
          </a:prstGeom>
        </p:spPr>
        <p:txBody>
          <a:bodyPr wrap="none">
            <a:spAutoFit/>
          </a:bodyPr>
          <a:lstStyle/>
          <a:p>
            <a:r>
              <a:rPr lang="zh-CN" altLang="en-US" dirty="0"/>
              <a:t>二、信息安全阶段</a:t>
            </a:r>
          </a:p>
        </p:txBody>
      </p:sp>
      <p:sp>
        <p:nvSpPr>
          <p:cNvPr id="11" name="文本框 10">
            <a:extLst>
              <a:ext uri="{FF2B5EF4-FFF2-40B4-BE49-F238E27FC236}">
                <a16:creationId xmlns:a16="http://schemas.microsoft.com/office/drawing/2014/main" id="{1345A47B-69A1-4482-AC6B-915D99A397A7}"/>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
        <p:nvSpPr>
          <p:cNvPr id="12" name="矩形 11">
            <a:extLst>
              <a:ext uri="{FF2B5EF4-FFF2-40B4-BE49-F238E27FC236}">
                <a16:creationId xmlns:a16="http://schemas.microsoft.com/office/drawing/2014/main" id="{BB3D9EA9-D188-4E89-8BD3-C6AF781D7553}"/>
              </a:ext>
            </a:extLst>
          </p:cNvPr>
          <p:cNvSpPr/>
          <p:nvPr/>
        </p:nvSpPr>
        <p:spPr>
          <a:xfrm>
            <a:off x="1208088" y="3923127"/>
            <a:ext cx="7575550" cy="923330"/>
          </a:xfrm>
          <a:prstGeom prst="rect">
            <a:avLst/>
          </a:prstGeom>
        </p:spPr>
        <p:txBody>
          <a:bodyPr wrap="square">
            <a:spAutoFit/>
          </a:bodyPr>
          <a:lstStyle/>
          <a:p>
            <a:pPr eaLnBrk="1" fontAlgn="auto" hangingPunct="1">
              <a:spcBef>
                <a:spcPts val="0"/>
              </a:spcBef>
              <a:spcAft>
                <a:spcPts val="0"/>
              </a:spcAft>
              <a:defRPr/>
            </a:pPr>
            <a:r>
              <a:rPr lang="en-US" altLang="zh-CN" kern="100" dirty="0">
                <a:latin typeface="Times New Roman" panose="02020603050405020304" pitchFamily="18" charset="0"/>
                <a:ea typeface="宋体" panose="02010600030101010101" pitchFamily="2" charset="-122"/>
              </a:rPr>
              <a:t>1985</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年，美国国防部在</a:t>
            </a:r>
            <a:r>
              <a:rPr lang="en-US" altLang="zh-CN" kern="100" dirty="0">
                <a:latin typeface="Times New Roman" panose="02020603050405020304" pitchFamily="18" charset="0"/>
                <a:ea typeface="宋体" panose="02010600030101010101" pitchFamily="2" charset="-122"/>
              </a:rPr>
              <a:t>BLP</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模型基础</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上颁布了全球第一个</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可信计算机评估准则</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TCSEC</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），开启了全球范围内对计算机安全及其评价标准的研究和应用</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mn-lt"/>
            </a:endParaRPr>
          </a:p>
        </p:txBody>
      </p:sp>
      <p:sp>
        <p:nvSpPr>
          <p:cNvPr id="14" name="矩形 13">
            <a:extLst>
              <a:ext uri="{FF2B5EF4-FFF2-40B4-BE49-F238E27FC236}">
                <a16:creationId xmlns:a16="http://schemas.microsoft.com/office/drawing/2014/main" id="{09C9A1D7-C00F-4978-928A-5BC2ECB57A6B}"/>
              </a:ext>
            </a:extLst>
          </p:cNvPr>
          <p:cNvSpPr/>
          <p:nvPr/>
        </p:nvSpPr>
        <p:spPr>
          <a:xfrm>
            <a:off x="1208088" y="3120032"/>
            <a:ext cx="7469188" cy="646112"/>
          </a:xfrm>
          <a:prstGeom prst="rect">
            <a:avLst/>
          </a:prstGeom>
        </p:spPr>
        <p:txBody>
          <a:bodyPr>
            <a:spAutoFit/>
          </a:bodyPr>
          <a:lstStyle/>
          <a:p>
            <a:pPr eaLnBrk="1" fontAlgn="auto" hangingPunct="1">
              <a:spcBef>
                <a:spcPts val="0"/>
              </a:spcBef>
              <a:spcAft>
                <a:spcPts val="0"/>
              </a:spcAft>
              <a:defRPr/>
            </a:pPr>
            <a:r>
              <a:rPr lang="en-US" altLang="zh-CN" kern="100" dirty="0">
                <a:latin typeface="Times New Roman" panose="02020603050405020304" pitchFamily="18" charset="0"/>
                <a:ea typeface="宋体" panose="02010600030101010101" pitchFamily="2" charset="-122"/>
              </a:rPr>
              <a:t>1973</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年，</a:t>
            </a:r>
            <a:r>
              <a:rPr lang="en-US" altLang="zh-CN" kern="100" dirty="0">
                <a:latin typeface="Times New Roman" panose="02020603050405020304" pitchFamily="18" charset="0"/>
                <a:ea typeface="宋体" panose="02010600030101010101" pitchFamily="2" charset="-122"/>
              </a:rPr>
              <a:t>D.Bell</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和</a:t>
            </a:r>
            <a:r>
              <a:rPr lang="en-US" altLang="zh-CN" kern="100" dirty="0" err="1">
                <a:latin typeface="Times New Roman" panose="02020603050405020304" pitchFamily="18" charset="0"/>
                <a:ea typeface="宋体" panose="02010600030101010101" pitchFamily="2" charset="-122"/>
              </a:rPr>
              <a:t>L.Lapadula</a:t>
            </a:r>
            <a:r>
              <a:rPr lang="zh-CN" altLang="en-US" kern="100" dirty="0">
                <a:latin typeface="Times New Roman" panose="02020603050405020304" pitchFamily="18" charset="0"/>
                <a:ea typeface="宋体" panose="02010600030101010101" pitchFamily="2" charset="-122"/>
              </a:rPr>
              <a:t>仿照</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军事安全策略的</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思想提出了一种</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计算机</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安全</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操作模型，</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被称为</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BLP</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模型，这是世界上第一个计算机多机安全模型。</a:t>
            </a:r>
            <a:endParaRPr lang="zh-CN" altLang="en-US" dirty="0">
              <a:latin typeface="+mn-lt"/>
            </a:endParaRPr>
          </a:p>
        </p:txBody>
      </p:sp>
    </p:spTree>
    <p:extLst>
      <p:ext uri="{BB962C8B-B14F-4D97-AF65-F5344CB8AC3E}">
        <p14:creationId xmlns:p14="http://schemas.microsoft.com/office/powerpoint/2010/main" val="188873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1"/>
          <p:cNvSpPr>
            <a:spLocks noChangeArrowheads="1"/>
          </p:cNvSpPr>
          <p:nvPr/>
        </p:nvSpPr>
        <p:spPr bwMode="auto">
          <a:xfrm>
            <a:off x="1208088" y="1791529"/>
            <a:ext cx="75311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1973</a:t>
            </a:r>
            <a:r>
              <a:rPr lang="zh-CN" altLang="en-US" dirty="0">
                <a:solidFill>
                  <a:schemeClr val="tx1"/>
                </a:solidFill>
              </a:rPr>
              <a:t>年</a:t>
            </a:r>
            <a:r>
              <a:rPr lang="en-US" altLang="zh-CN" dirty="0">
                <a:solidFill>
                  <a:schemeClr val="tx1"/>
                </a:solidFill>
              </a:rPr>
              <a:t>IBM</a:t>
            </a:r>
            <a:r>
              <a:rPr lang="zh-CN" altLang="en-US" dirty="0">
                <a:solidFill>
                  <a:schemeClr val="tx1"/>
                </a:solidFill>
              </a:rPr>
              <a:t>提出的数据加密标准（</a:t>
            </a:r>
            <a:r>
              <a:rPr lang="en-US" altLang="zh-CN" dirty="0">
                <a:solidFill>
                  <a:schemeClr val="tx1"/>
                </a:solidFill>
              </a:rPr>
              <a:t> Data Encryption Standard </a:t>
            </a:r>
            <a:r>
              <a:rPr lang="zh-CN" altLang="en-US" dirty="0">
                <a:solidFill>
                  <a:schemeClr val="tx1"/>
                </a:solidFill>
              </a:rPr>
              <a:t>，</a:t>
            </a:r>
            <a:r>
              <a:rPr lang="en-US" altLang="zh-CN" dirty="0">
                <a:solidFill>
                  <a:schemeClr val="tx1"/>
                </a:solidFill>
              </a:rPr>
              <a:t>DES</a:t>
            </a:r>
            <a:r>
              <a:rPr lang="zh-CN" altLang="en-US" dirty="0">
                <a:solidFill>
                  <a:schemeClr val="tx1"/>
                </a:solidFill>
              </a:rPr>
              <a:t>）算法是第一个有全球影响的加密算法。</a:t>
            </a:r>
          </a:p>
        </p:txBody>
      </p:sp>
      <p:sp>
        <p:nvSpPr>
          <p:cNvPr id="4" name="矩形 7"/>
          <p:cNvSpPr>
            <a:spLocks noChangeArrowheads="1"/>
          </p:cNvSpPr>
          <p:nvPr/>
        </p:nvSpPr>
        <p:spPr bwMode="auto">
          <a:xfrm>
            <a:off x="1208088" y="2703783"/>
            <a:ext cx="75311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dirty="0">
                <a:solidFill>
                  <a:schemeClr val="tx1"/>
                </a:solidFill>
              </a:rPr>
              <a:t>1976</a:t>
            </a:r>
            <a:r>
              <a:rPr lang="zh-CN" altLang="en-US" dirty="0">
                <a:solidFill>
                  <a:schemeClr val="tx1"/>
                </a:solidFill>
              </a:rPr>
              <a:t>年，</a:t>
            </a:r>
            <a:r>
              <a:rPr lang="zh-CN" altLang="zh-CN" dirty="0">
                <a:solidFill>
                  <a:schemeClr val="tx1"/>
                </a:solidFill>
              </a:rPr>
              <a:t>狄菲（Whitfield Diffie）与赫尔曼（Martin Hellman）</a:t>
            </a:r>
            <a:r>
              <a:rPr lang="zh-CN" altLang="en-US" dirty="0">
                <a:solidFill>
                  <a:schemeClr val="tx1"/>
                </a:solidFill>
              </a:rPr>
              <a:t>在</a:t>
            </a:r>
            <a:r>
              <a:rPr lang="zh-CN" altLang="zh-CN" dirty="0">
                <a:solidFill>
                  <a:schemeClr val="tx1"/>
                </a:solidFill>
              </a:rPr>
              <a:t>雷夫·莫寇（Ralph C. Merkle）</a:t>
            </a:r>
            <a:r>
              <a:rPr lang="zh-CN" altLang="en-US" dirty="0">
                <a:solidFill>
                  <a:schemeClr val="tx1"/>
                </a:solidFill>
              </a:rPr>
              <a:t>思想的基础上，提出了</a:t>
            </a:r>
            <a:r>
              <a:rPr lang="zh-CN" altLang="zh-CN" dirty="0">
                <a:solidFill>
                  <a:schemeClr val="tx1"/>
                </a:solidFill>
              </a:rPr>
              <a:t>以单向函数与单向暗门函数为基础</a:t>
            </a:r>
            <a:r>
              <a:rPr lang="zh-CN" altLang="en-US" dirty="0">
                <a:solidFill>
                  <a:schemeClr val="tx1"/>
                </a:solidFill>
              </a:rPr>
              <a:t>全球第一个非对称加密算法</a:t>
            </a:r>
            <a:r>
              <a:rPr lang="zh-CN" altLang="zh-CN" dirty="0">
                <a:solidFill>
                  <a:schemeClr val="tx1"/>
                </a:solidFill>
              </a:rPr>
              <a:t>，</a:t>
            </a:r>
            <a:r>
              <a:rPr lang="zh-CN" altLang="en-US" dirty="0">
                <a:solidFill>
                  <a:schemeClr val="tx1"/>
                </a:solidFill>
              </a:rPr>
              <a:t>即公开密钥算法。</a:t>
            </a:r>
          </a:p>
        </p:txBody>
      </p:sp>
      <p:pic>
        <p:nvPicPr>
          <p:cNvPr id="7" name="图片 6"/>
          <p:cNvPicPr>
            <a:picLocks noChangeAspect="1"/>
          </p:cNvPicPr>
          <p:nvPr/>
        </p:nvPicPr>
        <p:blipFill>
          <a:blip r:embed="rId2"/>
          <a:stretch>
            <a:fillRect/>
          </a:stretch>
        </p:blipFill>
        <p:spPr>
          <a:xfrm>
            <a:off x="6130635" y="4235162"/>
            <a:ext cx="2877829" cy="2248766"/>
          </a:xfrm>
          <a:prstGeom prst="rect">
            <a:avLst/>
          </a:prstGeom>
        </p:spPr>
      </p:pic>
      <p:sp>
        <p:nvSpPr>
          <p:cNvPr id="8" name="矩形 7"/>
          <p:cNvSpPr/>
          <p:nvPr/>
        </p:nvSpPr>
        <p:spPr>
          <a:xfrm>
            <a:off x="1177760" y="4235162"/>
            <a:ext cx="4808249" cy="1754326"/>
          </a:xfrm>
          <a:prstGeom prst="rect">
            <a:avLst/>
          </a:prstGeom>
        </p:spPr>
        <p:txBody>
          <a:bodyPr wrap="square">
            <a:spAutoFit/>
          </a:bodyPr>
          <a:lstStyle/>
          <a:p>
            <a:r>
              <a:rPr lang="en-US" altLang="zh-CN" dirty="0"/>
              <a:t>1977</a:t>
            </a:r>
            <a:r>
              <a:rPr lang="zh-CN" altLang="en-US" dirty="0"/>
              <a:t>年，美国麻省理工学院（</a:t>
            </a:r>
            <a:r>
              <a:rPr lang="en-US" altLang="zh-CN" dirty="0"/>
              <a:t>MIT</a:t>
            </a:r>
            <a:r>
              <a:rPr lang="zh-CN" altLang="en-US" dirty="0"/>
              <a:t>）的罗纳德</a:t>
            </a:r>
            <a:r>
              <a:rPr lang="en-US" altLang="zh-CN" dirty="0"/>
              <a:t>·</a:t>
            </a:r>
            <a:r>
              <a:rPr lang="zh-CN" altLang="en-US" dirty="0"/>
              <a:t>李维斯特（</a:t>
            </a:r>
            <a:r>
              <a:rPr lang="en-US" altLang="zh-CN" dirty="0"/>
              <a:t>Ron </a:t>
            </a:r>
            <a:r>
              <a:rPr lang="en-US" altLang="zh-CN" dirty="0" err="1"/>
              <a:t>Rivest</a:t>
            </a:r>
            <a:r>
              <a:rPr lang="zh-CN" altLang="en-US" dirty="0"/>
              <a:t>）、阿迪</a:t>
            </a:r>
            <a:r>
              <a:rPr lang="en-US" altLang="zh-CN" dirty="0"/>
              <a:t>·</a:t>
            </a:r>
            <a:r>
              <a:rPr lang="zh-CN" altLang="en-US" dirty="0"/>
              <a:t>萨莫尔（</a:t>
            </a:r>
            <a:r>
              <a:rPr lang="en-US" altLang="zh-CN" dirty="0" err="1"/>
              <a:t>Adi</a:t>
            </a:r>
            <a:r>
              <a:rPr lang="en-US" altLang="zh-CN" dirty="0"/>
              <a:t> Shamir</a:t>
            </a:r>
            <a:r>
              <a:rPr lang="zh-CN" altLang="en-US" dirty="0"/>
              <a:t>）和伦纳德</a:t>
            </a:r>
            <a:r>
              <a:rPr lang="en-US" altLang="zh-CN" dirty="0"/>
              <a:t>·</a:t>
            </a:r>
            <a:r>
              <a:rPr lang="zh-CN" altLang="en-US" dirty="0"/>
              <a:t>阿德曼（</a:t>
            </a:r>
            <a:r>
              <a:rPr lang="en-US" altLang="zh-CN" dirty="0"/>
              <a:t>Leonard </a:t>
            </a:r>
            <a:r>
              <a:rPr lang="en-US" altLang="zh-CN" dirty="0" err="1"/>
              <a:t>Adleman</a:t>
            </a:r>
            <a:r>
              <a:rPr lang="zh-CN" altLang="en-US" dirty="0"/>
              <a:t>）共同发布了著名的</a:t>
            </a:r>
            <a:r>
              <a:rPr lang="en-US" altLang="zh-CN" dirty="0"/>
              <a:t>RSA</a:t>
            </a:r>
            <a:r>
              <a:rPr lang="zh-CN" altLang="en-US" dirty="0"/>
              <a:t>非对称公开密钥算法，并成为全世界最流行的公开密钥方法，被</a:t>
            </a:r>
            <a:r>
              <a:rPr lang="en-US" altLang="zh-CN" dirty="0"/>
              <a:t>ISO</a:t>
            </a:r>
            <a:r>
              <a:rPr lang="zh-CN" altLang="en-US" dirty="0"/>
              <a:t>推荐为公钥数据加密标准。</a:t>
            </a:r>
          </a:p>
        </p:txBody>
      </p:sp>
      <p:sp>
        <p:nvSpPr>
          <p:cNvPr id="2" name="矩形 1"/>
          <p:cNvSpPr/>
          <p:nvPr/>
        </p:nvSpPr>
        <p:spPr>
          <a:xfrm>
            <a:off x="1208088" y="1182488"/>
            <a:ext cx="1396536" cy="369332"/>
          </a:xfrm>
          <a:prstGeom prst="rect">
            <a:avLst/>
          </a:prstGeom>
        </p:spPr>
        <p:txBody>
          <a:bodyPr wrap="none">
            <a:spAutoFit/>
          </a:bodyPr>
          <a:lstStyle/>
          <a:p>
            <a:pPr marL="285750" indent="-285750">
              <a:buClr>
                <a:schemeClr val="accent1"/>
              </a:buClr>
              <a:buFont typeface="Arial Unicode MS" panose="020B0604020202020204" pitchFamily="34" charset="-122"/>
              <a:buChar char="❏"/>
            </a:pPr>
            <a:r>
              <a:rPr lang="zh-CN" altLang="en-US" dirty="0"/>
              <a:t>加密算法</a:t>
            </a:r>
          </a:p>
        </p:txBody>
      </p:sp>
      <p:sp>
        <p:nvSpPr>
          <p:cNvPr id="9" name="文本框 8">
            <a:extLst>
              <a:ext uri="{FF2B5EF4-FFF2-40B4-BE49-F238E27FC236}">
                <a16:creationId xmlns:a16="http://schemas.microsoft.com/office/drawing/2014/main" id="{B1C46C5E-6332-4FCC-9D36-C34A22651E68}"/>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3727842746"/>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7" name="矩形 3"/>
          <p:cNvSpPr>
            <a:spLocks noChangeArrowheads="1"/>
          </p:cNvSpPr>
          <p:nvPr/>
        </p:nvSpPr>
        <p:spPr bwMode="auto">
          <a:xfrm>
            <a:off x="1366838" y="4092575"/>
            <a:ext cx="711676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dirty="0">
                <a:solidFill>
                  <a:schemeClr val="tx1"/>
                </a:solidFill>
              </a:rPr>
              <a:t>如果</a:t>
            </a:r>
            <a:r>
              <a:rPr lang="zh-CN" altLang="en-US" dirty="0">
                <a:solidFill>
                  <a:schemeClr val="tx1"/>
                </a:solidFill>
              </a:rPr>
              <a:t>公开</a:t>
            </a:r>
            <a:r>
              <a:rPr lang="zh-CN" altLang="zh-CN" dirty="0">
                <a:solidFill>
                  <a:schemeClr val="tx1"/>
                </a:solidFill>
              </a:rPr>
              <a:t>解密密钥，</a:t>
            </a:r>
            <a:r>
              <a:rPr lang="zh-CN" altLang="en-US" dirty="0">
                <a:solidFill>
                  <a:schemeClr val="tx1"/>
                </a:solidFill>
              </a:rPr>
              <a:t>并用不公开的加密密钥对信息进行加密后发布，则信息接收方</a:t>
            </a:r>
            <a:r>
              <a:rPr lang="zh-CN" altLang="zh-CN" dirty="0">
                <a:solidFill>
                  <a:schemeClr val="tx1"/>
                </a:solidFill>
              </a:rPr>
              <a:t>可用公钥</a:t>
            </a:r>
            <a:r>
              <a:rPr lang="zh-CN" altLang="en-US" dirty="0">
                <a:solidFill>
                  <a:schemeClr val="tx1"/>
                </a:solidFill>
              </a:rPr>
              <a:t>进行</a:t>
            </a:r>
            <a:r>
              <a:rPr lang="zh-CN" altLang="zh-CN" dirty="0">
                <a:solidFill>
                  <a:schemeClr val="tx1"/>
                </a:solidFill>
              </a:rPr>
              <a:t>解密，</a:t>
            </a:r>
            <a:r>
              <a:rPr lang="zh-CN" altLang="en-US" dirty="0">
                <a:solidFill>
                  <a:schemeClr val="tx1"/>
                </a:solidFill>
              </a:rPr>
              <a:t>从而可以</a:t>
            </a:r>
            <a:r>
              <a:rPr lang="zh-CN" altLang="zh-CN" dirty="0">
                <a:solidFill>
                  <a:schemeClr val="tx1"/>
                </a:solidFill>
              </a:rPr>
              <a:t>验证持有私钥方发布</a:t>
            </a:r>
            <a:r>
              <a:rPr lang="zh-CN" altLang="en-US" dirty="0">
                <a:solidFill>
                  <a:schemeClr val="tx1"/>
                </a:solidFill>
              </a:rPr>
              <a:t>信息</a:t>
            </a:r>
            <a:r>
              <a:rPr lang="zh-CN" altLang="zh-CN" dirty="0">
                <a:solidFill>
                  <a:schemeClr val="tx1"/>
                </a:solidFill>
              </a:rPr>
              <a:t>的</a:t>
            </a:r>
            <a:r>
              <a:rPr lang="zh-CN" altLang="en-US" dirty="0">
                <a:solidFill>
                  <a:schemeClr val="tx1"/>
                </a:solidFill>
              </a:rPr>
              <a:t>完整性</a:t>
            </a:r>
            <a:r>
              <a:rPr lang="zh-CN" altLang="zh-CN" dirty="0">
                <a:solidFill>
                  <a:schemeClr val="tx1"/>
                </a:solidFill>
              </a:rPr>
              <a:t>，</a:t>
            </a:r>
            <a:r>
              <a:rPr lang="zh-CN" altLang="en-US" dirty="0">
                <a:solidFill>
                  <a:schemeClr val="tx1"/>
                </a:solidFill>
              </a:rPr>
              <a:t>以及确认该信息确实是私钥持有者所发送。这里</a:t>
            </a:r>
            <a:r>
              <a:rPr lang="zh-CN" altLang="zh-CN" dirty="0">
                <a:solidFill>
                  <a:schemeClr val="tx1"/>
                </a:solidFill>
              </a:rPr>
              <a:t>，</a:t>
            </a:r>
            <a:r>
              <a:rPr lang="zh-CN" altLang="en-US" dirty="0">
                <a:solidFill>
                  <a:schemeClr val="tx1"/>
                </a:solidFill>
              </a:rPr>
              <a:t>私钥</a:t>
            </a:r>
            <a:r>
              <a:rPr lang="zh-CN" altLang="zh-CN" dirty="0">
                <a:solidFill>
                  <a:schemeClr val="tx1"/>
                </a:solidFill>
              </a:rPr>
              <a:t>被称作数字签名</a:t>
            </a:r>
            <a:r>
              <a:rPr lang="zh-CN" altLang="en-US" dirty="0">
                <a:solidFill>
                  <a:schemeClr val="tx1"/>
                </a:solidFill>
              </a:rPr>
              <a:t>，而</a:t>
            </a:r>
            <a:r>
              <a:rPr lang="zh-CN" altLang="zh-CN" dirty="0">
                <a:solidFill>
                  <a:schemeClr val="tx1"/>
                </a:solidFill>
              </a:rPr>
              <a:t>公钥就是数字证书。</a:t>
            </a:r>
          </a:p>
        </p:txBody>
      </p:sp>
      <p:sp>
        <p:nvSpPr>
          <p:cNvPr id="57348" name="文本框 5"/>
          <p:cNvSpPr txBox="1">
            <a:spLocks noChangeArrowheads="1"/>
          </p:cNvSpPr>
          <p:nvPr/>
        </p:nvSpPr>
        <p:spPr bwMode="auto">
          <a:xfrm>
            <a:off x="1366838" y="1282700"/>
            <a:ext cx="7116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非对称加密方法的出现带来了巨大的影响，甚至可以说是革命性的影响。特别是带来了一种新的安全属性：不可否认性，或称为抗抵赖性。</a:t>
            </a:r>
          </a:p>
        </p:txBody>
      </p:sp>
      <p:sp>
        <p:nvSpPr>
          <p:cNvPr id="57349" name="文本框 1"/>
          <p:cNvSpPr txBox="1">
            <a:spLocks noChangeArrowheads="1"/>
          </p:cNvSpPr>
          <p:nvPr/>
        </p:nvSpPr>
        <p:spPr bwMode="auto">
          <a:xfrm>
            <a:off x="1366838" y="2111375"/>
            <a:ext cx="4656137"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传统抗抵赖基本依靠验笔迹、骑缝章、骑缝签名等方法，这些方法无法应用到数字媒介上。非对称加密方法的出现为抗抵赖提供了可能，这就是数字签名。</a:t>
            </a:r>
          </a:p>
        </p:txBody>
      </p:sp>
      <p:pic>
        <p:nvPicPr>
          <p:cNvPr id="57350"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97600" y="1997075"/>
            <a:ext cx="2286000" cy="1714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文本框 6">
            <a:extLst>
              <a:ext uri="{FF2B5EF4-FFF2-40B4-BE49-F238E27FC236}">
                <a16:creationId xmlns:a16="http://schemas.microsoft.com/office/drawing/2014/main" id="{BC933909-14CF-49CA-98E4-B8613FF700BE}"/>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34832089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7347"/>
                                        </p:tgtEl>
                                        <p:attrNameLst>
                                          <p:attrName>style.visibility</p:attrName>
                                        </p:attrNameLst>
                                      </p:cBhvr>
                                      <p:to>
                                        <p:strVal val="visible"/>
                                      </p:to>
                                    </p:set>
                                    <p:animEffect transition="in" filter="fade">
                                      <p:cBhvr>
                                        <p:cTn id="7" dur="1000"/>
                                        <p:tgtEl>
                                          <p:spTgt spid="57347"/>
                                        </p:tgtEl>
                                      </p:cBhvr>
                                    </p:animEffect>
                                    <p:anim calcmode="lin" valueType="num">
                                      <p:cBhvr>
                                        <p:cTn id="8" dur="1000" fill="hold"/>
                                        <p:tgtEl>
                                          <p:spTgt spid="57347"/>
                                        </p:tgtEl>
                                        <p:attrNameLst>
                                          <p:attrName>ppt_x</p:attrName>
                                        </p:attrNameLst>
                                      </p:cBhvr>
                                      <p:tavLst>
                                        <p:tav tm="0">
                                          <p:val>
                                            <p:strVal val="#ppt_x"/>
                                          </p:val>
                                        </p:tav>
                                        <p:tav tm="100000">
                                          <p:val>
                                            <p:strVal val="#ppt_x"/>
                                          </p:val>
                                        </p:tav>
                                      </p:tavLst>
                                    </p:anim>
                                    <p:anim calcmode="lin" valueType="num">
                                      <p:cBhvr>
                                        <p:cTn id="9" dur="1000" fill="hold"/>
                                        <p:tgtEl>
                                          <p:spTgt spid="57347"/>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347" grpId="0"/>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Group 40">
            <a:extLst>
              <a:ext uri="{FF2B5EF4-FFF2-40B4-BE49-F238E27FC236}">
                <a16:creationId xmlns:a16="http://schemas.microsoft.com/office/drawing/2014/main" id="{8E060DD3-D0C1-45A5-B966-E00D2C61C7F1}"/>
              </a:ext>
            </a:extLst>
          </p:cNvPr>
          <p:cNvGrpSpPr>
            <a:grpSpLocks/>
          </p:cNvGrpSpPr>
          <p:nvPr/>
        </p:nvGrpSpPr>
        <p:grpSpPr bwMode="auto">
          <a:xfrm>
            <a:off x="949698" y="3185667"/>
            <a:ext cx="7687155" cy="3527681"/>
            <a:chOff x="431" y="1117"/>
            <a:chExt cx="4898" cy="2358"/>
          </a:xfrm>
        </p:grpSpPr>
        <p:sp>
          <p:nvSpPr>
            <p:cNvPr id="4" name="Rectangle 6">
              <a:extLst>
                <a:ext uri="{FF2B5EF4-FFF2-40B4-BE49-F238E27FC236}">
                  <a16:creationId xmlns:a16="http://schemas.microsoft.com/office/drawing/2014/main" id="{CA1DD133-EAF7-47B0-A440-0E6F09F62A76}"/>
                </a:ext>
              </a:extLst>
            </p:cNvPr>
            <p:cNvSpPr>
              <a:spLocks noChangeArrowheads="1"/>
            </p:cNvSpPr>
            <p:nvPr/>
          </p:nvSpPr>
          <p:spPr bwMode="auto">
            <a:xfrm>
              <a:off x="431" y="2115"/>
              <a:ext cx="635" cy="317"/>
            </a:xfrm>
            <a:prstGeom prst="rect">
              <a:avLst/>
            </a:prstGeom>
            <a:solidFill>
              <a:srgbClr val="2D6BC7"/>
            </a:solidFill>
            <a:ln w="9525">
              <a:solidFill>
                <a:srgbClr val="1D528D"/>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信源</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1"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M</a:t>
              </a:r>
            </a:p>
          </p:txBody>
        </p:sp>
        <p:sp>
          <p:nvSpPr>
            <p:cNvPr id="5" name="Line 7">
              <a:extLst>
                <a:ext uri="{FF2B5EF4-FFF2-40B4-BE49-F238E27FC236}">
                  <a16:creationId xmlns:a16="http://schemas.microsoft.com/office/drawing/2014/main" id="{86FD4A19-235F-4870-A888-A480F2C0F2B7}"/>
                </a:ext>
              </a:extLst>
            </p:cNvPr>
            <p:cNvSpPr>
              <a:spLocks noChangeShapeType="1"/>
            </p:cNvSpPr>
            <p:nvPr/>
          </p:nvSpPr>
          <p:spPr bwMode="auto">
            <a:xfrm>
              <a:off x="1066" y="2251"/>
              <a:ext cx="453"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6" name="Rectangle 8">
              <a:extLst>
                <a:ext uri="{FF2B5EF4-FFF2-40B4-BE49-F238E27FC236}">
                  <a16:creationId xmlns:a16="http://schemas.microsoft.com/office/drawing/2014/main" id="{EB54AFC8-E48D-4B35-A7F3-C881E4F32D67}"/>
                </a:ext>
              </a:extLst>
            </p:cNvPr>
            <p:cNvSpPr>
              <a:spLocks noChangeArrowheads="1"/>
            </p:cNvSpPr>
            <p:nvPr/>
          </p:nvSpPr>
          <p:spPr bwMode="auto">
            <a:xfrm>
              <a:off x="1156" y="1979"/>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m</a:t>
              </a:r>
            </a:p>
          </p:txBody>
        </p:sp>
        <p:grpSp>
          <p:nvGrpSpPr>
            <p:cNvPr id="7" name="Group 12">
              <a:extLst>
                <a:ext uri="{FF2B5EF4-FFF2-40B4-BE49-F238E27FC236}">
                  <a16:creationId xmlns:a16="http://schemas.microsoft.com/office/drawing/2014/main" id="{4D3FAE87-A985-412F-A76F-D179B61DA357}"/>
                </a:ext>
              </a:extLst>
            </p:cNvPr>
            <p:cNvGrpSpPr>
              <a:grpSpLocks/>
            </p:cNvGrpSpPr>
            <p:nvPr/>
          </p:nvGrpSpPr>
          <p:grpSpPr bwMode="auto">
            <a:xfrm>
              <a:off x="1519" y="1979"/>
              <a:ext cx="953" cy="589"/>
              <a:chOff x="1519" y="1979"/>
              <a:chExt cx="953" cy="589"/>
            </a:xfrm>
          </p:grpSpPr>
          <p:sp>
            <p:nvSpPr>
              <p:cNvPr id="34" name="Rectangle 9">
                <a:extLst>
                  <a:ext uri="{FF2B5EF4-FFF2-40B4-BE49-F238E27FC236}">
                    <a16:creationId xmlns:a16="http://schemas.microsoft.com/office/drawing/2014/main" id="{414F99BE-60C8-4845-9266-C841F864F1C2}"/>
                  </a:ext>
                </a:extLst>
              </p:cNvPr>
              <p:cNvSpPr>
                <a:spLocks noChangeArrowheads="1"/>
              </p:cNvSpPr>
              <p:nvPr/>
            </p:nvSpPr>
            <p:spPr bwMode="auto">
              <a:xfrm>
                <a:off x="1519" y="1979"/>
                <a:ext cx="953" cy="589"/>
              </a:xfrm>
              <a:prstGeom prst="rect">
                <a:avLst/>
              </a:prstGeom>
              <a:solidFill>
                <a:srgbClr val="2D6BC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2D6BC7"/>
                </a:extrusionClr>
                <a:contourClr>
                  <a:srgbClr val="2D6BC7"/>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加密器</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graphicFrame>
            <p:nvGraphicFramePr>
              <p:cNvPr id="35" name="Object 3">
                <a:extLst>
                  <a:ext uri="{FF2B5EF4-FFF2-40B4-BE49-F238E27FC236}">
                    <a16:creationId xmlns:a16="http://schemas.microsoft.com/office/drawing/2014/main" id="{7712D0F3-F183-44EC-B49F-750A41B5D960}"/>
                  </a:ext>
                </a:extLst>
              </p:cNvPr>
              <p:cNvGraphicFramePr>
                <a:graphicFrameLocks noChangeAspect="1"/>
              </p:cNvGraphicFramePr>
              <p:nvPr/>
            </p:nvGraphicFramePr>
            <p:xfrm>
              <a:off x="1610" y="2108"/>
              <a:ext cx="816" cy="287"/>
            </p:xfrm>
            <a:graphic>
              <a:graphicData uri="http://schemas.openxmlformats.org/presentationml/2006/ole">
                <mc:AlternateContent xmlns:mc="http://schemas.openxmlformats.org/markup-compatibility/2006">
                  <mc:Choice xmlns:v="urn:schemas-microsoft-com:vml" Requires="v">
                    <p:oleObj spid="_x0000_s5168" name="公式" r:id="rId3" imgW="685800" imgH="241200" progId="Equation.3">
                      <p:embed/>
                    </p:oleObj>
                  </mc:Choice>
                  <mc:Fallback>
                    <p:oleObj name="公式" r:id="rId3" imgW="685800" imgH="241200" progId="Equation.3">
                      <p:embed/>
                      <p:pic>
                        <p:nvPicPr>
                          <p:cNvPr id="39" name="Object 3">
                            <a:extLst>
                              <a:ext uri="{FF2B5EF4-FFF2-40B4-BE49-F238E27FC236}">
                                <a16:creationId xmlns:a16="http://schemas.microsoft.com/office/drawing/2014/main" id="{104FF460-F98E-4F3F-A5D5-F813AB3FF3D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10" y="2108"/>
                            <a:ext cx="816" cy="28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8" name="Line 13">
              <a:extLst>
                <a:ext uri="{FF2B5EF4-FFF2-40B4-BE49-F238E27FC236}">
                  <a16:creationId xmlns:a16="http://schemas.microsoft.com/office/drawing/2014/main" id="{F03108E6-6094-452F-9910-89F10E0C11B3}"/>
                </a:ext>
              </a:extLst>
            </p:cNvPr>
            <p:cNvSpPr>
              <a:spLocks noChangeShapeType="1"/>
            </p:cNvSpPr>
            <p:nvPr/>
          </p:nvSpPr>
          <p:spPr bwMode="auto">
            <a:xfrm>
              <a:off x="2517" y="2251"/>
              <a:ext cx="817"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grpSp>
          <p:nvGrpSpPr>
            <p:cNvPr id="9" name="Group 17">
              <a:extLst>
                <a:ext uri="{FF2B5EF4-FFF2-40B4-BE49-F238E27FC236}">
                  <a16:creationId xmlns:a16="http://schemas.microsoft.com/office/drawing/2014/main" id="{7F018E6D-63AD-44A2-94EC-D3B4EA3E9185}"/>
                </a:ext>
              </a:extLst>
            </p:cNvPr>
            <p:cNvGrpSpPr>
              <a:grpSpLocks/>
            </p:cNvGrpSpPr>
            <p:nvPr/>
          </p:nvGrpSpPr>
          <p:grpSpPr bwMode="auto">
            <a:xfrm>
              <a:off x="3334" y="1979"/>
              <a:ext cx="953" cy="589"/>
              <a:chOff x="3334" y="1979"/>
              <a:chExt cx="953" cy="589"/>
            </a:xfrm>
          </p:grpSpPr>
          <p:sp>
            <p:nvSpPr>
              <p:cNvPr id="32" name="Rectangle 15">
                <a:extLst>
                  <a:ext uri="{FF2B5EF4-FFF2-40B4-BE49-F238E27FC236}">
                    <a16:creationId xmlns:a16="http://schemas.microsoft.com/office/drawing/2014/main" id="{AF4EB789-84B3-4E46-B8ED-65371FC89EA6}"/>
                  </a:ext>
                </a:extLst>
              </p:cNvPr>
              <p:cNvSpPr>
                <a:spLocks noChangeArrowheads="1"/>
              </p:cNvSpPr>
              <p:nvPr/>
            </p:nvSpPr>
            <p:spPr bwMode="auto">
              <a:xfrm>
                <a:off x="3334" y="1979"/>
                <a:ext cx="953" cy="589"/>
              </a:xfrm>
              <a:prstGeom prst="rect">
                <a:avLst/>
              </a:prstGeom>
              <a:solidFill>
                <a:srgbClr val="2D6BC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2D6BC7"/>
                </a:extrusionClr>
                <a:contourClr>
                  <a:srgbClr val="2D6BC7"/>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解密器</a:t>
                </a:r>
              </a:p>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altLang="zh-CN"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graphicFrame>
            <p:nvGraphicFramePr>
              <p:cNvPr id="33" name="Object 2">
                <a:extLst>
                  <a:ext uri="{FF2B5EF4-FFF2-40B4-BE49-F238E27FC236}">
                    <a16:creationId xmlns:a16="http://schemas.microsoft.com/office/drawing/2014/main" id="{96DE15D0-84D0-4D34-9B52-DAF5AA70D821}"/>
                  </a:ext>
                </a:extLst>
              </p:cNvPr>
              <p:cNvGraphicFramePr>
                <a:graphicFrameLocks noChangeAspect="1"/>
              </p:cNvGraphicFramePr>
              <p:nvPr/>
            </p:nvGraphicFramePr>
            <p:xfrm>
              <a:off x="3417" y="2108"/>
              <a:ext cx="832" cy="287"/>
            </p:xfrm>
            <a:graphic>
              <a:graphicData uri="http://schemas.openxmlformats.org/presentationml/2006/ole">
                <mc:AlternateContent xmlns:mc="http://schemas.openxmlformats.org/markup-compatibility/2006">
                  <mc:Choice xmlns:v="urn:schemas-microsoft-com:vml" Requires="v">
                    <p:oleObj spid="_x0000_s5169" name="公式" r:id="rId5" imgW="698400" imgH="241200" progId="Equation.3">
                      <p:embed/>
                    </p:oleObj>
                  </mc:Choice>
                  <mc:Fallback>
                    <p:oleObj name="公式" r:id="rId5" imgW="698400" imgH="241200" progId="Equation.3">
                      <p:embed/>
                      <p:pic>
                        <p:nvPicPr>
                          <p:cNvPr id="37" name="Object 2">
                            <a:extLst>
                              <a:ext uri="{FF2B5EF4-FFF2-40B4-BE49-F238E27FC236}">
                                <a16:creationId xmlns:a16="http://schemas.microsoft.com/office/drawing/2014/main" id="{7273A91A-166B-47B4-BE93-A0265661AB09}"/>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417" y="2108"/>
                            <a:ext cx="832" cy="287"/>
                          </a:xfrm>
                          <a:prstGeom prst="rect">
                            <a:avLst/>
                          </a:prstGeom>
                          <a:solidFill>
                            <a:srgbClr val="FFFFFF"/>
                          </a:solidFill>
                          <a:ln>
                            <a:noFill/>
                          </a:ln>
                          <a:effectLst/>
                          <a:extLs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oleObj>
                  </mc:Fallback>
                </mc:AlternateContent>
              </a:graphicData>
            </a:graphic>
          </p:graphicFrame>
        </p:grpSp>
        <p:sp>
          <p:nvSpPr>
            <p:cNvPr id="10" name="Line 18">
              <a:extLst>
                <a:ext uri="{FF2B5EF4-FFF2-40B4-BE49-F238E27FC236}">
                  <a16:creationId xmlns:a16="http://schemas.microsoft.com/office/drawing/2014/main" id="{4D9CA50A-DC26-43F7-AA64-5D3CB8ABAEB7}"/>
                </a:ext>
              </a:extLst>
            </p:cNvPr>
            <p:cNvSpPr>
              <a:spLocks noChangeShapeType="1"/>
            </p:cNvSpPr>
            <p:nvPr/>
          </p:nvSpPr>
          <p:spPr bwMode="auto">
            <a:xfrm>
              <a:off x="4332" y="2251"/>
              <a:ext cx="362"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11" name="Rectangle 19">
              <a:extLst>
                <a:ext uri="{FF2B5EF4-FFF2-40B4-BE49-F238E27FC236}">
                  <a16:creationId xmlns:a16="http://schemas.microsoft.com/office/drawing/2014/main" id="{81871BF9-BCFB-4BF4-9D16-F3A2D1077028}"/>
                </a:ext>
              </a:extLst>
            </p:cNvPr>
            <p:cNvSpPr>
              <a:spLocks noChangeArrowheads="1"/>
            </p:cNvSpPr>
            <p:nvPr/>
          </p:nvSpPr>
          <p:spPr bwMode="auto">
            <a:xfrm>
              <a:off x="4694" y="2115"/>
              <a:ext cx="635" cy="317"/>
            </a:xfrm>
            <a:prstGeom prst="rect">
              <a:avLst/>
            </a:prstGeom>
            <a:solidFill>
              <a:srgbClr val="2D6BC7"/>
            </a:solidFill>
            <a:ln w="9525">
              <a:solidFill>
                <a:srgbClr val="1D528D"/>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接收者</a:t>
              </a:r>
              <a:endParaRPr kumimoji="0" lang="en-US" altLang="zh-CN" sz="1800" b="1" i="1"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12" name="Rectangle 20">
              <a:extLst>
                <a:ext uri="{FF2B5EF4-FFF2-40B4-BE49-F238E27FC236}">
                  <a16:creationId xmlns:a16="http://schemas.microsoft.com/office/drawing/2014/main" id="{E726408C-B963-46B1-A923-A685411D11B8}"/>
                </a:ext>
              </a:extLst>
            </p:cNvPr>
            <p:cNvSpPr>
              <a:spLocks noChangeArrowheads="1"/>
            </p:cNvSpPr>
            <p:nvPr/>
          </p:nvSpPr>
          <p:spPr bwMode="auto">
            <a:xfrm>
              <a:off x="4332" y="1979"/>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m</a:t>
              </a:r>
            </a:p>
          </p:txBody>
        </p:sp>
        <p:sp>
          <p:nvSpPr>
            <p:cNvPr id="13" name="Rectangle 21">
              <a:extLst>
                <a:ext uri="{FF2B5EF4-FFF2-40B4-BE49-F238E27FC236}">
                  <a16:creationId xmlns:a16="http://schemas.microsoft.com/office/drawing/2014/main" id="{F42CBBCB-7EFC-4E50-9B3F-1559B4B777B7}"/>
                </a:ext>
              </a:extLst>
            </p:cNvPr>
            <p:cNvSpPr>
              <a:spLocks noChangeArrowheads="1"/>
            </p:cNvSpPr>
            <p:nvPr/>
          </p:nvSpPr>
          <p:spPr bwMode="auto">
            <a:xfrm>
              <a:off x="1066" y="1344"/>
              <a:ext cx="771" cy="317"/>
            </a:xfrm>
            <a:prstGeom prst="rect">
              <a:avLst/>
            </a:prstGeom>
            <a:solidFill>
              <a:srgbClr val="2D6BC7"/>
            </a:solidFill>
            <a:ln w="9525">
              <a:solidFill>
                <a:srgbClr val="1D528D"/>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rPr>
                <a:t>非法接入者</a:t>
              </a:r>
              <a:endParaRPr kumimoji="0" lang="en-US" altLang="zh-CN" sz="1800" b="1" i="1" u="none" strike="noStrike" kern="0" cap="none" spc="0" normalizeH="0" baseline="0" noProof="0" dirty="0">
                <a:ln>
                  <a:noFill/>
                </a:ln>
                <a:solidFill>
                  <a:srgbClr val="FFFFFF"/>
                </a:solidFill>
                <a:effectLst/>
                <a:uLnTx/>
                <a:uFillTx/>
                <a:latin typeface="Arial" panose="020B0604020202020204" pitchFamily="34" charset="0"/>
                <a:ea typeface="宋体" panose="02010600030101010101" pitchFamily="2" charset="-122"/>
              </a:endParaRPr>
            </a:p>
          </p:txBody>
        </p:sp>
        <p:sp>
          <p:nvSpPr>
            <p:cNvPr id="14" name="Line 22">
              <a:extLst>
                <a:ext uri="{FF2B5EF4-FFF2-40B4-BE49-F238E27FC236}">
                  <a16:creationId xmlns:a16="http://schemas.microsoft.com/office/drawing/2014/main" id="{96607857-3143-4046-A48F-88370B225403}"/>
                </a:ext>
              </a:extLst>
            </p:cNvPr>
            <p:cNvSpPr>
              <a:spLocks noChangeShapeType="1"/>
            </p:cNvSpPr>
            <p:nvPr/>
          </p:nvSpPr>
          <p:spPr bwMode="auto">
            <a:xfrm>
              <a:off x="1837" y="1480"/>
              <a:ext cx="862" cy="0"/>
            </a:xfrm>
            <a:prstGeom prst="line">
              <a:avLst/>
            </a:prstGeom>
            <a:noFill/>
            <a:ln w="9525">
              <a:solidFill>
                <a:srgbClr val="1D528D"/>
              </a:solidFill>
              <a:miter lim="800000"/>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15" name="Line 23">
              <a:extLst>
                <a:ext uri="{FF2B5EF4-FFF2-40B4-BE49-F238E27FC236}">
                  <a16:creationId xmlns:a16="http://schemas.microsoft.com/office/drawing/2014/main" id="{E53FB476-A3E6-4F24-83D0-CBB566D45631}"/>
                </a:ext>
              </a:extLst>
            </p:cNvPr>
            <p:cNvSpPr>
              <a:spLocks noChangeShapeType="1"/>
            </p:cNvSpPr>
            <p:nvPr/>
          </p:nvSpPr>
          <p:spPr bwMode="auto">
            <a:xfrm>
              <a:off x="2699" y="1480"/>
              <a:ext cx="0" cy="771"/>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16" name="Rectangle 24">
              <a:extLst>
                <a:ext uri="{FF2B5EF4-FFF2-40B4-BE49-F238E27FC236}">
                  <a16:creationId xmlns:a16="http://schemas.microsoft.com/office/drawing/2014/main" id="{26C78F60-FEA8-45B3-994C-CD7446BDD734}"/>
                </a:ext>
              </a:extLst>
            </p:cNvPr>
            <p:cNvSpPr>
              <a:spLocks noChangeArrowheads="1"/>
            </p:cNvSpPr>
            <p:nvPr/>
          </p:nvSpPr>
          <p:spPr bwMode="auto">
            <a:xfrm>
              <a:off x="1927" y="1117"/>
              <a:ext cx="81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搭线信道</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（主动攻击）</a:t>
              </a:r>
            </a:p>
          </p:txBody>
        </p:sp>
        <p:sp>
          <p:nvSpPr>
            <p:cNvPr id="17" name="Rectangle 25">
              <a:extLst>
                <a:ext uri="{FF2B5EF4-FFF2-40B4-BE49-F238E27FC236}">
                  <a16:creationId xmlns:a16="http://schemas.microsoft.com/office/drawing/2014/main" id="{D66BBFF6-BD8F-430F-AC58-9FEC3B63300D}"/>
                </a:ext>
              </a:extLst>
            </p:cNvPr>
            <p:cNvSpPr>
              <a:spLocks noChangeArrowheads="1"/>
            </p:cNvSpPr>
            <p:nvPr/>
          </p:nvSpPr>
          <p:spPr bwMode="auto">
            <a:xfrm>
              <a:off x="2109" y="1525"/>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C ’</a:t>
              </a:r>
            </a:p>
          </p:txBody>
        </p:sp>
        <p:sp>
          <p:nvSpPr>
            <p:cNvPr id="18" name="Line 26">
              <a:extLst>
                <a:ext uri="{FF2B5EF4-FFF2-40B4-BE49-F238E27FC236}">
                  <a16:creationId xmlns:a16="http://schemas.microsoft.com/office/drawing/2014/main" id="{AAF0DD49-505A-4879-A080-CF3D6922EE39}"/>
                </a:ext>
              </a:extLst>
            </p:cNvPr>
            <p:cNvSpPr>
              <a:spLocks noChangeShapeType="1"/>
            </p:cNvSpPr>
            <p:nvPr/>
          </p:nvSpPr>
          <p:spPr bwMode="auto">
            <a:xfrm flipV="1">
              <a:off x="3061" y="1480"/>
              <a:ext cx="0" cy="771"/>
            </a:xfrm>
            <a:prstGeom prst="line">
              <a:avLst/>
            </a:prstGeom>
            <a:noFill/>
            <a:ln w="9525">
              <a:solidFill>
                <a:srgbClr val="1D528D"/>
              </a:solidFill>
              <a:miter lim="800000"/>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19" name="Line 27">
              <a:extLst>
                <a:ext uri="{FF2B5EF4-FFF2-40B4-BE49-F238E27FC236}">
                  <a16:creationId xmlns:a16="http://schemas.microsoft.com/office/drawing/2014/main" id="{2C090C2D-A925-48C3-A253-D1F44E68FB21}"/>
                </a:ext>
              </a:extLst>
            </p:cNvPr>
            <p:cNvSpPr>
              <a:spLocks noChangeShapeType="1"/>
            </p:cNvSpPr>
            <p:nvPr/>
          </p:nvSpPr>
          <p:spPr bwMode="auto">
            <a:xfrm>
              <a:off x="3061" y="1480"/>
              <a:ext cx="908"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0" name="Rectangle 28">
              <a:extLst>
                <a:ext uri="{FF2B5EF4-FFF2-40B4-BE49-F238E27FC236}">
                  <a16:creationId xmlns:a16="http://schemas.microsoft.com/office/drawing/2014/main" id="{993C469C-35D2-4877-B732-5F67836BADD5}"/>
                </a:ext>
              </a:extLst>
            </p:cNvPr>
            <p:cNvSpPr>
              <a:spLocks noChangeArrowheads="1"/>
            </p:cNvSpPr>
            <p:nvPr/>
          </p:nvSpPr>
          <p:spPr bwMode="auto">
            <a:xfrm>
              <a:off x="3107" y="1117"/>
              <a:ext cx="81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搭线信道</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（被动攻击）</a:t>
              </a:r>
            </a:p>
          </p:txBody>
        </p:sp>
        <p:sp>
          <p:nvSpPr>
            <p:cNvPr id="21" name="Rectangle 29">
              <a:extLst>
                <a:ext uri="{FF2B5EF4-FFF2-40B4-BE49-F238E27FC236}">
                  <a16:creationId xmlns:a16="http://schemas.microsoft.com/office/drawing/2014/main" id="{5947FB08-FCE7-4B77-A7F1-19A6DDBC3AD9}"/>
                </a:ext>
              </a:extLst>
            </p:cNvPr>
            <p:cNvSpPr>
              <a:spLocks noChangeArrowheads="1"/>
            </p:cNvSpPr>
            <p:nvPr/>
          </p:nvSpPr>
          <p:spPr bwMode="auto">
            <a:xfrm>
              <a:off x="3969" y="1344"/>
              <a:ext cx="771" cy="317"/>
            </a:xfrm>
            <a:prstGeom prst="rect">
              <a:avLst/>
            </a:prstGeom>
            <a:solidFill>
              <a:srgbClr val="2D6BC7"/>
            </a:solidFill>
            <a:ln w="9525">
              <a:solidFill>
                <a:srgbClr val="1D528D"/>
              </a:solidFill>
              <a:miter lim="800000"/>
              <a:headEnd/>
              <a:tailEnd/>
            </a:ln>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密码分析员</a:t>
              </a:r>
              <a:endParaRPr kumimoji="0" lang="en-US" altLang="zh-CN" sz="1800" b="1" i="1"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endParaRPr>
            </a:p>
          </p:txBody>
        </p:sp>
        <p:sp>
          <p:nvSpPr>
            <p:cNvPr id="22" name="Line 30">
              <a:extLst>
                <a:ext uri="{FF2B5EF4-FFF2-40B4-BE49-F238E27FC236}">
                  <a16:creationId xmlns:a16="http://schemas.microsoft.com/office/drawing/2014/main" id="{A2CEEE26-79C2-42B7-A070-0B67CCC507FD}"/>
                </a:ext>
              </a:extLst>
            </p:cNvPr>
            <p:cNvSpPr>
              <a:spLocks noChangeShapeType="1"/>
            </p:cNvSpPr>
            <p:nvPr/>
          </p:nvSpPr>
          <p:spPr bwMode="auto">
            <a:xfrm>
              <a:off x="4740" y="1480"/>
              <a:ext cx="499" cy="0"/>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3" name="Rectangle 31">
              <a:extLst>
                <a:ext uri="{FF2B5EF4-FFF2-40B4-BE49-F238E27FC236}">
                  <a16:creationId xmlns:a16="http://schemas.microsoft.com/office/drawing/2014/main" id="{98CAAD4A-B6A2-4947-9523-3BD19406D3B3}"/>
                </a:ext>
              </a:extLst>
            </p:cNvPr>
            <p:cNvSpPr>
              <a:spLocks noChangeArrowheads="1"/>
            </p:cNvSpPr>
            <p:nvPr/>
          </p:nvSpPr>
          <p:spPr bwMode="auto">
            <a:xfrm>
              <a:off x="4876" y="1162"/>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m‘</a:t>
              </a:r>
            </a:p>
          </p:txBody>
        </p:sp>
        <p:sp>
          <p:nvSpPr>
            <p:cNvPr id="24" name="Rectangle 32">
              <a:extLst>
                <a:ext uri="{FF2B5EF4-FFF2-40B4-BE49-F238E27FC236}">
                  <a16:creationId xmlns:a16="http://schemas.microsoft.com/office/drawing/2014/main" id="{AF4B0072-0F03-4C5F-8CEA-2383C017BB68}"/>
                </a:ext>
              </a:extLst>
            </p:cNvPr>
            <p:cNvSpPr>
              <a:spLocks noChangeArrowheads="1"/>
            </p:cNvSpPr>
            <p:nvPr/>
          </p:nvSpPr>
          <p:spPr bwMode="auto">
            <a:xfrm>
              <a:off x="1655" y="3113"/>
              <a:ext cx="635" cy="362"/>
            </a:xfrm>
            <a:prstGeom prst="rect">
              <a:avLst/>
            </a:prstGeom>
            <a:solidFill>
              <a:srgbClr val="2D6BC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2D6BC7"/>
              </a:extrusionClr>
              <a:contourClr>
                <a:srgbClr val="2D6BC7"/>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密钥源</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K</a:t>
              </a:r>
              <a:r>
                <a:rPr kumimoji="0" lang="en-US" altLang="zh-CN" sz="1800" b="1" i="0" u="none" strike="noStrike" kern="0" cap="none" spc="0" normalizeH="0" baseline="-25000" noProof="0">
                  <a:ln>
                    <a:noFill/>
                  </a:ln>
                  <a:solidFill>
                    <a:srgbClr val="FFFFFF"/>
                  </a:solidFill>
                  <a:effectLst/>
                  <a:uLnTx/>
                  <a:uFillTx/>
                  <a:latin typeface="Arial" panose="020B0604020202020204" pitchFamily="34" charset="0"/>
                  <a:ea typeface="宋体" panose="02010600030101010101" pitchFamily="2" charset="-122"/>
                </a:rPr>
                <a:t>1</a:t>
              </a:r>
            </a:p>
          </p:txBody>
        </p:sp>
        <p:sp>
          <p:nvSpPr>
            <p:cNvPr id="25" name="Line 33">
              <a:extLst>
                <a:ext uri="{FF2B5EF4-FFF2-40B4-BE49-F238E27FC236}">
                  <a16:creationId xmlns:a16="http://schemas.microsoft.com/office/drawing/2014/main" id="{E24E02ED-3FAA-48E7-95D8-5BBCD30964F7}"/>
                </a:ext>
              </a:extLst>
            </p:cNvPr>
            <p:cNvSpPr>
              <a:spLocks noChangeShapeType="1"/>
            </p:cNvSpPr>
            <p:nvPr/>
          </p:nvSpPr>
          <p:spPr bwMode="auto">
            <a:xfrm flipV="1">
              <a:off x="1973" y="2568"/>
              <a:ext cx="0" cy="499"/>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6" name="Rectangle 34">
              <a:extLst>
                <a:ext uri="{FF2B5EF4-FFF2-40B4-BE49-F238E27FC236}">
                  <a16:creationId xmlns:a16="http://schemas.microsoft.com/office/drawing/2014/main" id="{45A0C1DE-43F2-4579-B6DB-3DC1E5A88A26}"/>
                </a:ext>
              </a:extLst>
            </p:cNvPr>
            <p:cNvSpPr>
              <a:spLocks noChangeArrowheads="1"/>
            </p:cNvSpPr>
            <p:nvPr/>
          </p:nvSpPr>
          <p:spPr bwMode="auto">
            <a:xfrm>
              <a:off x="2064" y="2659"/>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25000" noProof="0">
                  <a:ln>
                    <a:noFill/>
                  </a:ln>
                  <a:solidFill>
                    <a:srgbClr val="1D528D"/>
                  </a:solidFill>
                  <a:effectLst/>
                  <a:uLnTx/>
                  <a:uFillTx/>
                  <a:latin typeface="Arial" panose="020B0604020202020204" pitchFamily="34" charset="0"/>
                  <a:ea typeface="宋体" panose="02010600030101010101" pitchFamily="2" charset="-122"/>
                </a:rPr>
                <a:t>1</a:t>
              </a:r>
              <a:endParaRPr kumimoji="0" lang="en-US" altLang="zh-CN"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7" name="Rectangle 35">
              <a:extLst>
                <a:ext uri="{FF2B5EF4-FFF2-40B4-BE49-F238E27FC236}">
                  <a16:creationId xmlns:a16="http://schemas.microsoft.com/office/drawing/2014/main" id="{5E2E795B-24A1-456A-98BB-5F177E487300}"/>
                </a:ext>
              </a:extLst>
            </p:cNvPr>
            <p:cNvSpPr>
              <a:spLocks noChangeArrowheads="1"/>
            </p:cNvSpPr>
            <p:nvPr/>
          </p:nvSpPr>
          <p:spPr bwMode="auto">
            <a:xfrm>
              <a:off x="3470" y="3113"/>
              <a:ext cx="635" cy="362"/>
            </a:xfrm>
            <a:prstGeom prst="rect">
              <a:avLst/>
            </a:prstGeom>
            <a:solidFill>
              <a:srgbClr val="2D6BC7"/>
            </a:solidFill>
            <a:ln w="9525">
              <a:miter lim="800000"/>
              <a:headEnd/>
              <a:tailEnd/>
            </a:ln>
            <a:scene3d>
              <a:camera prst="legacyObliqueTopRight"/>
              <a:lightRig rig="legacyFlat3" dir="b"/>
            </a:scene3d>
            <a:sp3d extrusionH="430200" prstMaterial="legacyMatte">
              <a:bevelT w="13500" h="13500" prst="angle"/>
              <a:bevelB w="13500" h="13500" prst="angle"/>
              <a:extrusionClr>
                <a:srgbClr val="2D6BC7"/>
              </a:extrusionClr>
              <a:contourClr>
                <a:srgbClr val="2D6BC7"/>
              </a:contourClr>
            </a:sp3d>
          </p:spPr>
          <p:txBody>
            <a:bodyPr wrap="none" anchor="ctr">
              <a:flatTx/>
            </a:bodyP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密钥源</a:t>
              </a:r>
            </a:p>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1" i="0" u="none" strike="noStrike" kern="0" cap="none" spc="0" normalizeH="0" baseline="0" noProof="0">
                  <a:ln>
                    <a:noFill/>
                  </a:ln>
                  <a:solidFill>
                    <a:srgbClr val="FFFFFF"/>
                  </a:solidFill>
                  <a:effectLst/>
                  <a:uLnTx/>
                  <a:uFillTx/>
                  <a:latin typeface="Arial" panose="020B0604020202020204" pitchFamily="34" charset="0"/>
                  <a:ea typeface="宋体" panose="02010600030101010101" pitchFamily="2" charset="-122"/>
                </a:rPr>
                <a:t>K</a:t>
              </a:r>
              <a:r>
                <a:rPr kumimoji="0" lang="en-US" altLang="zh-CN" sz="1800" b="1" i="0" u="none" strike="noStrike" kern="0" cap="none" spc="0" normalizeH="0" baseline="-25000" noProof="0">
                  <a:ln>
                    <a:noFill/>
                  </a:ln>
                  <a:solidFill>
                    <a:srgbClr val="FFFFFF"/>
                  </a:solidFill>
                  <a:effectLst/>
                  <a:uLnTx/>
                  <a:uFillTx/>
                  <a:latin typeface="Arial" panose="020B0604020202020204" pitchFamily="34" charset="0"/>
                  <a:ea typeface="宋体" panose="02010600030101010101" pitchFamily="2" charset="-122"/>
                </a:rPr>
                <a:t>2</a:t>
              </a:r>
            </a:p>
          </p:txBody>
        </p:sp>
        <p:sp>
          <p:nvSpPr>
            <p:cNvPr id="28" name="Line 36">
              <a:extLst>
                <a:ext uri="{FF2B5EF4-FFF2-40B4-BE49-F238E27FC236}">
                  <a16:creationId xmlns:a16="http://schemas.microsoft.com/office/drawing/2014/main" id="{1C191538-E867-4716-91CA-CF543A68C5CC}"/>
                </a:ext>
              </a:extLst>
            </p:cNvPr>
            <p:cNvSpPr>
              <a:spLocks noChangeShapeType="1"/>
            </p:cNvSpPr>
            <p:nvPr/>
          </p:nvSpPr>
          <p:spPr bwMode="auto">
            <a:xfrm flipV="1">
              <a:off x="3833" y="2568"/>
              <a:ext cx="0" cy="499"/>
            </a:xfrm>
            <a:prstGeom prst="line">
              <a:avLst/>
            </a:prstGeom>
            <a:noFill/>
            <a:ln w="9525">
              <a:solidFill>
                <a:srgbClr val="1D528D"/>
              </a:solidFill>
              <a:miter lim="800000"/>
              <a:headEnd/>
              <a:tailEnd type="triangle" w="med" len="me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29" name="Rectangle 37">
              <a:extLst>
                <a:ext uri="{FF2B5EF4-FFF2-40B4-BE49-F238E27FC236}">
                  <a16:creationId xmlns:a16="http://schemas.microsoft.com/office/drawing/2014/main" id="{820069BC-0435-41BE-82D7-9DDF608EA512}"/>
                </a:ext>
              </a:extLst>
            </p:cNvPr>
            <p:cNvSpPr>
              <a:spLocks noChangeArrowheads="1"/>
            </p:cNvSpPr>
            <p:nvPr/>
          </p:nvSpPr>
          <p:spPr bwMode="auto">
            <a:xfrm>
              <a:off x="3923" y="2659"/>
              <a:ext cx="318" cy="2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en-US" altLang="zh-CN" sz="1800" b="0" i="1"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k</a:t>
              </a:r>
              <a:r>
                <a:rPr kumimoji="0" lang="en-US" altLang="zh-CN" sz="1800" b="0" i="0" u="none" strike="noStrike" kern="0" cap="none" spc="0" normalizeH="0" baseline="-25000" noProof="0">
                  <a:ln>
                    <a:noFill/>
                  </a:ln>
                  <a:solidFill>
                    <a:srgbClr val="1D528D"/>
                  </a:solidFill>
                  <a:effectLst/>
                  <a:uLnTx/>
                  <a:uFillTx/>
                  <a:latin typeface="Arial" panose="020B0604020202020204" pitchFamily="34" charset="0"/>
                  <a:ea typeface="宋体" panose="02010600030101010101" pitchFamily="2" charset="-122"/>
                </a:rPr>
                <a:t>2</a:t>
              </a:r>
              <a:endParaRPr kumimoji="0" lang="en-US" altLang="zh-CN"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30" name="Line 38">
              <a:extLst>
                <a:ext uri="{FF2B5EF4-FFF2-40B4-BE49-F238E27FC236}">
                  <a16:creationId xmlns:a16="http://schemas.microsoft.com/office/drawing/2014/main" id="{1CE7B9E0-A328-4565-BAEF-DAE180182B6E}"/>
                </a:ext>
              </a:extLst>
            </p:cNvPr>
            <p:cNvSpPr>
              <a:spLocks noChangeShapeType="1"/>
            </p:cNvSpPr>
            <p:nvPr/>
          </p:nvSpPr>
          <p:spPr bwMode="auto">
            <a:xfrm>
              <a:off x="2336" y="3249"/>
              <a:ext cx="1134" cy="0"/>
            </a:xfrm>
            <a:prstGeom prst="line">
              <a:avLst/>
            </a:prstGeom>
            <a:noFill/>
            <a:ln w="9525">
              <a:solidFill>
                <a:srgbClr val="1D528D"/>
              </a:solidFill>
              <a:prstDash val="dash"/>
              <a:miter lim="800000"/>
              <a:headEnd/>
              <a:tailEnd/>
            </a:ln>
            <a:extLst>
              <a:ext uri="{909E8E84-426E-40DD-AFC4-6F175D3DCCD1}">
                <a14:hiddenFill xmlns:a14="http://schemas.microsoft.com/office/drawing/2010/main">
                  <a:noFill/>
                </a14:hiddenFill>
              </a:ext>
            </a:extLst>
          </p:spPr>
          <p:txBody>
            <a:bodyPr wrap="none"/>
            <a:lstStyle/>
            <a:p>
              <a:pPr marL="0" marR="0" lvl="0" indent="0"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endParaRPr>
            </a:p>
          </p:txBody>
        </p:sp>
        <p:sp>
          <p:nvSpPr>
            <p:cNvPr id="31" name="Rectangle 39">
              <a:extLst>
                <a:ext uri="{FF2B5EF4-FFF2-40B4-BE49-F238E27FC236}">
                  <a16:creationId xmlns:a16="http://schemas.microsoft.com/office/drawing/2014/main" id="{1304F087-219B-40E7-8595-95A863E702EB}"/>
                </a:ext>
              </a:extLst>
            </p:cNvPr>
            <p:cNvSpPr>
              <a:spLocks noChangeArrowheads="1"/>
            </p:cNvSpPr>
            <p:nvPr/>
          </p:nvSpPr>
          <p:spPr bwMode="auto">
            <a:xfrm>
              <a:off x="2517" y="2840"/>
              <a:ext cx="816" cy="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lstStyle>
              <a:lvl1pPr eaLnBrk="0" hangingPunct="0">
                <a:defRPr>
                  <a:solidFill>
                    <a:schemeClr val="tx1"/>
                  </a:solidFill>
                  <a:latin typeface="Arial" panose="020B0604020202020204" pitchFamily="34" charset="0"/>
                  <a:ea typeface="宋体" panose="02010600030101010101" pitchFamily="2" charset="-122"/>
                </a:defRPr>
              </a:lvl1pPr>
              <a:lvl2pPr marL="742950" indent="-285750" eaLnBrk="0" hangingPunct="0">
                <a:defRPr>
                  <a:solidFill>
                    <a:schemeClr val="tx1"/>
                  </a:solidFill>
                  <a:latin typeface="Arial" panose="020B0604020202020204" pitchFamily="34" charset="0"/>
                  <a:ea typeface="宋体" panose="02010600030101010101" pitchFamily="2" charset="-122"/>
                </a:defRPr>
              </a:lvl2pPr>
              <a:lvl3pPr marL="1143000" indent="-228600" eaLnBrk="0" hangingPunct="0">
                <a:defRPr>
                  <a:solidFill>
                    <a:schemeClr val="tx1"/>
                  </a:solidFill>
                  <a:latin typeface="Arial" panose="020B0604020202020204" pitchFamily="34" charset="0"/>
                  <a:ea typeface="宋体" panose="02010600030101010101" pitchFamily="2" charset="-122"/>
                </a:defRPr>
              </a:lvl3pPr>
              <a:lvl4pPr marL="1600200" indent="-228600" eaLnBrk="0" hangingPunct="0">
                <a:defRPr>
                  <a:solidFill>
                    <a:schemeClr val="tx1"/>
                  </a:solidFill>
                  <a:latin typeface="Arial" panose="020B0604020202020204" pitchFamily="34" charset="0"/>
                  <a:ea typeface="宋体" panose="02010600030101010101" pitchFamily="2" charset="-122"/>
                </a:defRPr>
              </a:lvl4pPr>
              <a:lvl5pPr marL="2057400" indent="-228600" eaLnBrk="0" hangingPunct="0">
                <a:defRPr>
                  <a:solidFill>
                    <a:schemeClr val="tx1"/>
                  </a:solidFill>
                  <a:latin typeface="Arial" panose="020B060402020202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Arial" panose="020B0604020202020204" pitchFamily="34" charset="0"/>
                  <a:ea typeface="宋体" panose="02010600030101010101" pitchFamily="2" charset="-122"/>
                </a:defRPr>
              </a:lvl9pPr>
            </a:lstStyle>
            <a:p>
              <a:pPr marL="0" marR="0" lvl="0" indent="0" algn="ctr" defTabSz="914400" eaLnBrk="1" fontAlgn="auto" latinLnBrk="0" hangingPunct="1">
                <a:lnSpc>
                  <a:spcPct val="100000"/>
                </a:lnSpc>
                <a:spcBef>
                  <a:spcPts val="0"/>
                </a:spcBef>
                <a:spcAft>
                  <a:spcPts val="0"/>
                </a:spcAft>
                <a:buClrTx/>
                <a:buSzTx/>
                <a:buFontTx/>
                <a:buNone/>
                <a:tabLst/>
                <a:defRPr/>
              </a:pPr>
              <a:r>
                <a:rPr kumimoji="0" lang="zh-CN" altLang="en-US" sz="1800" b="0" i="0" u="none" strike="noStrike" kern="0" cap="none" spc="0" normalizeH="0" baseline="0" noProof="0">
                  <a:ln>
                    <a:noFill/>
                  </a:ln>
                  <a:solidFill>
                    <a:srgbClr val="1D528D"/>
                  </a:solidFill>
                  <a:effectLst/>
                  <a:uLnTx/>
                  <a:uFillTx/>
                  <a:latin typeface="Arial" panose="020B0604020202020204" pitchFamily="34" charset="0"/>
                  <a:ea typeface="宋体" panose="02010600030101010101" pitchFamily="2" charset="-122"/>
                </a:rPr>
                <a:t>密钥信道</a:t>
              </a:r>
            </a:p>
          </p:txBody>
        </p:sp>
      </p:grpSp>
      <p:sp>
        <p:nvSpPr>
          <p:cNvPr id="36" name="文本框 35">
            <a:extLst>
              <a:ext uri="{FF2B5EF4-FFF2-40B4-BE49-F238E27FC236}">
                <a16:creationId xmlns:a16="http://schemas.microsoft.com/office/drawing/2014/main" id="{99A8CFD1-D93F-4311-B739-CA77C745F735}"/>
              </a:ext>
            </a:extLst>
          </p:cNvPr>
          <p:cNvSpPr txBox="1"/>
          <p:nvPr/>
        </p:nvSpPr>
        <p:spPr>
          <a:xfrm>
            <a:off x="949698" y="4546408"/>
            <a:ext cx="7604908" cy="1200329"/>
          </a:xfrm>
          <a:prstGeom prst="rect">
            <a:avLst/>
          </a:prstGeom>
          <a:solidFill>
            <a:srgbClr val="00B0F0"/>
          </a:solidFill>
        </p:spPr>
        <p:txBody>
          <a:bodyPr wrap="square" rtlCol="0">
            <a:spAutoFit/>
          </a:bodyPr>
          <a:lstStyle/>
          <a:p>
            <a:r>
              <a:rPr lang="zh-CN" altLang="en-US" sz="3600" dirty="0">
                <a:solidFill>
                  <a:srgbClr val="FFFF00"/>
                </a:solidFill>
                <a:latin typeface="+mn-ea"/>
              </a:rPr>
              <a:t>注意：</a:t>
            </a:r>
            <a:endParaRPr lang="en-US" altLang="zh-CN" sz="3600" dirty="0">
              <a:solidFill>
                <a:srgbClr val="FFFF00"/>
              </a:solidFill>
              <a:latin typeface="+mn-ea"/>
            </a:endParaRPr>
          </a:p>
          <a:p>
            <a:r>
              <a:rPr lang="en-US" altLang="zh-CN" sz="3600" dirty="0">
                <a:solidFill>
                  <a:srgbClr val="FFFF00"/>
                </a:solidFill>
                <a:latin typeface="+mn-ea"/>
              </a:rPr>
              <a:t>k</a:t>
            </a:r>
            <a:r>
              <a:rPr lang="en-US" altLang="zh-CN" sz="3600" baseline="-25000" dirty="0">
                <a:solidFill>
                  <a:srgbClr val="FFFF00"/>
                </a:solidFill>
                <a:latin typeface="+mn-ea"/>
              </a:rPr>
              <a:t>1</a:t>
            </a:r>
            <a:r>
              <a:rPr lang="zh-CN" altLang="en-US" sz="3600" dirty="0">
                <a:solidFill>
                  <a:srgbClr val="FFFF00"/>
                </a:solidFill>
                <a:latin typeface="+mn-ea"/>
              </a:rPr>
              <a:t>和</a:t>
            </a:r>
            <a:r>
              <a:rPr lang="en-US" altLang="zh-CN" sz="3600" dirty="0">
                <a:solidFill>
                  <a:srgbClr val="FFFF00"/>
                </a:solidFill>
                <a:latin typeface="+mn-ea"/>
              </a:rPr>
              <a:t>k</a:t>
            </a:r>
            <a:r>
              <a:rPr lang="en-US" altLang="zh-CN" sz="3600" baseline="-25000" dirty="0">
                <a:solidFill>
                  <a:srgbClr val="FFFF00"/>
                </a:solidFill>
                <a:latin typeface="+mn-ea"/>
              </a:rPr>
              <a:t>2</a:t>
            </a:r>
            <a:r>
              <a:rPr lang="zh-CN" altLang="en-US" sz="3600" dirty="0">
                <a:solidFill>
                  <a:srgbClr val="FFFF00"/>
                </a:solidFill>
                <a:latin typeface="+mn-ea"/>
              </a:rPr>
              <a:t>既可以相等也可以不相等。</a:t>
            </a:r>
          </a:p>
        </p:txBody>
      </p:sp>
      <p:sp>
        <p:nvSpPr>
          <p:cNvPr id="37" name="文本框 36">
            <a:extLst>
              <a:ext uri="{FF2B5EF4-FFF2-40B4-BE49-F238E27FC236}">
                <a16:creationId xmlns:a16="http://schemas.microsoft.com/office/drawing/2014/main" id="{6F88EA2F-38B6-4AAF-BA0B-658373BB63DB}"/>
              </a:ext>
            </a:extLst>
          </p:cNvPr>
          <p:cNvSpPr txBox="1"/>
          <p:nvPr/>
        </p:nvSpPr>
        <p:spPr>
          <a:xfrm>
            <a:off x="1111147" y="1175696"/>
            <a:ext cx="2352317" cy="369332"/>
          </a:xfrm>
          <a:prstGeom prst="rect">
            <a:avLst/>
          </a:prstGeom>
          <a:noFill/>
        </p:spPr>
        <p:txBody>
          <a:bodyPr wrap="square" rtlCol="0">
            <a:spAutoFit/>
          </a:bodyPr>
          <a:lstStyle/>
          <a:p>
            <a:pPr marL="285750" indent="-285750">
              <a:buClr>
                <a:srgbClr val="C00000"/>
              </a:buClr>
              <a:buFont typeface="Wingdings" panose="05000000000000000000" pitchFamily="2" charset="2"/>
              <a:buChar char="q"/>
            </a:pPr>
            <a:r>
              <a:rPr lang="zh-CN" altLang="en-US" dirty="0"/>
              <a:t>经典的安全模型</a:t>
            </a:r>
          </a:p>
        </p:txBody>
      </p:sp>
      <p:sp>
        <p:nvSpPr>
          <p:cNvPr id="39" name="矩形 38">
            <a:extLst>
              <a:ext uri="{FF2B5EF4-FFF2-40B4-BE49-F238E27FC236}">
                <a16:creationId xmlns:a16="http://schemas.microsoft.com/office/drawing/2014/main" id="{0A7AF7CB-1566-453F-9B2F-02FA2057B4B2}"/>
              </a:ext>
            </a:extLst>
          </p:cNvPr>
          <p:cNvSpPr/>
          <p:nvPr/>
        </p:nvSpPr>
        <p:spPr>
          <a:xfrm>
            <a:off x="1111147" y="1669117"/>
            <a:ext cx="7575550" cy="646331"/>
          </a:xfrm>
          <a:prstGeom prst="rect">
            <a:avLst/>
          </a:prstGeom>
        </p:spPr>
        <p:txBody>
          <a:bodyPr wrap="square">
            <a:spAutoFit/>
          </a:bodyPr>
          <a:lstStyle/>
          <a:p>
            <a:pPr eaLnBrk="1" fontAlgn="auto" hangingPunct="1">
              <a:spcBef>
                <a:spcPts val="0"/>
              </a:spcBef>
              <a:spcAft>
                <a:spcPts val="0"/>
              </a:spcAft>
              <a:defRPr/>
            </a:pPr>
            <a:r>
              <a:rPr lang="zh-CN" altLang="en-US" dirty="0">
                <a:latin typeface="+mn-ea"/>
              </a:rPr>
              <a:t>密码学、</a:t>
            </a:r>
            <a:r>
              <a:rPr lang="zh-CN" altLang="zh-CN" dirty="0">
                <a:latin typeface="+mn-ea"/>
              </a:rPr>
              <a:t>访问控制技术</a:t>
            </a:r>
            <a:r>
              <a:rPr lang="zh-CN" altLang="en-US" dirty="0">
                <a:latin typeface="+mn-ea"/>
              </a:rPr>
              <a:t>、信息系统安全模型及评价的理论和技术等得到了很大发展。以上述技术为基础构建安全防范体系成为当时的主流。</a:t>
            </a:r>
          </a:p>
        </p:txBody>
      </p:sp>
      <p:sp>
        <p:nvSpPr>
          <p:cNvPr id="40" name="文本框 39">
            <a:extLst>
              <a:ext uri="{FF2B5EF4-FFF2-40B4-BE49-F238E27FC236}">
                <a16:creationId xmlns:a16="http://schemas.microsoft.com/office/drawing/2014/main" id="{8ADA3406-6832-4498-9858-897A7B9C682C}"/>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1621490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fade">
                                      <p:cBhvr>
                                        <p:cTn id="7" dur="1000"/>
                                        <p:tgtEl>
                                          <p:spTgt spid="36"/>
                                        </p:tgtEl>
                                      </p:cBhvr>
                                    </p:animEffect>
                                    <p:anim calcmode="lin" valueType="num">
                                      <p:cBhvr>
                                        <p:cTn id="8" dur="1000" fill="hold"/>
                                        <p:tgtEl>
                                          <p:spTgt spid="36"/>
                                        </p:tgtEl>
                                        <p:attrNameLst>
                                          <p:attrName>ppt_x</p:attrName>
                                        </p:attrNameLst>
                                      </p:cBhvr>
                                      <p:tavLst>
                                        <p:tav tm="0">
                                          <p:val>
                                            <p:strVal val="#ppt_x"/>
                                          </p:val>
                                        </p:tav>
                                        <p:tav tm="100000">
                                          <p:val>
                                            <p:strVal val="#ppt_x"/>
                                          </p:val>
                                        </p:tav>
                                      </p:tavLst>
                                    </p:anim>
                                    <p:anim calcmode="lin" valueType="num">
                                      <p:cBhvr>
                                        <p:cTn id="9" dur="1000" fill="hold"/>
                                        <p:tgtEl>
                                          <p:spTgt spid="36"/>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E46339B6-5974-4DA9-89D7-E5075B47E33D}"/>
              </a:ext>
            </a:extLst>
          </p:cNvPr>
          <p:cNvSpPr/>
          <p:nvPr/>
        </p:nvSpPr>
        <p:spPr>
          <a:xfrm>
            <a:off x="977566" y="1657802"/>
            <a:ext cx="7743811" cy="1200329"/>
          </a:xfrm>
          <a:prstGeom prst="rect">
            <a:avLst/>
          </a:prstGeom>
        </p:spPr>
        <p:txBody>
          <a:bodyPr wrap="square">
            <a:spAutoFit/>
          </a:bodyPr>
          <a:lstStyle/>
          <a:p>
            <a:pPr eaLnBrk="1" fontAlgn="auto" hangingPunct="1">
              <a:spcBef>
                <a:spcPts val="0"/>
              </a:spcBef>
              <a:spcAft>
                <a:spcPts val="0"/>
              </a:spcAft>
              <a:defRPr/>
            </a:pPr>
            <a:r>
              <a:rPr lang="zh-CN" altLang="en-US" kern="100" dirty="0">
                <a:latin typeface="Times New Roman" panose="02020603050405020304" pitchFamily="18" charset="0"/>
                <a:ea typeface="宋体" panose="02010600030101010101" pitchFamily="2" charset="-122"/>
              </a:rPr>
              <a:t>上世纪九十年代后</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全球迅速进入到以</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INTERNET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为代表信息时代，基于</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INTERNET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的应用在各个领域不断普及和深入。同时，以</a:t>
            </a:r>
            <a:r>
              <a:rPr lang="en-US" altLang="zh-CN" kern="100" dirty="0">
                <a:latin typeface="Times New Roman" panose="02020603050405020304" pitchFamily="18" charset="0"/>
                <a:ea typeface="宋体" panose="02010600030101010101" pitchFamily="2" charset="-122"/>
                <a:cs typeface="Times New Roman" panose="02020603050405020304" pitchFamily="18" charset="0"/>
              </a:rPr>
              <a:t>INTERNET</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技术为背景的网络犯罪行为也日渐严重，单纯依靠加密体系的“御敌以国门之外”思想无法应付千变万化的攻击行为。</a:t>
            </a:r>
            <a:endParaRPr lang="zh-CN" altLang="en-US" dirty="0">
              <a:latin typeface="+mn-lt"/>
            </a:endParaRPr>
          </a:p>
        </p:txBody>
      </p:sp>
      <p:sp>
        <p:nvSpPr>
          <p:cNvPr id="4" name="矩形 3">
            <a:extLst>
              <a:ext uri="{FF2B5EF4-FFF2-40B4-BE49-F238E27FC236}">
                <a16:creationId xmlns:a16="http://schemas.microsoft.com/office/drawing/2014/main" id="{B3E1E2AC-801F-4AA5-9A80-B17D2654AA02}"/>
              </a:ext>
            </a:extLst>
          </p:cNvPr>
          <p:cNvSpPr/>
          <p:nvPr/>
        </p:nvSpPr>
        <p:spPr>
          <a:xfrm>
            <a:off x="977566" y="1161749"/>
            <a:ext cx="2031325" cy="369332"/>
          </a:xfrm>
          <a:prstGeom prst="rect">
            <a:avLst/>
          </a:prstGeom>
        </p:spPr>
        <p:txBody>
          <a:bodyPr wrap="none">
            <a:spAutoFit/>
          </a:bodyPr>
          <a:lstStyle/>
          <a:p>
            <a:r>
              <a:rPr lang="zh-CN" altLang="en-US" dirty="0"/>
              <a:t>三、信息保障阶段</a:t>
            </a:r>
          </a:p>
        </p:txBody>
      </p:sp>
      <p:sp>
        <p:nvSpPr>
          <p:cNvPr id="5" name="文本框 4">
            <a:extLst>
              <a:ext uri="{FF2B5EF4-FFF2-40B4-BE49-F238E27FC236}">
                <a16:creationId xmlns:a16="http://schemas.microsoft.com/office/drawing/2014/main" id="{8D9DC50B-074A-4C24-B744-97CA84C5A014}"/>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
        <p:nvSpPr>
          <p:cNvPr id="12" name="矩形 11">
            <a:extLst>
              <a:ext uri="{FF2B5EF4-FFF2-40B4-BE49-F238E27FC236}">
                <a16:creationId xmlns:a16="http://schemas.microsoft.com/office/drawing/2014/main" id="{DF6A5555-A3AC-44C0-ACAF-A66CE35B420D}"/>
              </a:ext>
            </a:extLst>
          </p:cNvPr>
          <p:cNvSpPr/>
          <p:nvPr/>
        </p:nvSpPr>
        <p:spPr>
          <a:xfrm>
            <a:off x="977566" y="3131094"/>
            <a:ext cx="7713076" cy="923330"/>
          </a:xfrm>
          <a:prstGeom prst="rect">
            <a:avLst/>
          </a:prstGeom>
        </p:spPr>
        <p:txBody>
          <a:bodyPr wrap="square">
            <a:spAutoFit/>
          </a:bodyPr>
          <a:lstStyle/>
          <a:p>
            <a:r>
              <a:rPr lang="en-US" altLang="zh-CN" dirty="0"/>
              <a:t>1998</a:t>
            </a:r>
            <a:r>
              <a:rPr lang="zh-CN" altLang="en-US" dirty="0"/>
              <a:t>年</a:t>
            </a:r>
            <a:r>
              <a:rPr lang="en-US" altLang="zh-CN" dirty="0"/>
              <a:t>10</a:t>
            </a:r>
            <a:r>
              <a:rPr lang="zh-CN" altLang="en-US" dirty="0"/>
              <a:t>月，美国美国安全局发布了“信息保障技术框架（</a:t>
            </a:r>
            <a:r>
              <a:rPr lang="fr-FR" altLang="zh-CN" dirty="0"/>
              <a:t>Information Assurance Technical Framework</a:t>
            </a:r>
            <a:r>
              <a:rPr lang="zh-CN" altLang="fr-FR" dirty="0"/>
              <a:t>：</a:t>
            </a:r>
            <a:r>
              <a:rPr lang="fr-FR" altLang="zh-CN" dirty="0"/>
              <a:t>IATF</a:t>
            </a:r>
            <a:r>
              <a:rPr lang="zh-CN" altLang="fr-FR" dirty="0"/>
              <a:t>）</a:t>
            </a:r>
            <a:r>
              <a:rPr lang="zh-CN" altLang="en-US" dirty="0"/>
              <a:t>”</a:t>
            </a:r>
            <a:r>
              <a:rPr lang="en-US" altLang="zh-CN" dirty="0"/>
              <a:t>1.1</a:t>
            </a:r>
            <a:r>
              <a:rPr lang="zh-CN" altLang="en-US" dirty="0"/>
              <a:t>版本，并在以后的几年中陆续不断发布了更加完善的版本 。</a:t>
            </a:r>
          </a:p>
        </p:txBody>
      </p:sp>
    </p:spTree>
    <p:extLst>
      <p:ext uri="{BB962C8B-B14F-4D97-AF65-F5344CB8AC3E}">
        <p14:creationId xmlns:p14="http://schemas.microsoft.com/office/powerpoint/2010/main" val="27404727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a:extLst>
              <a:ext uri="{FF2B5EF4-FFF2-40B4-BE49-F238E27FC236}">
                <a16:creationId xmlns:a16="http://schemas.microsoft.com/office/drawing/2014/main" id="{0AE34370-7A01-4D9B-BC81-9B30B44790FC}"/>
              </a:ext>
            </a:extLst>
          </p:cNvPr>
          <p:cNvSpPr/>
          <p:nvPr/>
        </p:nvSpPr>
        <p:spPr>
          <a:xfrm>
            <a:off x="1239838" y="1196975"/>
            <a:ext cx="4802187" cy="1477963"/>
          </a:xfrm>
          <a:prstGeom prst="rect">
            <a:avLst/>
          </a:prstGeom>
        </p:spPr>
        <p:txBody>
          <a:bodyPr>
            <a:spAutoFit/>
          </a:bodyPr>
          <a:lstStyle/>
          <a:p>
            <a:pPr eaLnBrk="1" fontAlgn="auto" hangingPunct="1">
              <a:spcBef>
                <a:spcPts val="0"/>
              </a:spcBef>
              <a:spcAft>
                <a:spcPts val="0"/>
              </a:spcAft>
              <a:defRPr/>
            </a:pPr>
            <a:r>
              <a:rPr lang="en-US" altLang="zh-CN" dirty="0">
                <a:latin typeface="+mn-lt"/>
              </a:rPr>
              <a:t>IATF</a:t>
            </a:r>
            <a:r>
              <a:rPr lang="zh-CN" altLang="en-US" dirty="0">
                <a:latin typeface="+mn-lt"/>
              </a:rPr>
              <a:t>提出人、技术和操作是信息保障的三个要素的概念，提出了纵深防御</a:t>
            </a:r>
            <a:r>
              <a:rPr lang="zh-CN" altLang="en-US" dirty="0">
                <a:latin typeface="+mn-ea"/>
              </a:rPr>
              <a:t>战略（</a:t>
            </a:r>
            <a:r>
              <a:rPr lang="en-US" altLang="zh-CN" dirty="0">
                <a:latin typeface="+mn-ea"/>
              </a:rPr>
              <a:t>Defense-in-Depth Strategy</a:t>
            </a:r>
            <a:r>
              <a:rPr lang="zh-CN" altLang="en-US" dirty="0">
                <a:latin typeface="+mn-ea"/>
              </a:rPr>
              <a:t>）核</a:t>
            </a:r>
            <a:r>
              <a:rPr lang="zh-CN" altLang="en-US" dirty="0">
                <a:latin typeface="+mn-lt"/>
              </a:rPr>
              <a:t>心思想，确立了网络基础设施防御、区域边界防御、计算环境防御和支持性基础设施等四个技术焦点。</a:t>
            </a:r>
          </a:p>
        </p:txBody>
      </p:sp>
      <p:sp>
        <p:nvSpPr>
          <p:cNvPr id="4" name="矩形 4">
            <a:extLst>
              <a:ext uri="{FF2B5EF4-FFF2-40B4-BE49-F238E27FC236}">
                <a16:creationId xmlns:a16="http://schemas.microsoft.com/office/drawing/2014/main" id="{0B826748-7100-4E92-8D94-1297E8F14FF4}"/>
              </a:ext>
            </a:extLst>
          </p:cNvPr>
          <p:cNvSpPr>
            <a:spLocks noChangeArrowheads="1"/>
          </p:cNvSpPr>
          <p:nvPr/>
        </p:nvSpPr>
        <p:spPr bwMode="auto">
          <a:xfrm>
            <a:off x="1239838" y="2922587"/>
            <a:ext cx="7631112"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所谓纵深防御战略就是采用一个多层次的、纵深的安全措施来保障用户信息及信息系统的安全。</a:t>
            </a:r>
          </a:p>
        </p:txBody>
      </p:sp>
      <p:pic>
        <p:nvPicPr>
          <p:cNvPr id="5" name="图片 5">
            <a:extLst>
              <a:ext uri="{FF2B5EF4-FFF2-40B4-BE49-F238E27FC236}">
                <a16:creationId xmlns:a16="http://schemas.microsoft.com/office/drawing/2014/main" id="{1A846833-0EDC-48EA-9D85-D683622DD7D2}"/>
              </a:ext>
            </a:extLst>
          </p:cNvPr>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24563" y="3890963"/>
            <a:ext cx="27940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 name="图片 13">
            <a:extLst>
              <a:ext uri="{FF2B5EF4-FFF2-40B4-BE49-F238E27FC236}">
                <a16:creationId xmlns:a16="http://schemas.microsoft.com/office/drawing/2014/main" id="{4424AD83-2D79-4798-A4BD-A7F0D9CF829B}"/>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92838" y="1212850"/>
            <a:ext cx="2459037" cy="1612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 name="矩形 14">
            <a:extLst>
              <a:ext uri="{FF2B5EF4-FFF2-40B4-BE49-F238E27FC236}">
                <a16:creationId xmlns:a16="http://schemas.microsoft.com/office/drawing/2014/main" id="{7C900DAD-B2A9-498A-AE9F-569CCE29858F}"/>
              </a:ext>
            </a:extLst>
          </p:cNvPr>
          <p:cNvSpPr>
            <a:spLocks noChangeArrowheads="1"/>
          </p:cNvSpPr>
          <p:nvPr/>
        </p:nvSpPr>
        <p:spPr bwMode="auto">
          <a:xfrm>
            <a:off x="1239838" y="3719513"/>
            <a:ext cx="45720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Arial Unicode MS" panose="020B0604020202020204" pitchFamily="34" charset="-122"/>
              <a:buChar char="❏"/>
            </a:pPr>
            <a:r>
              <a:rPr lang="zh-CN" altLang="en-US" dirty="0">
                <a:solidFill>
                  <a:schemeClr val="tx1"/>
                </a:solidFill>
              </a:rPr>
              <a:t>网络基础设施：包括广域网络在内的交换与通信网络</a:t>
            </a:r>
          </a:p>
        </p:txBody>
      </p:sp>
      <p:sp>
        <p:nvSpPr>
          <p:cNvPr id="8" name="矩形 15">
            <a:extLst>
              <a:ext uri="{FF2B5EF4-FFF2-40B4-BE49-F238E27FC236}">
                <a16:creationId xmlns:a16="http://schemas.microsoft.com/office/drawing/2014/main" id="{312A4AD1-39A7-4922-814C-4C4A91FDD570}"/>
              </a:ext>
            </a:extLst>
          </p:cNvPr>
          <p:cNvSpPr>
            <a:spLocks noChangeArrowheads="1"/>
          </p:cNvSpPr>
          <p:nvPr/>
        </p:nvSpPr>
        <p:spPr bwMode="auto">
          <a:xfrm>
            <a:off x="1239838" y="446405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Arial Unicode MS" panose="020B0604020202020204" pitchFamily="34" charset="-122"/>
              <a:buChar char="❏"/>
            </a:pPr>
            <a:r>
              <a:rPr lang="zh-CN" altLang="en-US">
                <a:solidFill>
                  <a:schemeClr val="tx1"/>
                </a:solidFill>
              </a:rPr>
              <a:t>区域边界：与其他公共或专用网络的边界，包括物理和逻辑边界</a:t>
            </a:r>
          </a:p>
        </p:txBody>
      </p:sp>
      <p:sp>
        <p:nvSpPr>
          <p:cNvPr id="9" name="矩形 16">
            <a:extLst>
              <a:ext uri="{FF2B5EF4-FFF2-40B4-BE49-F238E27FC236}">
                <a16:creationId xmlns:a16="http://schemas.microsoft.com/office/drawing/2014/main" id="{73123341-A3C9-4AA1-B9E1-9B0F5892083F}"/>
              </a:ext>
            </a:extLst>
          </p:cNvPr>
          <p:cNvSpPr>
            <a:spLocks noChangeArrowheads="1"/>
          </p:cNvSpPr>
          <p:nvPr/>
        </p:nvSpPr>
        <p:spPr bwMode="auto">
          <a:xfrm>
            <a:off x="1239838" y="5207000"/>
            <a:ext cx="45720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Arial Unicode MS" panose="020B0604020202020204" pitchFamily="34" charset="-122"/>
              <a:buChar char="❏"/>
            </a:pPr>
            <a:r>
              <a:rPr lang="zh-CN" altLang="en-US">
                <a:solidFill>
                  <a:schemeClr val="tx1"/>
                </a:solidFill>
              </a:rPr>
              <a:t>计算环境：进行数据处理的客户机、服务器和应用系统</a:t>
            </a:r>
          </a:p>
        </p:txBody>
      </p:sp>
      <p:sp>
        <p:nvSpPr>
          <p:cNvPr id="10" name="矩形 17">
            <a:extLst>
              <a:ext uri="{FF2B5EF4-FFF2-40B4-BE49-F238E27FC236}">
                <a16:creationId xmlns:a16="http://schemas.microsoft.com/office/drawing/2014/main" id="{A80EE0D4-ACC9-4E72-BE3B-A448D58F0BD5}"/>
              </a:ext>
            </a:extLst>
          </p:cNvPr>
          <p:cNvSpPr>
            <a:spLocks noChangeArrowheads="1"/>
          </p:cNvSpPr>
          <p:nvPr/>
        </p:nvSpPr>
        <p:spPr bwMode="auto">
          <a:xfrm>
            <a:off x="1239838" y="5949950"/>
            <a:ext cx="6013185"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285750" indent="-285750" eaLnBrk="1" hangingPunct="1">
              <a:spcBef>
                <a:spcPct val="0"/>
              </a:spcBef>
              <a:buFont typeface="Arial Unicode MS" panose="020B0604020202020204" pitchFamily="34" charset="-122"/>
              <a:buChar char="❏"/>
            </a:pPr>
            <a:r>
              <a:rPr lang="zh-CN" altLang="en-US">
                <a:solidFill>
                  <a:schemeClr val="tx1"/>
                </a:solidFill>
              </a:rPr>
              <a:t>支持性基础设施：包括密钥管理、检测和响应等功能。</a:t>
            </a:r>
          </a:p>
        </p:txBody>
      </p:sp>
      <p:sp>
        <p:nvSpPr>
          <p:cNvPr id="2" name="文本框 1">
            <a:extLst>
              <a:ext uri="{FF2B5EF4-FFF2-40B4-BE49-F238E27FC236}">
                <a16:creationId xmlns:a16="http://schemas.microsoft.com/office/drawing/2014/main" id="{3680FC98-B833-4942-9A17-BDF6E949F0D6}"/>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381632061"/>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9" name="文本框 3"/>
          <p:cNvSpPr txBox="1">
            <a:spLocks noChangeArrowheads="1"/>
          </p:cNvSpPr>
          <p:nvPr/>
        </p:nvSpPr>
        <p:spPr bwMode="auto">
          <a:xfrm>
            <a:off x="1273175" y="1292225"/>
            <a:ext cx="27701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四、发展趋势</a:t>
            </a:r>
          </a:p>
        </p:txBody>
      </p:sp>
      <p:sp>
        <p:nvSpPr>
          <p:cNvPr id="86020" name="矩形 5"/>
          <p:cNvSpPr>
            <a:spLocks noChangeArrowheads="1"/>
          </p:cNvSpPr>
          <p:nvPr/>
        </p:nvSpPr>
        <p:spPr bwMode="auto">
          <a:xfrm>
            <a:off x="1273175" y="2962275"/>
            <a:ext cx="4608513" cy="1201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ea typeface="方正书宋简体"/>
                <a:cs typeface="方正书宋简体"/>
              </a:rPr>
              <a:t>从信息保障阶段开始，人们已经开始注重信息系统的动态和主动防御能力。单纯的技术堆砌并不能保障信息系统的安全，动态演化的整体安全思想越来越受到人们的重视。</a:t>
            </a:r>
            <a:endParaRPr lang="zh-CN" altLang="en-US">
              <a:solidFill>
                <a:schemeClr val="tx1"/>
              </a:solidFill>
            </a:endParaRPr>
          </a:p>
        </p:txBody>
      </p:sp>
      <p:sp>
        <p:nvSpPr>
          <p:cNvPr id="86021" name="文本框 6"/>
          <p:cNvSpPr txBox="1">
            <a:spLocks noChangeArrowheads="1"/>
          </p:cNvSpPr>
          <p:nvPr/>
        </p:nvSpPr>
        <p:spPr bwMode="auto">
          <a:xfrm>
            <a:off x="1273175" y="1755775"/>
            <a:ext cx="2770188"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
                <a:schemeClr val="accent2"/>
              </a:buClr>
              <a:buFont typeface="Wingdings" panose="05000000000000000000" pitchFamily="2" charset="2"/>
              <a:buChar char="q"/>
            </a:pPr>
            <a:r>
              <a:rPr lang="zh-CN" altLang="en-US">
                <a:solidFill>
                  <a:schemeClr val="tx1"/>
                </a:solidFill>
              </a:rPr>
              <a:t>信息系统安全思想</a:t>
            </a:r>
          </a:p>
        </p:txBody>
      </p:sp>
      <p:sp>
        <p:nvSpPr>
          <p:cNvPr id="86022" name="矩形 7"/>
          <p:cNvSpPr>
            <a:spLocks noChangeArrowheads="1"/>
          </p:cNvSpPr>
          <p:nvPr/>
        </p:nvSpPr>
        <p:spPr bwMode="auto">
          <a:xfrm>
            <a:off x="1273175" y="2220913"/>
            <a:ext cx="4608513"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ea typeface="方正书宋简体"/>
                <a:cs typeface="方正书宋简体"/>
              </a:rPr>
              <a:t>被动的防御体系和静态的评估思想逐渐远去，主动防御和动态评价思想正在成为主流。</a:t>
            </a:r>
            <a:endParaRPr lang="zh-CN" altLang="en-US">
              <a:solidFill>
                <a:schemeClr val="tx1"/>
              </a:solidFill>
            </a:endParaRPr>
          </a:p>
        </p:txBody>
      </p:sp>
      <p:sp>
        <p:nvSpPr>
          <p:cNvPr id="86023" name="矩形 9"/>
          <p:cNvSpPr>
            <a:spLocks noChangeArrowheads="1"/>
          </p:cNvSpPr>
          <p:nvPr/>
        </p:nvSpPr>
        <p:spPr bwMode="auto">
          <a:xfrm>
            <a:off x="1273175" y="4314825"/>
            <a:ext cx="7088188"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ea typeface="方正书宋简体"/>
                <a:cs typeface="方正书宋简体"/>
              </a:rPr>
              <a:t>IATF</a:t>
            </a:r>
            <a:r>
              <a:rPr lang="zh-CN" altLang="en-US">
                <a:solidFill>
                  <a:schemeClr val="tx1"/>
                </a:solidFill>
                <a:ea typeface="方正书宋简体"/>
                <a:cs typeface="方正书宋简体"/>
              </a:rPr>
              <a:t>提出的人、技术和操作安全三要素已经体现出了信息安全不仅仅只是技术问题的认识。</a:t>
            </a:r>
            <a:endParaRPr lang="zh-CN" altLang="en-US">
              <a:solidFill>
                <a:schemeClr val="tx1"/>
              </a:solidFill>
            </a:endParaRPr>
          </a:p>
        </p:txBody>
      </p:sp>
      <p:sp>
        <p:nvSpPr>
          <p:cNvPr id="86024" name="矩形 1"/>
          <p:cNvSpPr>
            <a:spLocks noChangeArrowheads="1"/>
          </p:cNvSpPr>
          <p:nvPr/>
        </p:nvSpPr>
        <p:spPr bwMode="auto">
          <a:xfrm>
            <a:off x="1273175" y="5113338"/>
            <a:ext cx="70881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latin typeface="楷体_GB2312" pitchFamily="49" charset="-122"/>
                <a:cs typeface="黑体" panose="02010609060101010101" pitchFamily="49" charset="-122"/>
              </a:rPr>
              <a:t>从</a:t>
            </a:r>
            <a:r>
              <a:rPr lang="en-US" altLang="zh-CN" dirty="0">
                <a:solidFill>
                  <a:schemeClr val="tx1"/>
                </a:solidFill>
                <a:latin typeface="楷体_GB2312" pitchFamily="49" charset="-122"/>
                <a:cs typeface="黑体" panose="02010609060101010101" pitchFamily="49" charset="-122"/>
              </a:rPr>
              <a:t>1990</a:t>
            </a:r>
            <a:r>
              <a:rPr lang="zh-CN" altLang="zh-CN" dirty="0">
                <a:solidFill>
                  <a:schemeClr val="tx1"/>
                </a:solidFill>
                <a:ea typeface="楷体_GB2312" pitchFamily="49" charset="-122"/>
                <a:cs typeface="黑体" panose="02010609060101010101" pitchFamily="49" charset="-122"/>
              </a:rPr>
              <a:t>年</a:t>
            </a:r>
            <a:r>
              <a:rPr lang="zh-CN" altLang="en-US" dirty="0">
                <a:solidFill>
                  <a:schemeClr val="tx1"/>
                </a:solidFill>
                <a:ea typeface="楷体_GB2312" pitchFamily="49" charset="-122"/>
                <a:cs typeface="黑体" panose="02010609060101010101" pitchFamily="49" charset="-122"/>
              </a:rPr>
              <a:t>代中期开始</a:t>
            </a:r>
            <a:r>
              <a:rPr lang="zh-CN" altLang="zh-CN" dirty="0">
                <a:solidFill>
                  <a:schemeClr val="tx1"/>
                </a:solidFill>
                <a:ea typeface="楷体_GB2312" pitchFamily="49" charset="-122"/>
                <a:cs typeface="黑体" panose="02010609060101010101" pitchFamily="49" charset="-122"/>
              </a:rPr>
              <a:t>，</a:t>
            </a:r>
            <a:r>
              <a:rPr lang="zh-CN" altLang="en-US" dirty="0">
                <a:solidFill>
                  <a:schemeClr val="tx1"/>
                </a:solidFill>
                <a:ea typeface="楷体_GB2312" pitchFamily="49" charset="-122"/>
                <a:cs typeface="黑体" panose="02010609060101010101" pitchFamily="49" charset="-122"/>
              </a:rPr>
              <a:t>以</a:t>
            </a:r>
            <a:r>
              <a:rPr lang="zh-CN" altLang="en-US" dirty="0">
                <a:solidFill>
                  <a:schemeClr val="tx1"/>
                </a:solidFill>
                <a:ea typeface="楷体_GB2312" pitchFamily="49" charset="-122"/>
                <a:cs typeface="黑体" panose="02010609060101010101" pitchFamily="49" charset="-122"/>
                <a:hlinkClick r:id="rId2" action="ppaction://hlinksldjump"/>
              </a:rPr>
              <a:t>整体观点和复杂网络</a:t>
            </a:r>
            <a:r>
              <a:rPr lang="zh-CN" altLang="en-US" dirty="0">
                <a:solidFill>
                  <a:schemeClr val="tx1"/>
                </a:solidFill>
                <a:ea typeface="楷体_GB2312" pitchFamily="49" charset="-122"/>
                <a:cs typeface="黑体" panose="02010609060101010101" pitchFamily="49" charset="-122"/>
              </a:rPr>
              <a:t>思想研究信息安全就成为了一个热点，并取得了一系列引人注目的成果。</a:t>
            </a:r>
            <a:endParaRPr lang="zh-CN" altLang="en-US" dirty="0">
              <a:solidFill>
                <a:schemeClr val="tx1"/>
              </a:solidFill>
            </a:endParaRPr>
          </a:p>
        </p:txBody>
      </p:sp>
      <p:pic>
        <p:nvPicPr>
          <p:cNvPr id="86025" name="图片 4"/>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81688" y="1660525"/>
            <a:ext cx="2868612" cy="2093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273175" y="5911850"/>
            <a:ext cx="7088188" cy="646113"/>
          </a:xfrm>
          <a:prstGeom prst="rect">
            <a:avLst/>
          </a:prstGeom>
        </p:spPr>
        <p:txBody>
          <a:bodyPr>
            <a:spAutoFit/>
          </a:bodyPr>
          <a:lstStyle/>
          <a:p>
            <a:pPr eaLnBrk="1" fontAlgn="auto" hangingPunct="1">
              <a:spcBef>
                <a:spcPts val="0"/>
              </a:spcBef>
              <a:spcAft>
                <a:spcPts val="0"/>
              </a:spcAft>
              <a:defRPr/>
            </a:pPr>
            <a:r>
              <a:rPr lang="zh-CN" altLang="en-US" dirty="0">
                <a:latin typeface="+mn-ea"/>
              </a:rPr>
              <a:t>如：</a:t>
            </a:r>
            <a:r>
              <a:rPr lang="zh-CN" altLang="zh-CN" dirty="0">
                <a:latin typeface="+mn-ea"/>
              </a:rPr>
              <a:t>流量自相似性</a:t>
            </a:r>
            <a:r>
              <a:rPr lang="zh-CN" altLang="en-US" dirty="0">
                <a:latin typeface="+mn-ea"/>
              </a:rPr>
              <a:t>、结构无标度性、无标度网络（</a:t>
            </a:r>
            <a:r>
              <a:rPr lang="en-US" altLang="zh-CN" dirty="0">
                <a:latin typeface="+mn-ea"/>
              </a:rPr>
              <a:t>BA</a:t>
            </a:r>
            <a:r>
              <a:rPr lang="zh-CN" altLang="en-US" dirty="0">
                <a:latin typeface="+mn-ea"/>
              </a:rPr>
              <a:t>）模型、病毒传播（</a:t>
            </a:r>
            <a:r>
              <a:rPr lang="en-US" altLang="zh-CN" dirty="0">
                <a:latin typeface="+mn-ea"/>
              </a:rPr>
              <a:t>SIR</a:t>
            </a:r>
            <a:r>
              <a:rPr lang="zh-CN" altLang="en-US" dirty="0">
                <a:latin typeface="+mn-ea"/>
              </a:rPr>
              <a:t>）模型、网络拥塞相变模型等。</a:t>
            </a:r>
          </a:p>
        </p:txBody>
      </p:sp>
      <p:sp>
        <p:nvSpPr>
          <p:cNvPr id="12" name="文本框 11">
            <a:extLst>
              <a:ext uri="{FF2B5EF4-FFF2-40B4-BE49-F238E27FC236}">
                <a16:creationId xmlns:a16="http://schemas.microsoft.com/office/drawing/2014/main" id="{B29AE0DF-12F1-4E75-B98E-4D3107703C10}"/>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185168718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3" name="文本框 11"/>
          <p:cNvSpPr txBox="1">
            <a:spLocks noChangeArrowheads="1"/>
          </p:cNvSpPr>
          <p:nvPr/>
        </p:nvSpPr>
        <p:spPr bwMode="auto">
          <a:xfrm>
            <a:off x="1244600" y="1228725"/>
            <a:ext cx="310038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常规安全技术的发展趋势</a:t>
            </a:r>
          </a:p>
        </p:txBody>
      </p:sp>
      <p:sp>
        <p:nvSpPr>
          <p:cNvPr id="87044" name="文本框 1"/>
          <p:cNvSpPr txBox="1">
            <a:spLocks noChangeArrowheads="1"/>
          </p:cNvSpPr>
          <p:nvPr/>
        </p:nvSpPr>
        <p:spPr bwMode="auto">
          <a:xfrm>
            <a:off x="1244600" y="1716088"/>
            <a:ext cx="75692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高速和超高速网络的出现、应用规模的急剧增长，常规的安全技术，如防火墙、入侵检测、恶意代码检测和防范等技术体系结构面临严峻的挑战。</a:t>
            </a:r>
          </a:p>
        </p:txBody>
      </p:sp>
      <p:sp>
        <p:nvSpPr>
          <p:cNvPr id="87045" name="文本框 2"/>
          <p:cNvSpPr txBox="1">
            <a:spLocks noChangeArrowheads="1"/>
          </p:cNvSpPr>
          <p:nvPr/>
        </p:nvSpPr>
        <p:spPr bwMode="auto">
          <a:xfrm>
            <a:off x="1271588" y="2486025"/>
            <a:ext cx="7569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在网络拓扑方面，这些常规的安全设施大都以串行连接在网络中，既是物理上的故障点，又是性能上可能的瓶颈所在。</a:t>
            </a:r>
          </a:p>
        </p:txBody>
      </p:sp>
      <p:pic>
        <p:nvPicPr>
          <p:cNvPr id="87046" name="图片 5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549900" y="3900488"/>
            <a:ext cx="3419475" cy="285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47" name="文本框 51"/>
          <p:cNvSpPr txBox="1">
            <a:spLocks noChangeArrowheads="1"/>
          </p:cNvSpPr>
          <p:nvPr/>
        </p:nvSpPr>
        <p:spPr bwMode="auto">
          <a:xfrm>
            <a:off x="1244600" y="3254375"/>
            <a:ext cx="756920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传统的体系结构，对每个数据包或每个会话的数据包都要进行检测，当数据流量达到一定程度时，安全设施必定会不堪重负。</a:t>
            </a:r>
          </a:p>
        </p:txBody>
      </p:sp>
      <p:grpSp>
        <p:nvGrpSpPr>
          <p:cNvPr id="87048" name="组合 61"/>
          <p:cNvGrpSpPr>
            <a:grpSpLocks/>
          </p:cNvGrpSpPr>
          <p:nvPr/>
        </p:nvGrpSpPr>
        <p:grpSpPr bwMode="auto">
          <a:xfrm>
            <a:off x="1244600" y="4918075"/>
            <a:ext cx="3016250" cy="368300"/>
            <a:chOff x="1329179" y="5759777"/>
            <a:chExt cx="3016577" cy="369332"/>
          </a:xfrm>
        </p:grpSpPr>
        <p:sp>
          <p:nvSpPr>
            <p:cNvPr id="87056" name="文本框 53"/>
            <p:cNvSpPr txBox="1">
              <a:spLocks noChangeArrowheads="1"/>
            </p:cNvSpPr>
            <p:nvPr/>
          </p:nvSpPr>
          <p:spPr bwMode="auto">
            <a:xfrm>
              <a:off x="1329179" y="5759777"/>
              <a:ext cx="207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K</a:t>
              </a:r>
              <a:endParaRPr lang="zh-CN" altLang="en-US">
                <a:solidFill>
                  <a:schemeClr val="tx1"/>
                </a:solidFill>
              </a:endParaRPr>
            </a:p>
          </p:txBody>
        </p:sp>
        <p:sp>
          <p:nvSpPr>
            <p:cNvPr id="87057" name="文本框 54"/>
            <p:cNvSpPr txBox="1">
              <a:spLocks noChangeArrowheads="1"/>
            </p:cNvSpPr>
            <p:nvPr/>
          </p:nvSpPr>
          <p:spPr bwMode="auto">
            <a:xfrm>
              <a:off x="1848673" y="5759777"/>
              <a:ext cx="207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M</a:t>
              </a:r>
              <a:endParaRPr lang="zh-CN" altLang="en-US">
                <a:solidFill>
                  <a:schemeClr val="tx1"/>
                </a:solidFill>
              </a:endParaRPr>
            </a:p>
          </p:txBody>
        </p:sp>
        <p:sp>
          <p:nvSpPr>
            <p:cNvPr id="87058" name="文本框 55"/>
            <p:cNvSpPr txBox="1">
              <a:spLocks noChangeArrowheads="1"/>
            </p:cNvSpPr>
            <p:nvPr/>
          </p:nvSpPr>
          <p:spPr bwMode="auto">
            <a:xfrm>
              <a:off x="2368167" y="5759777"/>
              <a:ext cx="207390"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G</a:t>
              </a:r>
              <a:endParaRPr lang="zh-CN" altLang="en-US">
                <a:solidFill>
                  <a:schemeClr val="tx1"/>
                </a:solidFill>
              </a:endParaRPr>
            </a:p>
          </p:txBody>
        </p:sp>
        <p:sp>
          <p:nvSpPr>
            <p:cNvPr id="87059" name="文本框 56"/>
            <p:cNvSpPr txBox="1">
              <a:spLocks noChangeArrowheads="1"/>
            </p:cNvSpPr>
            <p:nvPr/>
          </p:nvSpPr>
          <p:spPr bwMode="auto">
            <a:xfrm>
              <a:off x="2931735" y="5759777"/>
              <a:ext cx="141402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10G~100G</a:t>
              </a:r>
              <a:endParaRPr lang="zh-CN" altLang="en-US">
                <a:solidFill>
                  <a:schemeClr val="tx1"/>
                </a:solidFill>
              </a:endParaRPr>
            </a:p>
          </p:txBody>
        </p:sp>
        <p:cxnSp>
          <p:nvCxnSpPr>
            <p:cNvPr id="59" name="直接箭头连接符 58"/>
            <p:cNvCxnSpPr/>
            <p:nvPr/>
          </p:nvCxnSpPr>
          <p:spPr>
            <a:xfrm>
              <a:off x="1622899" y="5934891"/>
              <a:ext cx="31118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0" name="直接箭头连接符 59"/>
            <p:cNvCxnSpPr/>
            <p:nvPr/>
          </p:nvCxnSpPr>
          <p:spPr>
            <a:xfrm>
              <a:off x="2142067" y="5934891"/>
              <a:ext cx="312772"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61" name="直接箭头连接符 60"/>
            <p:cNvCxnSpPr/>
            <p:nvPr/>
          </p:nvCxnSpPr>
          <p:spPr>
            <a:xfrm>
              <a:off x="2708867" y="5942852"/>
              <a:ext cx="311184" cy="0"/>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87049" name="文本框 62"/>
          <p:cNvSpPr txBox="1">
            <a:spLocks noChangeArrowheads="1"/>
          </p:cNvSpPr>
          <p:nvPr/>
        </p:nvSpPr>
        <p:spPr bwMode="auto">
          <a:xfrm>
            <a:off x="1244600" y="4078288"/>
            <a:ext cx="43053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在十余年时间里，带宽从</a:t>
            </a:r>
            <a:r>
              <a:rPr lang="en-US" altLang="zh-CN">
                <a:solidFill>
                  <a:schemeClr val="tx1"/>
                </a:solidFill>
              </a:rPr>
              <a:t>K</a:t>
            </a:r>
            <a:r>
              <a:rPr lang="zh-CN" altLang="en-US">
                <a:solidFill>
                  <a:schemeClr val="tx1"/>
                </a:solidFill>
              </a:rPr>
              <a:t>级快速的升到了</a:t>
            </a:r>
            <a:r>
              <a:rPr lang="en-US" altLang="zh-CN">
                <a:solidFill>
                  <a:schemeClr val="tx1"/>
                </a:solidFill>
              </a:rPr>
              <a:t>10G</a:t>
            </a:r>
            <a:r>
              <a:rPr lang="zh-CN" altLang="en-US">
                <a:solidFill>
                  <a:schemeClr val="tx1"/>
                </a:solidFill>
              </a:rPr>
              <a:t>级，必须有新的体系结构。</a:t>
            </a:r>
          </a:p>
        </p:txBody>
      </p:sp>
      <p:grpSp>
        <p:nvGrpSpPr>
          <p:cNvPr id="87050" name="组合 74"/>
          <p:cNvGrpSpPr>
            <a:grpSpLocks/>
          </p:cNvGrpSpPr>
          <p:nvPr/>
        </p:nvGrpSpPr>
        <p:grpSpPr bwMode="auto">
          <a:xfrm>
            <a:off x="1271588" y="5337175"/>
            <a:ext cx="1739900" cy="1162050"/>
            <a:chOff x="1188747" y="5287804"/>
            <a:chExt cx="1740501" cy="1161717"/>
          </a:xfrm>
        </p:grpSpPr>
        <p:sp>
          <p:nvSpPr>
            <p:cNvPr id="87051" name="文本框 63"/>
            <p:cNvSpPr txBox="1">
              <a:spLocks noChangeArrowheads="1"/>
            </p:cNvSpPr>
            <p:nvPr/>
          </p:nvSpPr>
          <p:spPr bwMode="auto">
            <a:xfrm>
              <a:off x="1188747" y="5671353"/>
              <a:ext cx="709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CPU</a:t>
              </a:r>
              <a:endParaRPr lang="zh-CN" altLang="en-US">
                <a:solidFill>
                  <a:schemeClr val="tx1"/>
                </a:solidFill>
              </a:endParaRPr>
            </a:p>
          </p:txBody>
        </p:sp>
        <p:sp>
          <p:nvSpPr>
            <p:cNvPr id="87052" name="文本框 66"/>
            <p:cNvSpPr txBox="1">
              <a:spLocks noChangeArrowheads="1"/>
            </p:cNvSpPr>
            <p:nvPr/>
          </p:nvSpPr>
          <p:spPr bwMode="auto">
            <a:xfrm>
              <a:off x="2219646" y="5287804"/>
              <a:ext cx="709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NP</a:t>
              </a:r>
              <a:endParaRPr lang="zh-CN" altLang="en-US">
                <a:solidFill>
                  <a:schemeClr val="tx1"/>
                </a:solidFill>
              </a:endParaRPr>
            </a:p>
          </p:txBody>
        </p:sp>
        <p:sp>
          <p:nvSpPr>
            <p:cNvPr id="87053" name="文本框 67"/>
            <p:cNvSpPr txBox="1">
              <a:spLocks noChangeArrowheads="1"/>
            </p:cNvSpPr>
            <p:nvPr/>
          </p:nvSpPr>
          <p:spPr bwMode="auto">
            <a:xfrm>
              <a:off x="2179583" y="6080189"/>
              <a:ext cx="709602"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ASIC</a:t>
              </a:r>
              <a:endParaRPr lang="zh-CN" altLang="en-US">
                <a:solidFill>
                  <a:schemeClr val="tx1"/>
                </a:solidFill>
              </a:endParaRPr>
            </a:p>
          </p:txBody>
        </p:sp>
        <p:cxnSp>
          <p:nvCxnSpPr>
            <p:cNvPr id="69" name="直接箭头连接符 68"/>
            <p:cNvCxnSpPr/>
            <p:nvPr/>
          </p:nvCxnSpPr>
          <p:spPr>
            <a:xfrm flipV="1">
              <a:off x="1836671" y="5492533"/>
              <a:ext cx="414480" cy="261862"/>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70" name="直接箭头连接符 69"/>
            <p:cNvCxnSpPr>
              <a:endCxn id="87053" idx="1"/>
            </p:cNvCxnSpPr>
            <p:nvPr/>
          </p:nvCxnSpPr>
          <p:spPr>
            <a:xfrm>
              <a:off x="1769973" y="5978169"/>
              <a:ext cx="409716" cy="287255"/>
            </a:xfrm>
            <a:prstGeom prst="straightConnector1">
              <a:avLst/>
            </a:prstGeom>
            <a:ln w="38100">
              <a:solidFill>
                <a:schemeClr val="accent1">
                  <a:lumMod val="60000"/>
                  <a:lumOff val="40000"/>
                </a:schemeClr>
              </a:solidFill>
              <a:tailEnd type="triangle"/>
            </a:ln>
          </p:spPr>
          <p:style>
            <a:lnRef idx="1">
              <a:schemeClr val="accent1"/>
            </a:lnRef>
            <a:fillRef idx="0">
              <a:schemeClr val="accent1"/>
            </a:fillRef>
            <a:effectRef idx="0">
              <a:schemeClr val="accent1"/>
            </a:effectRef>
            <a:fontRef idx="minor">
              <a:schemeClr val="tx1"/>
            </a:fontRef>
          </p:style>
        </p:cxnSp>
      </p:grpSp>
      <p:sp>
        <p:nvSpPr>
          <p:cNvPr id="24" name="文本框 23">
            <a:extLst>
              <a:ext uri="{FF2B5EF4-FFF2-40B4-BE49-F238E27FC236}">
                <a16:creationId xmlns:a16="http://schemas.microsoft.com/office/drawing/2014/main" id="{B444274F-C6DF-4BFA-98C1-E2CE4651BB0E}"/>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99354837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7" name="文本框 4"/>
          <p:cNvSpPr txBox="1">
            <a:spLocks noChangeArrowheads="1"/>
          </p:cNvSpPr>
          <p:nvPr/>
        </p:nvSpPr>
        <p:spPr bwMode="auto">
          <a:xfrm>
            <a:off x="1366838" y="1282700"/>
            <a:ext cx="7372350"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高速带宽的普及，也使得抵御诸如拒绝服务一类的攻击变得更加困难，需要在技术上有新思路，改变现在的防范模式。</a:t>
            </a:r>
          </a:p>
        </p:txBody>
      </p:sp>
      <p:sp>
        <p:nvSpPr>
          <p:cNvPr id="88068" name="文本框 8"/>
          <p:cNvSpPr txBox="1">
            <a:spLocks noChangeArrowheads="1"/>
          </p:cNvSpPr>
          <p:nvPr/>
        </p:nvSpPr>
        <p:spPr bwMode="auto">
          <a:xfrm>
            <a:off x="1366838" y="2206625"/>
            <a:ext cx="40354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同样地，高带宽和高普及率，也使得安全系统在面临正常合法应用时也捉襟见肘，甚至洋相百出。</a:t>
            </a:r>
            <a:r>
              <a:rPr lang="en-US" altLang="zh-CN">
                <a:solidFill>
                  <a:schemeClr val="tx1"/>
                </a:solidFill>
              </a:rPr>
              <a:t>12306</a:t>
            </a:r>
            <a:r>
              <a:rPr lang="zh-CN" altLang="en-US">
                <a:solidFill>
                  <a:schemeClr val="tx1"/>
                </a:solidFill>
              </a:rPr>
              <a:t>式的尴尬不仅仅只是出现在铁路售票系统。</a:t>
            </a:r>
          </a:p>
        </p:txBody>
      </p:sp>
      <p:pic>
        <p:nvPicPr>
          <p:cNvPr id="88069"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49963" y="2008188"/>
            <a:ext cx="2622550" cy="1893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0" name="矩形 1"/>
          <p:cNvSpPr>
            <a:spLocks noChangeArrowheads="1"/>
          </p:cNvSpPr>
          <p:nvPr/>
        </p:nvSpPr>
        <p:spPr bwMode="auto">
          <a:xfrm>
            <a:off x="1366838" y="3730625"/>
            <a:ext cx="4222750"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另外，随着</a:t>
            </a:r>
            <a:r>
              <a:rPr lang="en-US" altLang="zh-CN">
                <a:solidFill>
                  <a:schemeClr val="tx1"/>
                </a:solidFill>
              </a:rPr>
              <a:t>IPv6</a:t>
            </a:r>
            <a:r>
              <a:rPr lang="zh-CN" altLang="en-US">
                <a:solidFill>
                  <a:schemeClr val="tx1"/>
                </a:solidFill>
              </a:rPr>
              <a:t>网络逐渐普及，那些基于包载荷检测的安全技术面临淘汰。</a:t>
            </a:r>
          </a:p>
        </p:txBody>
      </p:sp>
      <p:sp>
        <p:nvSpPr>
          <p:cNvPr id="88071" name="文本框 2"/>
          <p:cNvSpPr txBox="1">
            <a:spLocks noChangeArrowheads="1"/>
          </p:cNvSpPr>
          <p:nvPr/>
        </p:nvSpPr>
        <p:spPr bwMode="auto">
          <a:xfrm>
            <a:off x="1366838" y="4702175"/>
            <a:ext cx="49768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以王小云教授等为代表专家在破解了</a:t>
            </a:r>
            <a:r>
              <a:rPr lang="en-US" altLang="zh-CN">
                <a:solidFill>
                  <a:schemeClr val="tx1"/>
                </a:solidFill>
              </a:rPr>
              <a:t>MD5</a:t>
            </a:r>
            <a:r>
              <a:rPr lang="zh-CN" altLang="en-US">
                <a:solidFill>
                  <a:schemeClr val="tx1"/>
                </a:solidFill>
              </a:rPr>
              <a:t>和</a:t>
            </a:r>
            <a:r>
              <a:rPr lang="en-US" altLang="zh-CN">
                <a:solidFill>
                  <a:schemeClr val="tx1"/>
                </a:solidFill>
              </a:rPr>
              <a:t>SHA</a:t>
            </a:r>
            <a:r>
              <a:rPr lang="zh-CN" altLang="en-US">
                <a:solidFill>
                  <a:schemeClr val="tx1"/>
                </a:solidFill>
              </a:rPr>
              <a:t>等密码方案后，破解和伪造原来认为牢不可破数字签名、数字证书等就成为可能，而作为基石的</a:t>
            </a:r>
            <a:r>
              <a:rPr lang="en-US" altLang="zh-CN">
                <a:solidFill>
                  <a:schemeClr val="tx1"/>
                </a:solidFill>
              </a:rPr>
              <a:t>x.509</a:t>
            </a:r>
            <a:r>
              <a:rPr lang="zh-CN" altLang="en-US">
                <a:solidFill>
                  <a:schemeClr val="tx1"/>
                </a:solidFill>
              </a:rPr>
              <a:t>标准则迎来了最严峻的挑战。</a:t>
            </a:r>
          </a:p>
        </p:txBody>
      </p:sp>
      <p:pic>
        <p:nvPicPr>
          <p:cNvPr id="88072"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567488" y="4724400"/>
            <a:ext cx="2171700"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文本框 9">
            <a:extLst>
              <a:ext uri="{FF2B5EF4-FFF2-40B4-BE49-F238E27FC236}">
                <a16:creationId xmlns:a16="http://schemas.microsoft.com/office/drawing/2014/main" id="{837E7163-3E95-419A-9474-1F69E4822B81}"/>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68068062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5"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关于实验</a:t>
            </a:r>
          </a:p>
        </p:txBody>
      </p:sp>
      <p:sp>
        <p:nvSpPr>
          <p:cNvPr id="3" name="矩形 2"/>
          <p:cNvSpPr/>
          <p:nvPr/>
        </p:nvSpPr>
        <p:spPr>
          <a:xfrm>
            <a:off x="884085" y="2658895"/>
            <a:ext cx="7794402" cy="1754326"/>
          </a:xfrm>
          <a:prstGeom prst="rect">
            <a:avLst/>
          </a:prstGeom>
        </p:spPr>
        <p:txBody>
          <a:bodyPr wrap="square">
            <a:spAutoFit/>
          </a:bodyPr>
          <a:lstStyle/>
          <a:p>
            <a:pPr marL="342900" lvl="1" indent="-342900" defTabSz="914400" eaLnBrk="1" hangingPunct="1">
              <a:lnSpc>
                <a:spcPct val="90000"/>
              </a:lnSpc>
              <a:spcBef>
                <a:spcPts val="0"/>
              </a:spcBef>
              <a:buClr>
                <a:srgbClr val="CC0000"/>
              </a:buClr>
              <a:buFont typeface="Wingdings" panose="05000000000000000000" pitchFamily="2" charset="2"/>
              <a:buChar char="p"/>
            </a:pPr>
            <a:r>
              <a:rPr lang="zh-CN" altLang="en-US" sz="2400" kern="0" dirty="0">
                <a:solidFill>
                  <a:srgbClr val="000000"/>
                </a:solidFill>
                <a:latin typeface="+mn-ea"/>
              </a:rPr>
              <a:t>基础理论</a:t>
            </a:r>
            <a:r>
              <a:rPr lang="en-US" altLang="zh-CN" sz="2400" kern="0" dirty="0">
                <a:solidFill>
                  <a:srgbClr val="000000"/>
                </a:solidFill>
                <a:latin typeface="+mn-ea"/>
              </a:rPr>
              <a:t>: </a:t>
            </a:r>
            <a:r>
              <a:rPr lang="zh-CN" altLang="en-US" sz="2400" kern="0" dirty="0">
                <a:solidFill>
                  <a:srgbClr val="000000"/>
                </a:solidFill>
                <a:latin typeface="+mn-ea"/>
              </a:rPr>
              <a:t>相关领域专业理论都要有一定的认识，如：</a:t>
            </a: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zh-CN" sz="2400" kern="0" dirty="0">
                <a:solidFill>
                  <a:srgbClr val="000000"/>
                </a:solidFill>
                <a:latin typeface="+mn-ea"/>
              </a:rPr>
              <a:t>操作系统、网络</a:t>
            </a:r>
            <a:r>
              <a:rPr lang="zh-CN" altLang="en-US" sz="2400" kern="0" dirty="0">
                <a:solidFill>
                  <a:srgbClr val="000000"/>
                </a:solidFill>
                <a:latin typeface="+mn-ea"/>
              </a:rPr>
              <a:t>协议</a:t>
            </a:r>
            <a:r>
              <a:rPr lang="zh-CN" altLang="zh-CN" sz="2400" kern="0" dirty="0">
                <a:solidFill>
                  <a:srgbClr val="000000"/>
                </a:solidFill>
                <a:latin typeface="+mn-ea"/>
              </a:rPr>
              <a:t>的基本结构</a:t>
            </a:r>
            <a:r>
              <a:rPr lang="zh-CN" altLang="en-US" sz="2400" kern="0" dirty="0">
                <a:solidFill>
                  <a:srgbClr val="000000"/>
                </a:solidFill>
                <a:latin typeface="+mn-ea"/>
              </a:rPr>
              <a:t>和安全</a:t>
            </a:r>
            <a:r>
              <a:rPr lang="zh-CN" altLang="zh-CN" sz="2400" kern="0" dirty="0">
                <a:solidFill>
                  <a:srgbClr val="000000"/>
                </a:solidFill>
                <a:latin typeface="+mn-ea"/>
              </a:rPr>
              <a:t>机制</a:t>
            </a:r>
            <a:endParaRPr lang="en-US" altLang="zh-CN" sz="2400" kern="0" dirty="0">
              <a:solidFill>
                <a:srgbClr val="000000"/>
              </a:solidFill>
              <a:latin typeface="+mn-ea"/>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zh-CN" sz="2400" kern="0" dirty="0">
                <a:solidFill>
                  <a:srgbClr val="000000"/>
                </a:solidFill>
                <a:latin typeface="+mn-ea"/>
              </a:rPr>
              <a:t>编程语言、汇编语言及软件编译执行机理</a:t>
            </a:r>
            <a:endParaRPr lang="zh-CN" altLang="en-US" sz="2400" kern="0" dirty="0">
              <a:solidFill>
                <a:srgbClr val="000000"/>
              </a:solidFill>
              <a:latin typeface="+mn-ea"/>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zh-CN" sz="2400" kern="0" dirty="0">
                <a:solidFill>
                  <a:srgbClr val="000000"/>
                </a:solidFill>
                <a:latin typeface="+mn-ea"/>
              </a:rPr>
              <a:t>密码学与信息安全</a:t>
            </a:r>
            <a:r>
              <a:rPr lang="zh-CN" altLang="en-US" sz="2400" kern="0" dirty="0">
                <a:solidFill>
                  <a:srgbClr val="000000"/>
                </a:solidFill>
                <a:latin typeface="+mn-ea"/>
              </a:rPr>
              <a:t>技术</a:t>
            </a:r>
            <a:r>
              <a:rPr lang="zh-CN" altLang="zh-CN" sz="2400" kern="0" dirty="0">
                <a:solidFill>
                  <a:srgbClr val="000000"/>
                </a:solidFill>
                <a:latin typeface="+mn-ea"/>
              </a:rPr>
              <a:t>基础</a:t>
            </a:r>
            <a:endParaRPr lang="en-US" altLang="zh-CN" sz="2400" kern="0" dirty="0">
              <a:solidFill>
                <a:srgbClr val="000000"/>
              </a:solidFill>
              <a:latin typeface="+mn-ea"/>
            </a:endParaRPr>
          </a:p>
          <a:p>
            <a:pPr marL="0" lvl="2" defTabSz="914400" eaLnBrk="1" hangingPunct="1">
              <a:lnSpc>
                <a:spcPct val="90000"/>
              </a:lnSpc>
              <a:spcBef>
                <a:spcPts val="0"/>
              </a:spcBef>
              <a:buClr>
                <a:srgbClr val="CC0000"/>
              </a:buClr>
            </a:pPr>
            <a:r>
              <a:rPr lang="en-US" altLang="zh-CN" sz="2400" kern="0" dirty="0">
                <a:solidFill>
                  <a:srgbClr val="000000"/>
                </a:solidFill>
                <a:latin typeface="+mn-ea"/>
              </a:rPr>
              <a:t>…</a:t>
            </a:r>
            <a:endParaRPr lang="zh-CN" altLang="en-US" sz="2400" kern="0" dirty="0">
              <a:solidFill>
                <a:srgbClr val="000000"/>
              </a:solidFill>
              <a:latin typeface="+mn-ea"/>
            </a:endParaRPr>
          </a:p>
        </p:txBody>
      </p:sp>
      <p:sp>
        <p:nvSpPr>
          <p:cNvPr id="7" name="矩形 6"/>
          <p:cNvSpPr/>
          <p:nvPr/>
        </p:nvSpPr>
        <p:spPr>
          <a:xfrm>
            <a:off x="884085" y="4542670"/>
            <a:ext cx="7794402" cy="1754326"/>
          </a:xfrm>
          <a:prstGeom prst="rect">
            <a:avLst/>
          </a:prstGeom>
        </p:spPr>
        <p:txBody>
          <a:bodyPr wrap="square">
            <a:spAutoFit/>
          </a:bodyPr>
          <a:lstStyle/>
          <a:p>
            <a:pPr marL="342900" lvl="1" indent="-342900" defTabSz="914400" eaLnBrk="1" hangingPunct="1">
              <a:lnSpc>
                <a:spcPct val="90000"/>
              </a:lnSpc>
              <a:spcBef>
                <a:spcPts val="0"/>
              </a:spcBef>
              <a:buClr>
                <a:srgbClr val="CC0000"/>
              </a:buClr>
              <a:buFont typeface="Wingdings" panose="05000000000000000000" pitchFamily="2" charset="2"/>
              <a:buChar char="p"/>
            </a:pPr>
            <a:r>
              <a:rPr lang="zh-CN" altLang="en-US" sz="2400" kern="0" dirty="0">
                <a:solidFill>
                  <a:srgbClr val="000000"/>
                </a:solidFill>
                <a:latin typeface="+mn-ea"/>
              </a:rPr>
              <a:t>技术实践</a:t>
            </a:r>
            <a:r>
              <a:rPr lang="en-US" altLang="zh-CN" sz="2400" kern="0" dirty="0">
                <a:solidFill>
                  <a:srgbClr val="000000"/>
                </a:solidFill>
                <a:latin typeface="+mn-ea"/>
              </a:rPr>
              <a:t>: </a:t>
            </a:r>
            <a:r>
              <a:rPr lang="zh-CN" altLang="en-US" sz="2400" kern="0" dirty="0">
                <a:solidFill>
                  <a:srgbClr val="000000"/>
                </a:solidFill>
                <a:latin typeface="+mn-ea"/>
              </a:rPr>
              <a:t>了解和基本掌握信息安全相关技术，如：</a:t>
            </a: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en-US" sz="2400" kern="0" dirty="0">
                <a:solidFill>
                  <a:srgbClr val="000000"/>
                </a:solidFill>
                <a:latin typeface="+mn-ea"/>
              </a:rPr>
              <a:t>密码学基础知识，</a:t>
            </a:r>
            <a:endParaRPr lang="en-US" altLang="zh-CN" sz="2400" kern="0" dirty="0">
              <a:solidFill>
                <a:srgbClr val="000000"/>
              </a:solidFill>
              <a:latin typeface="+mn-ea"/>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en-US" sz="2400" kern="0" dirty="0">
                <a:solidFill>
                  <a:srgbClr val="000000"/>
                </a:solidFill>
                <a:latin typeface="+mn-ea"/>
              </a:rPr>
              <a:t>网络攻击的基本技术及其防范</a:t>
            </a:r>
            <a:endParaRPr lang="en-US" altLang="zh-CN" sz="2400" kern="0" dirty="0">
              <a:solidFill>
                <a:srgbClr val="000000"/>
              </a:solidFill>
              <a:latin typeface="+mn-ea"/>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en-US" sz="2400" kern="0" dirty="0">
                <a:solidFill>
                  <a:srgbClr val="000000"/>
                </a:solidFill>
                <a:latin typeface="+mn-ea"/>
                <a:sym typeface="Wingdings" pitchFamily="2" charset="2"/>
              </a:rPr>
              <a:t>网络及主机安全防御技术</a:t>
            </a:r>
            <a:endParaRPr lang="en-US" altLang="zh-CN" sz="2400" kern="0" dirty="0">
              <a:solidFill>
                <a:srgbClr val="000000"/>
              </a:solidFill>
              <a:latin typeface="+mn-ea"/>
              <a:sym typeface="Wingdings" pitchFamily="2" charset="2"/>
            </a:endParaRPr>
          </a:p>
          <a:p>
            <a:pPr marL="800100" lvl="3" indent="-342900" defTabSz="914400" eaLnBrk="1" hangingPunct="1">
              <a:lnSpc>
                <a:spcPct val="90000"/>
              </a:lnSpc>
              <a:spcBef>
                <a:spcPts val="0"/>
              </a:spcBef>
              <a:buClr>
                <a:srgbClr val="CC0000"/>
              </a:buClr>
              <a:buFont typeface="Wingdings" panose="05000000000000000000" pitchFamily="2" charset="2"/>
              <a:buChar char="u"/>
            </a:pPr>
            <a:r>
              <a:rPr lang="zh-CN" altLang="en-US" sz="2400" kern="0" dirty="0">
                <a:solidFill>
                  <a:srgbClr val="000000"/>
                </a:solidFill>
                <a:latin typeface="+mn-ea"/>
              </a:rPr>
              <a:t>攻击防御和响应技能</a:t>
            </a:r>
          </a:p>
        </p:txBody>
      </p:sp>
    </p:spTree>
    <p:extLst>
      <p:ext uri="{BB962C8B-B14F-4D97-AF65-F5344CB8AC3E}">
        <p14:creationId xmlns:p14="http://schemas.microsoft.com/office/powerpoint/2010/main" val="1690495402"/>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1" name="文本框 3"/>
          <p:cNvSpPr txBox="1">
            <a:spLocks noChangeArrowheads="1"/>
          </p:cNvSpPr>
          <p:nvPr/>
        </p:nvSpPr>
        <p:spPr bwMode="auto">
          <a:xfrm>
            <a:off x="1244600" y="1228725"/>
            <a:ext cx="2506663"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Wingdings" panose="05000000000000000000" pitchFamily="2" charset="2"/>
              <a:buChar char="q"/>
            </a:pPr>
            <a:r>
              <a:rPr lang="zh-CN" altLang="en-US">
                <a:solidFill>
                  <a:schemeClr val="tx1"/>
                </a:solidFill>
              </a:rPr>
              <a:t>新技术带来的要求</a:t>
            </a:r>
          </a:p>
        </p:txBody>
      </p:sp>
      <p:sp>
        <p:nvSpPr>
          <p:cNvPr id="89092" name="文本框 4"/>
          <p:cNvSpPr txBox="1">
            <a:spLocks noChangeArrowheads="1"/>
          </p:cNvSpPr>
          <p:nvPr/>
        </p:nvSpPr>
        <p:spPr bwMode="auto">
          <a:xfrm>
            <a:off x="1244600" y="1704975"/>
            <a:ext cx="3808413"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随着“智慧地球”、“感知中国”等概念的提出，物联网（</a:t>
            </a:r>
            <a:r>
              <a:rPr lang="en-US" altLang="zh-CN">
                <a:solidFill>
                  <a:schemeClr val="tx1"/>
                </a:solidFill>
              </a:rPr>
              <a:t>Internet of Things</a:t>
            </a:r>
            <a:r>
              <a:rPr lang="zh-CN" altLang="en-US">
                <a:solidFill>
                  <a:schemeClr val="tx1"/>
                </a:solidFill>
              </a:rPr>
              <a:t>）被认为是继计算机、互联网之后世界信息产业发展的第三次浪潮。</a:t>
            </a:r>
          </a:p>
        </p:txBody>
      </p:sp>
      <p:pic>
        <p:nvPicPr>
          <p:cNvPr id="8909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053013" y="1228725"/>
            <a:ext cx="3779837" cy="2849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9094" name="文本框 6"/>
          <p:cNvSpPr txBox="1">
            <a:spLocks noChangeArrowheads="1"/>
          </p:cNvSpPr>
          <p:nvPr/>
        </p:nvSpPr>
        <p:spPr bwMode="auto">
          <a:xfrm>
            <a:off x="1244600" y="3335338"/>
            <a:ext cx="35067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以此相适应的，涌现了许多新的技术和概念：</a:t>
            </a:r>
          </a:p>
        </p:txBody>
      </p:sp>
      <p:sp>
        <p:nvSpPr>
          <p:cNvPr id="89095" name="文本框 7"/>
          <p:cNvSpPr txBox="1">
            <a:spLocks noChangeArrowheads="1"/>
          </p:cNvSpPr>
          <p:nvPr/>
        </p:nvSpPr>
        <p:spPr bwMode="auto">
          <a:xfrm>
            <a:off x="1244600" y="4260850"/>
            <a:ext cx="1036638"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虚拟化</a:t>
            </a:r>
          </a:p>
        </p:txBody>
      </p:sp>
      <p:sp>
        <p:nvSpPr>
          <p:cNvPr id="89096" name="矩形 1"/>
          <p:cNvSpPr>
            <a:spLocks noChangeArrowheads="1"/>
          </p:cNvSpPr>
          <p:nvPr/>
        </p:nvSpPr>
        <p:spPr bwMode="auto">
          <a:xfrm>
            <a:off x="1244600" y="4751388"/>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虚拟化（Virtualization）是将计算机物理资源如服务器、网络、内存及存储等予以抽象、转换后呈现出来，使用户可以比原本的组态更好的方式来应用这些资源。</a:t>
            </a:r>
            <a:endParaRPr lang="zh-CN" altLang="en-US">
              <a:solidFill>
                <a:schemeClr val="tx1"/>
              </a:solidFill>
            </a:endParaRPr>
          </a:p>
        </p:txBody>
      </p:sp>
      <p:pic>
        <p:nvPicPr>
          <p:cNvPr id="89097"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5897563" y="4859338"/>
            <a:ext cx="2935287"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 name="文本框 10">
            <a:extLst>
              <a:ext uri="{FF2B5EF4-FFF2-40B4-BE49-F238E27FC236}">
                <a16:creationId xmlns:a16="http://schemas.microsoft.com/office/drawing/2014/main" id="{D0D21C10-DF32-484B-B78F-6C6796E19774}"/>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4213418384"/>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文本框 4"/>
          <p:cNvSpPr txBox="1">
            <a:spLocks noChangeArrowheads="1"/>
          </p:cNvSpPr>
          <p:nvPr/>
        </p:nvSpPr>
        <p:spPr bwMode="auto">
          <a:xfrm>
            <a:off x="1357313" y="2751138"/>
            <a:ext cx="885825"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云计算</a:t>
            </a:r>
          </a:p>
        </p:txBody>
      </p:sp>
      <p:sp>
        <p:nvSpPr>
          <p:cNvPr id="90116" name="文本框 8"/>
          <p:cNvSpPr txBox="1">
            <a:spLocks noChangeArrowheads="1"/>
          </p:cNvSpPr>
          <p:nvPr/>
        </p:nvSpPr>
        <p:spPr bwMode="auto">
          <a:xfrm>
            <a:off x="1357313" y="1162050"/>
            <a:ext cx="733425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虚拟化技术的普及，使得原来面向物理设施的那些安全技术迎来了新的挑战，特别是类似于</a:t>
            </a:r>
            <a:r>
              <a:rPr lang="en-US" altLang="zh-CN">
                <a:solidFill>
                  <a:schemeClr val="tx1"/>
                </a:solidFill>
              </a:rPr>
              <a:t>Hypervisor</a:t>
            </a:r>
            <a:r>
              <a:rPr lang="zh-CN" altLang="en-US">
                <a:solidFill>
                  <a:schemeClr val="tx1"/>
                </a:solidFill>
              </a:rPr>
              <a:t>这样的主操作系统被攻陷后，架构在主操作系统之上的各个虚拟机都会面临巨大的威胁，因此如何保障主操作系统的安全性是虚拟化技术所面临的最大安全问题。</a:t>
            </a:r>
          </a:p>
        </p:txBody>
      </p:sp>
      <p:sp>
        <p:nvSpPr>
          <p:cNvPr id="90117" name="矩形 9"/>
          <p:cNvSpPr>
            <a:spLocks noChangeArrowheads="1"/>
          </p:cNvSpPr>
          <p:nvPr/>
        </p:nvSpPr>
        <p:spPr bwMode="auto">
          <a:xfrm>
            <a:off x="1357313" y="3241675"/>
            <a:ext cx="5008562"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云计算（Cloud Computing），是一种基于互联网的计算方式，通过这种方式，共享的软硬件资源和信息可以按需求提供给计算机和其他设备。</a:t>
            </a:r>
            <a:endParaRPr lang="zh-CN" altLang="en-US">
              <a:solidFill>
                <a:schemeClr val="tx1"/>
              </a:solidFill>
            </a:endParaRPr>
          </a:p>
        </p:txBody>
      </p:sp>
      <p:pic>
        <p:nvPicPr>
          <p:cNvPr id="90118" name="图片 10"/>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9063" y="2362200"/>
            <a:ext cx="2401887" cy="1735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0119" name="矩形 2"/>
          <p:cNvSpPr>
            <a:spLocks noChangeArrowheads="1"/>
          </p:cNvSpPr>
          <p:nvPr/>
        </p:nvSpPr>
        <p:spPr bwMode="auto">
          <a:xfrm>
            <a:off x="1357313" y="4303713"/>
            <a:ext cx="7513637"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云计算模式无法按照传统的以安全域为基础的方法确定保护边界和对象，需要开拓新的思路。目前，主要的安全问题体现在“终端安全”、“数据安全”和“应用安全”三方面。</a:t>
            </a:r>
          </a:p>
        </p:txBody>
      </p:sp>
      <p:sp>
        <p:nvSpPr>
          <p:cNvPr id="8" name="文本框 7">
            <a:extLst>
              <a:ext uri="{FF2B5EF4-FFF2-40B4-BE49-F238E27FC236}">
                <a16:creationId xmlns:a16="http://schemas.microsoft.com/office/drawing/2014/main" id="{C1E9E92C-BB90-4408-A3C3-8DE1C3F52B87}"/>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2320665205"/>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文本框 2"/>
          <p:cNvSpPr txBox="1">
            <a:spLocks noChangeArrowheads="1"/>
          </p:cNvSpPr>
          <p:nvPr/>
        </p:nvSpPr>
        <p:spPr bwMode="auto">
          <a:xfrm>
            <a:off x="1300163" y="1254125"/>
            <a:ext cx="1038225"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大数据</a:t>
            </a:r>
          </a:p>
        </p:txBody>
      </p:sp>
      <p:sp>
        <p:nvSpPr>
          <p:cNvPr id="91140" name="矩形 5"/>
          <p:cNvSpPr>
            <a:spLocks noChangeArrowheads="1"/>
          </p:cNvSpPr>
          <p:nvPr/>
        </p:nvSpPr>
        <p:spPr bwMode="auto">
          <a:xfrm>
            <a:off x="1300163" y="1804988"/>
            <a:ext cx="5345112"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大数据（Big data），</a:t>
            </a:r>
            <a:r>
              <a:rPr lang="zh-CN" altLang="en-US">
                <a:solidFill>
                  <a:schemeClr val="tx1"/>
                </a:solidFill>
              </a:rPr>
              <a:t>也</a:t>
            </a:r>
            <a:r>
              <a:rPr lang="zh-CN" altLang="zh-CN">
                <a:solidFill>
                  <a:schemeClr val="tx1"/>
                </a:solidFill>
              </a:rPr>
              <a:t>称巨量数据、海量数据，指的是所涉及的数据量规模巨大到无法通过目前主流软件工具，在合理时间内达到截取、管理、处理、并整理成为帮助企业经营决策更积极目的的信息。</a:t>
            </a:r>
            <a:endParaRPr lang="zh-CN" altLang="en-US">
              <a:solidFill>
                <a:schemeClr val="tx1"/>
              </a:solidFill>
            </a:endParaRPr>
          </a:p>
        </p:txBody>
      </p:sp>
      <p:pic>
        <p:nvPicPr>
          <p:cNvPr id="91141"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80213" y="1128713"/>
            <a:ext cx="1930400" cy="19351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矩形 7"/>
          <p:cNvSpPr/>
          <p:nvPr/>
        </p:nvSpPr>
        <p:spPr>
          <a:xfrm>
            <a:off x="1300163" y="3560763"/>
            <a:ext cx="7410450" cy="923925"/>
          </a:xfrm>
          <a:prstGeom prst="rect">
            <a:avLst/>
          </a:prstGeom>
        </p:spPr>
        <p:txBody>
          <a:bodyPr>
            <a:spAutoFit/>
          </a:bodyPr>
          <a:lstStyle/>
          <a:p>
            <a:pPr eaLnBrk="1" fontAlgn="auto" hangingPunct="1">
              <a:spcBef>
                <a:spcPts val="0"/>
              </a:spcBef>
              <a:spcAft>
                <a:spcPts val="0"/>
              </a:spcAft>
              <a:defRPr/>
            </a:pPr>
            <a:r>
              <a:rPr lang="zh-CN" altLang="en-US" dirty="0">
                <a:latin typeface="+mn-ea"/>
              </a:rPr>
              <a:t>大数据具有</a:t>
            </a:r>
            <a:r>
              <a:rPr lang="en-US" altLang="zh-CN" dirty="0">
                <a:latin typeface="+mn-ea"/>
              </a:rPr>
              <a:t>4</a:t>
            </a:r>
            <a:r>
              <a:rPr lang="zh-CN" altLang="en-US" dirty="0">
                <a:latin typeface="+mn-ea"/>
              </a:rPr>
              <a:t>个“</a:t>
            </a:r>
            <a:r>
              <a:rPr lang="en-US" altLang="zh-CN" dirty="0">
                <a:latin typeface="+mn-ea"/>
              </a:rPr>
              <a:t>V”</a:t>
            </a:r>
            <a:r>
              <a:rPr lang="zh-CN" altLang="en-US" dirty="0">
                <a:latin typeface="+mn-ea"/>
              </a:rPr>
              <a:t>属性（</a:t>
            </a:r>
            <a:r>
              <a:rPr lang="en-US" altLang="zh-CN" dirty="0">
                <a:latin typeface="+mn-ea"/>
              </a:rPr>
              <a:t>Volume</a:t>
            </a:r>
            <a:r>
              <a:rPr lang="zh-CN" altLang="en-US" dirty="0">
                <a:latin typeface="+mn-ea"/>
              </a:rPr>
              <a:t>，</a:t>
            </a:r>
            <a:r>
              <a:rPr lang="en-US" altLang="zh-CN" dirty="0">
                <a:latin typeface="+mn-ea"/>
              </a:rPr>
              <a:t>Variety</a:t>
            </a:r>
            <a:r>
              <a:rPr lang="zh-CN" altLang="en-US" dirty="0">
                <a:latin typeface="+mn-ea"/>
              </a:rPr>
              <a:t>，</a:t>
            </a:r>
            <a:r>
              <a:rPr lang="en-US" altLang="zh-CN" dirty="0">
                <a:latin typeface="+mn-ea"/>
              </a:rPr>
              <a:t>Value</a:t>
            </a:r>
            <a:r>
              <a:rPr lang="zh-CN" altLang="en-US" dirty="0">
                <a:latin typeface="+mn-ea"/>
              </a:rPr>
              <a:t>，</a:t>
            </a:r>
            <a:r>
              <a:rPr lang="en-US" altLang="zh-CN" dirty="0">
                <a:latin typeface="+mn-ea"/>
              </a:rPr>
              <a:t>Velocity</a:t>
            </a:r>
            <a:r>
              <a:rPr lang="zh-CN" altLang="en-US" dirty="0">
                <a:latin typeface="+mn-ea"/>
              </a:rPr>
              <a:t>），以</a:t>
            </a:r>
            <a:r>
              <a:rPr lang="en-US" altLang="zh-CN" dirty="0">
                <a:latin typeface="+mn-ea"/>
              </a:rPr>
              <a:t>PB</a:t>
            </a:r>
            <a:r>
              <a:rPr lang="zh-CN" altLang="en-US" dirty="0">
                <a:latin typeface="+mn-ea"/>
              </a:rPr>
              <a:t>级别计量，达到</a:t>
            </a:r>
            <a:r>
              <a:rPr lang="en-US" altLang="zh-CN" dirty="0">
                <a:latin typeface="+mn-ea"/>
              </a:rPr>
              <a:t>10</a:t>
            </a:r>
            <a:r>
              <a:rPr lang="en-US" altLang="zh-CN" baseline="30000" dirty="0">
                <a:latin typeface="+mn-ea"/>
              </a:rPr>
              <a:t>15</a:t>
            </a:r>
            <a:r>
              <a:rPr lang="zh-CN" altLang="en-US" dirty="0">
                <a:latin typeface="+mn-ea"/>
              </a:rPr>
              <a:t>级别。</a:t>
            </a:r>
            <a:r>
              <a:rPr lang="zh-CN" altLang="en-US" dirty="0">
                <a:latin typeface="+mn-lt"/>
              </a:rPr>
              <a:t>面对大数据，信息安全表现在“安全大数据”和“大数据安全”两个方面。</a:t>
            </a:r>
            <a:endParaRPr lang="zh-CN" altLang="en-US" dirty="0">
              <a:latin typeface="+mn-ea"/>
            </a:endParaRPr>
          </a:p>
        </p:txBody>
      </p:sp>
      <p:sp>
        <p:nvSpPr>
          <p:cNvPr id="91143" name="矩形 8"/>
          <p:cNvSpPr>
            <a:spLocks noChangeArrowheads="1"/>
          </p:cNvSpPr>
          <p:nvPr/>
        </p:nvSpPr>
        <p:spPr bwMode="auto">
          <a:xfrm>
            <a:off x="1300163" y="3063875"/>
            <a:ext cx="4110037"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大数据的基础是云计算和分布式计算。</a:t>
            </a:r>
          </a:p>
        </p:txBody>
      </p:sp>
      <p:sp>
        <p:nvSpPr>
          <p:cNvPr id="91144" name="矩形 11"/>
          <p:cNvSpPr>
            <a:spLocks noChangeArrowheads="1"/>
          </p:cNvSpPr>
          <p:nvPr/>
        </p:nvSpPr>
        <p:spPr bwMode="auto">
          <a:xfrm>
            <a:off x="1282700" y="4665663"/>
            <a:ext cx="7427913"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285750" indent="-28575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Font typeface="Arial Unicode MS" panose="020B0604020202020204" pitchFamily="34" charset="-122"/>
              <a:buChar char="❏"/>
            </a:pPr>
            <a:r>
              <a:rPr lang="zh-CN" altLang="en-US">
                <a:solidFill>
                  <a:schemeClr val="tx1"/>
                </a:solidFill>
              </a:rPr>
              <a:t>安全大数据：研究开发适合巨量、分布式和高速要求的安全工具，保证大数据本身的秘密性、完整性和可用性。</a:t>
            </a:r>
            <a:endParaRPr lang="en-US" altLang="zh-CN">
              <a:solidFill>
                <a:schemeClr val="tx1"/>
              </a:solidFill>
            </a:endParaRPr>
          </a:p>
          <a:p>
            <a:pPr eaLnBrk="1" hangingPunct="1">
              <a:spcBef>
                <a:spcPct val="0"/>
              </a:spcBef>
              <a:buFont typeface="Arial Unicode MS" panose="020B0604020202020204" pitchFamily="34" charset="-122"/>
              <a:buChar char="❏"/>
            </a:pPr>
            <a:r>
              <a:rPr lang="zh-CN" altLang="en-US">
                <a:solidFill>
                  <a:schemeClr val="tx1"/>
                </a:solidFill>
              </a:rPr>
              <a:t>大数据安全：通过大数据分析，在宏观层面，可以更加准确的进行安全势态分析和预警；在微观层面，可以回溯特定攻击的场景，分析攻击特征、取证等。</a:t>
            </a:r>
          </a:p>
        </p:txBody>
      </p:sp>
      <p:sp>
        <p:nvSpPr>
          <p:cNvPr id="10" name="文本框 9">
            <a:extLst>
              <a:ext uri="{FF2B5EF4-FFF2-40B4-BE49-F238E27FC236}">
                <a16:creationId xmlns:a16="http://schemas.microsoft.com/office/drawing/2014/main" id="{D29F4BDA-DD5B-4C09-AB91-24408FB4CF5E}"/>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1906893121"/>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a:hlinkClick r:id="rId2" action="ppaction://hlinksldjump"/>
          </p:cNvPr>
          <p:cNvSpPr/>
          <p:nvPr/>
        </p:nvSpPr>
        <p:spPr>
          <a:xfrm>
            <a:off x="0" y="0"/>
            <a:ext cx="9144000" cy="6858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2162" name="文本框 2"/>
          <p:cNvSpPr txBox="1">
            <a:spLocks noChangeArrowheads="1"/>
          </p:cNvSpPr>
          <p:nvPr/>
        </p:nvSpPr>
        <p:spPr bwMode="auto">
          <a:xfrm>
            <a:off x="1433513" y="1166813"/>
            <a:ext cx="1649412" cy="369887"/>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软件定义网络</a:t>
            </a:r>
          </a:p>
        </p:txBody>
      </p:sp>
      <p:sp>
        <p:nvSpPr>
          <p:cNvPr id="2" name="矩形 1"/>
          <p:cNvSpPr/>
          <p:nvPr/>
        </p:nvSpPr>
        <p:spPr>
          <a:xfrm>
            <a:off x="1433513" y="1604963"/>
            <a:ext cx="4759325" cy="1477962"/>
          </a:xfrm>
          <a:prstGeom prst="rect">
            <a:avLst/>
          </a:prstGeom>
        </p:spPr>
        <p:txBody>
          <a:bodyPr>
            <a:spAutoFit/>
          </a:bodyPr>
          <a:lstStyle/>
          <a:p>
            <a:pPr eaLnBrk="1" fontAlgn="auto" hangingPunct="1">
              <a:spcBef>
                <a:spcPts val="0"/>
              </a:spcBef>
              <a:spcAft>
                <a:spcPts val="0"/>
              </a:spcAft>
              <a:defRPr/>
            </a:pPr>
            <a:r>
              <a:rPr lang="zh-CN" altLang="en-US" dirty="0">
                <a:latin typeface="+mn-ea"/>
              </a:rPr>
              <a:t>软件定义网络（</a:t>
            </a:r>
            <a:r>
              <a:rPr lang="en-US" altLang="zh-CN" dirty="0">
                <a:latin typeface="+mn-ea"/>
              </a:rPr>
              <a:t>Software Defined Network, SDN </a:t>
            </a:r>
            <a:r>
              <a:rPr lang="zh-CN" altLang="en-US" dirty="0">
                <a:latin typeface="+mn-ea"/>
              </a:rPr>
              <a:t>），是一种新型网络创新架构，其核心技术</a:t>
            </a:r>
            <a:r>
              <a:rPr lang="en-US" altLang="zh-CN" dirty="0" err="1">
                <a:latin typeface="+mn-ea"/>
              </a:rPr>
              <a:t>OpenFlow</a:t>
            </a:r>
            <a:r>
              <a:rPr lang="zh-CN" altLang="en-US" dirty="0">
                <a:latin typeface="+mn-ea"/>
              </a:rPr>
              <a:t>通过将网络设备控制面与数据面分离开来，从而实现了网络流量的灵活控制，为核心网络及应用的创新提供了良好的平台。</a:t>
            </a:r>
          </a:p>
        </p:txBody>
      </p:sp>
      <p:pic>
        <p:nvPicPr>
          <p:cNvPr id="92165" name="图片 5"/>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24600" y="1279525"/>
            <a:ext cx="2540000" cy="1522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6" name="文本框 6"/>
          <p:cNvSpPr txBox="1">
            <a:spLocks noChangeArrowheads="1"/>
          </p:cNvSpPr>
          <p:nvPr/>
        </p:nvSpPr>
        <p:spPr bwMode="auto">
          <a:xfrm>
            <a:off x="1433513" y="3352800"/>
            <a:ext cx="7240587"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本质上，</a:t>
            </a:r>
            <a:r>
              <a:rPr lang="en-US" altLang="zh-CN">
                <a:solidFill>
                  <a:schemeClr val="tx1"/>
                </a:solidFill>
              </a:rPr>
              <a:t>SDN</a:t>
            </a:r>
            <a:r>
              <a:rPr lang="zh-CN" altLang="en-US">
                <a:solidFill>
                  <a:schemeClr val="tx1"/>
                </a:solidFill>
              </a:rPr>
              <a:t>的基本思想是通道归通道，控制归控制。将网络设备的所有细节完全透明化，面向用户的是一个可以通过软件按照自己意愿进行定制的网络。</a:t>
            </a:r>
          </a:p>
        </p:txBody>
      </p:sp>
      <p:sp>
        <p:nvSpPr>
          <p:cNvPr id="92167" name="文本框 7"/>
          <p:cNvSpPr txBox="1">
            <a:spLocks noChangeArrowheads="1"/>
          </p:cNvSpPr>
          <p:nvPr/>
        </p:nvSpPr>
        <p:spPr bwMode="auto">
          <a:xfrm>
            <a:off x="1433514" y="4751388"/>
            <a:ext cx="7004050"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因为可以通过编程方式将安全策略加以部署，</a:t>
            </a:r>
            <a:r>
              <a:rPr lang="en-US" altLang="zh-CN" dirty="0">
                <a:solidFill>
                  <a:schemeClr val="tx1"/>
                </a:solidFill>
              </a:rPr>
              <a:t>SDN</a:t>
            </a:r>
            <a:r>
              <a:rPr lang="zh-CN" altLang="en-US" dirty="0">
                <a:solidFill>
                  <a:schemeClr val="tx1"/>
                </a:solidFill>
              </a:rPr>
              <a:t>技术的出现，在总体上对原有的信息安全有了较大程度的改善。</a:t>
            </a:r>
            <a:endParaRPr lang="en-US" altLang="zh-CN" dirty="0">
              <a:solidFill>
                <a:schemeClr val="tx1"/>
              </a:solidFill>
            </a:endParaRPr>
          </a:p>
          <a:p>
            <a:pPr eaLnBrk="1" hangingPunct="1">
              <a:spcBef>
                <a:spcPct val="0"/>
              </a:spcBef>
              <a:buClrTx/>
              <a:buFontTx/>
              <a:buNone/>
            </a:pPr>
            <a:r>
              <a:rPr lang="zh-CN" altLang="en-US" dirty="0">
                <a:solidFill>
                  <a:schemeClr val="tx1"/>
                </a:solidFill>
              </a:rPr>
              <a:t>但也带来一些新问题，其中之一就是</a:t>
            </a:r>
            <a:r>
              <a:rPr lang="en-US" altLang="zh-CN" dirty="0">
                <a:solidFill>
                  <a:schemeClr val="tx1"/>
                </a:solidFill>
              </a:rPr>
              <a:t>SDN</a:t>
            </a:r>
            <a:r>
              <a:rPr lang="zh-CN" altLang="en-US" dirty="0">
                <a:solidFill>
                  <a:schemeClr val="tx1"/>
                </a:solidFill>
              </a:rPr>
              <a:t>中的控制器成为最关键的节点，将成为攻击者最关注的攻击节点，也是防范者需要全力保护的节点。</a:t>
            </a:r>
          </a:p>
        </p:txBody>
      </p:sp>
      <p:sp>
        <p:nvSpPr>
          <p:cNvPr id="10" name="文本框 9">
            <a:extLst>
              <a:ext uri="{FF2B5EF4-FFF2-40B4-BE49-F238E27FC236}">
                <a16:creationId xmlns:a16="http://schemas.microsoft.com/office/drawing/2014/main" id="{5CEFF5A6-FFE4-46BD-90F9-A271AC9E194B}"/>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1.3 </a:t>
            </a:r>
            <a:r>
              <a:rPr lang="zh-CN" altLang="en-US" sz="2800" dirty="0">
                <a:latin typeface="+mn-lt"/>
              </a:rPr>
              <a:t>信息安全发展历程及趋势</a:t>
            </a:r>
          </a:p>
        </p:txBody>
      </p:sp>
    </p:spTree>
    <p:extLst>
      <p:ext uri="{BB962C8B-B14F-4D97-AF65-F5344CB8AC3E}">
        <p14:creationId xmlns:p14="http://schemas.microsoft.com/office/powerpoint/2010/main" val="4114521234"/>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文本框 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第</a:t>
            </a:r>
            <a:r>
              <a:rPr lang="en-US" altLang="zh-CN" sz="2800" dirty="0">
                <a:latin typeface="+mj-ea"/>
                <a:ea typeface="+mj-ea"/>
              </a:rPr>
              <a:t>1</a:t>
            </a:r>
            <a:r>
              <a:rPr lang="zh-CN" altLang="en-US" sz="2800" dirty="0">
                <a:latin typeface="+mj-ea"/>
                <a:ea typeface="+mj-ea"/>
              </a:rPr>
              <a:t>章 绪论</a:t>
            </a:r>
            <a:endParaRPr lang="en-US" altLang="zh-CN" sz="2800" dirty="0">
              <a:latin typeface="+mj-ea"/>
              <a:ea typeface="+mj-ea"/>
            </a:endParaRPr>
          </a:p>
        </p:txBody>
      </p:sp>
      <p:sp>
        <p:nvSpPr>
          <p:cNvPr id="3" name="文本框 2"/>
          <p:cNvSpPr txBox="1">
            <a:spLocks noChangeArrowheads="1"/>
          </p:cNvSpPr>
          <p:nvPr/>
        </p:nvSpPr>
        <p:spPr bwMode="auto">
          <a:xfrm>
            <a:off x="3387725" y="1369604"/>
            <a:ext cx="3515246"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1.1 </a:t>
            </a:r>
            <a:r>
              <a:rPr lang="zh-CN" altLang="en-US" sz="2400" dirty="0">
                <a:solidFill>
                  <a:schemeClr val="tx1"/>
                </a:solidFill>
              </a:rPr>
              <a:t>信息安全概述</a:t>
            </a:r>
          </a:p>
        </p:txBody>
      </p:sp>
      <p:sp>
        <p:nvSpPr>
          <p:cNvPr id="9" name="矩形 4">
            <a:extLst>
              <a:ext uri="{FF2B5EF4-FFF2-40B4-BE49-F238E27FC236}">
                <a16:creationId xmlns:a16="http://schemas.microsoft.com/office/drawing/2014/main" id="{52D08EC2-216B-4821-BD42-FD7D1E93EEA1}"/>
              </a:ext>
            </a:extLst>
          </p:cNvPr>
          <p:cNvSpPr>
            <a:spLocks noChangeArrowheads="1"/>
          </p:cNvSpPr>
          <p:nvPr/>
        </p:nvSpPr>
        <p:spPr bwMode="auto">
          <a:xfrm>
            <a:off x="3387724" y="2869032"/>
            <a:ext cx="4079963"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marL="0" lvl="1" eaLnBrk="1" hangingPunct="1">
              <a:spcBef>
                <a:spcPct val="0"/>
              </a:spcBef>
              <a:buClrTx/>
              <a:buFontTx/>
              <a:buNone/>
            </a:pPr>
            <a:r>
              <a:rPr lang="en-US" altLang="zh-CN" sz="2400" dirty="0">
                <a:solidFill>
                  <a:schemeClr val="tx1"/>
                </a:solidFill>
              </a:rPr>
              <a:t>1.3 </a:t>
            </a:r>
            <a:r>
              <a:rPr lang="zh-CN" altLang="en-US" sz="2400" dirty="0">
                <a:solidFill>
                  <a:schemeClr val="tx1"/>
                </a:solidFill>
              </a:rPr>
              <a:t>信息安全发展历程及趋势</a:t>
            </a:r>
          </a:p>
        </p:txBody>
      </p:sp>
      <p:sp>
        <p:nvSpPr>
          <p:cNvPr id="11" name="文本框 10">
            <a:extLst>
              <a:ext uri="{FF2B5EF4-FFF2-40B4-BE49-F238E27FC236}">
                <a16:creationId xmlns:a16="http://schemas.microsoft.com/office/drawing/2014/main" id="{DD0B4A25-6E8A-4062-8EA2-9EA05203A8C7}"/>
              </a:ext>
            </a:extLst>
          </p:cNvPr>
          <p:cNvSpPr txBox="1">
            <a:spLocks noChangeArrowheads="1"/>
          </p:cNvSpPr>
          <p:nvPr/>
        </p:nvSpPr>
        <p:spPr bwMode="auto">
          <a:xfrm>
            <a:off x="3387724" y="2119318"/>
            <a:ext cx="4073472"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1.2 </a:t>
            </a:r>
            <a:r>
              <a:rPr lang="zh-CN" altLang="en-US" sz="2400" dirty="0">
                <a:solidFill>
                  <a:prstClr val="black"/>
                </a:solidFill>
              </a:rPr>
              <a:t>信息安全面临的威胁</a:t>
            </a:r>
            <a:endParaRPr lang="zh-CN" altLang="en-US" sz="2400" dirty="0">
              <a:solidFill>
                <a:schemeClr val="tx1"/>
              </a:solidFill>
            </a:endParaRPr>
          </a:p>
        </p:txBody>
      </p:sp>
      <p:sp>
        <p:nvSpPr>
          <p:cNvPr id="12" name="文本框 11">
            <a:extLst>
              <a:ext uri="{FF2B5EF4-FFF2-40B4-BE49-F238E27FC236}">
                <a16:creationId xmlns:a16="http://schemas.microsoft.com/office/drawing/2014/main" id="{92DCF257-F7C8-4648-9678-5D87B96CDEE7}"/>
              </a:ext>
            </a:extLst>
          </p:cNvPr>
          <p:cNvSpPr txBox="1">
            <a:spLocks noChangeArrowheads="1"/>
          </p:cNvSpPr>
          <p:nvPr/>
        </p:nvSpPr>
        <p:spPr bwMode="auto">
          <a:xfrm>
            <a:off x="3387724" y="3618746"/>
            <a:ext cx="4098890" cy="4616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sz="2400" dirty="0">
                <a:solidFill>
                  <a:schemeClr val="tx1"/>
                </a:solidFill>
              </a:rPr>
              <a:t>1.4 </a:t>
            </a:r>
            <a:r>
              <a:rPr lang="zh-CN" altLang="en-US" sz="2400" dirty="0">
                <a:solidFill>
                  <a:schemeClr val="tx1"/>
                </a:solidFill>
              </a:rPr>
              <a:t>若干典型的安全事件</a:t>
            </a:r>
          </a:p>
        </p:txBody>
      </p:sp>
    </p:spTree>
    <p:extLst>
      <p:ext uri="{BB962C8B-B14F-4D97-AF65-F5344CB8AC3E}">
        <p14:creationId xmlns:p14="http://schemas.microsoft.com/office/powerpoint/2010/main" val="69928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mph" presetSubtype="2" fill="hold" nodeType="clickEffect">
                                  <p:stCondLst>
                                    <p:cond delay="0"/>
                                  </p:stCondLst>
                                  <p:childTnLst>
                                    <p:animClr clrSpc="rgb" dir="cw">
                                      <p:cBhvr>
                                        <p:cTn id="6" dur="2000" fill="hold"/>
                                        <p:tgtEl>
                                          <p:spTgt spid="12"/>
                                        </p:tgtEl>
                                        <p:attrNameLst>
                                          <p:attrName>fillcolor</p:attrName>
                                        </p:attrNameLst>
                                      </p:cBhvr>
                                      <p:to>
                                        <a:srgbClr val="A53010"/>
                                      </p:to>
                                    </p:animClr>
                                    <p:set>
                                      <p:cBhvr>
                                        <p:cTn id="7" dur="2000" fill="hold"/>
                                        <p:tgtEl>
                                          <p:spTgt spid="12"/>
                                        </p:tgtEl>
                                        <p:attrNameLst>
                                          <p:attrName>fill.type</p:attrName>
                                        </p:attrNameLst>
                                      </p:cBhvr>
                                      <p:to>
                                        <p:strVal val="solid"/>
                                      </p:to>
                                    </p:set>
                                    <p:set>
                                      <p:cBhvr>
                                        <p:cTn id="8" dur="2000" fill="hold"/>
                                        <p:tgtEl>
                                          <p:spTgt spid="12"/>
                                        </p:tgtEl>
                                        <p:attrNameLst>
                                          <p:attrName>fill.on</p:attrName>
                                        </p:attrNameLst>
                                      </p:cBhvr>
                                      <p:to>
                                        <p:strVal val="true"/>
                                      </p:to>
                                    </p:set>
                                  </p:childTnLst>
                                </p:cTn>
                              </p:par>
                              <p:par>
                                <p:cTn id="9" presetID="3" presetClass="emph" presetSubtype="2" fill="hold" grpId="0" nodeType="withEffect">
                                  <p:stCondLst>
                                    <p:cond delay="0"/>
                                  </p:stCondLst>
                                  <p:childTnLst>
                                    <p:animClr clrSpc="rgb" dir="cw">
                                      <p:cBhvr override="childStyle">
                                        <p:cTn id="10" dur="2000" fill="hold"/>
                                        <p:tgtEl>
                                          <p:spTgt spid="12"/>
                                        </p:tgtEl>
                                        <p:attrNameLst>
                                          <p:attrName>style.color</p:attrName>
                                        </p:attrNameLst>
                                      </p:cBhvr>
                                      <p:to>
                                        <a:srgbClr val="FFFFFF"/>
                                      </p:to>
                                    </p:animClr>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7" name="文本框 2"/>
          <p:cNvSpPr txBox="1">
            <a:spLocks noChangeArrowheads="1"/>
          </p:cNvSpPr>
          <p:nvPr/>
        </p:nvSpPr>
        <p:spPr bwMode="auto">
          <a:xfrm>
            <a:off x="1198563" y="1089025"/>
            <a:ext cx="3830637" cy="369332"/>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dirty="0">
                <a:solidFill>
                  <a:schemeClr val="bg1"/>
                </a:solidFill>
                <a:latin typeface="+mn-ea"/>
              </a:rPr>
              <a:t>案例</a:t>
            </a:r>
            <a:r>
              <a:rPr lang="en-US" altLang="zh-CN" dirty="0">
                <a:solidFill>
                  <a:schemeClr val="bg1"/>
                </a:solidFill>
                <a:latin typeface="+mn-ea"/>
              </a:rPr>
              <a:t>1</a:t>
            </a:r>
            <a:r>
              <a:rPr lang="zh-CN" altLang="en-US" dirty="0">
                <a:solidFill>
                  <a:schemeClr val="bg1"/>
                </a:solidFill>
                <a:latin typeface="+mn-ea"/>
              </a:rPr>
              <a:t>：互联网上个人隐私荡然无存</a:t>
            </a:r>
          </a:p>
        </p:txBody>
      </p:sp>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
        <p:nvSpPr>
          <p:cNvPr id="23555" name="Rectangle 2"/>
          <p:cNvSpPr>
            <a:spLocks noChangeArrowheads="1"/>
          </p:cNvSpPr>
          <p:nvPr/>
        </p:nvSpPr>
        <p:spPr bwMode="auto">
          <a:xfrm>
            <a:off x="3962400" y="49101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endParaRPr lang="zh-CN" altLang="en-US">
              <a:solidFill>
                <a:schemeClr val="tx1"/>
              </a:solidFill>
            </a:endParaRPr>
          </a:p>
        </p:txBody>
      </p:sp>
      <p:sp>
        <p:nvSpPr>
          <p:cNvPr id="23559" name="矩形 5">
            <a:hlinkClick r:id="rId2" action="ppaction://hlinkfile"/>
          </p:cNvPr>
          <p:cNvSpPr>
            <a:spLocks noChangeArrowheads="1"/>
          </p:cNvSpPr>
          <p:nvPr/>
        </p:nvSpPr>
        <p:spPr bwMode="auto">
          <a:xfrm>
            <a:off x="1198562" y="1772882"/>
            <a:ext cx="713079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en-US" altLang="zh-CN" dirty="0">
                <a:solidFill>
                  <a:schemeClr val="tx1"/>
                </a:solidFill>
              </a:rPr>
              <a:t>2013</a:t>
            </a:r>
            <a:r>
              <a:rPr lang="zh-CN" altLang="en-US" dirty="0">
                <a:solidFill>
                  <a:schemeClr val="tx1"/>
                </a:solidFill>
              </a:rPr>
              <a:t>年，央视</a:t>
            </a:r>
            <a:r>
              <a:rPr lang="en-US" altLang="zh-CN" dirty="0">
                <a:solidFill>
                  <a:schemeClr val="tx1"/>
                </a:solidFill>
              </a:rPr>
              <a:t>315</a:t>
            </a:r>
            <a:r>
              <a:rPr lang="zh-CN" altLang="en-US" dirty="0">
                <a:solidFill>
                  <a:schemeClr val="tx1"/>
                </a:solidFill>
              </a:rPr>
              <a:t>晚会揭秘了一个在业界广为流传的说法：每个网民的一举一动都被别有用心的人所监控，网民的所有秘密都被窃取。</a:t>
            </a:r>
          </a:p>
        </p:txBody>
      </p:sp>
      <p:sp>
        <p:nvSpPr>
          <p:cNvPr id="23562" name="文本框 1">
            <a:hlinkClick r:id="rId3" action="ppaction://hlinkfile"/>
          </p:cNvPr>
          <p:cNvSpPr txBox="1">
            <a:spLocks noChangeArrowheads="1"/>
          </p:cNvSpPr>
          <p:nvPr/>
        </p:nvSpPr>
        <p:spPr bwMode="auto">
          <a:xfrm>
            <a:off x="1181936" y="2686673"/>
            <a:ext cx="5576311"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eaLnBrk="0" fontAlgn="base" hangingPunct="0">
              <a:spcBef>
                <a:spcPct val="0"/>
              </a:spcBef>
              <a:spcAft>
                <a:spcPct val="0"/>
              </a:spcAft>
              <a:defRPr>
                <a:solidFill>
                  <a:schemeClr val="tx1"/>
                </a:solidFill>
                <a:latin typeface="Century Gothic" panose="020B0502020202020204" pitchFamily="34" charset="0"/>
              </a:defRPr>
            </a:lvl6pPr>
            <a:lvl7pPr marL="2971800" indent="-228600" defTabSz="457200" eaLnBrk="0" fontAlgn="base" hangingPunct="0">
              <a:spcBef>
                <a:spcPct val="0"/>
              </a:spcBef>
              <a:spcAft>
                <a:spcPct val="0"/>
              </a:spcAft>
              <a:defRPr>
                <a:solidFill>
                  <a:schemeClr val="tx1"/>
                </a:solidFill>
                <a:latin typeface="Century Gothic" panose="020B0502020202020204" pitchFamily="34" charset="0"/>
              </a:defRPr>
            </a:lvl7pPr>
            <a:lvl8pPr marL="3429000" indent="-228600" defTabSz="457200" eaLnBrk="0" fontAlgn="base" hangingPunct="0">
              <a:spcBef>
                <a:spcPct val="0"/>
              </a:spcBef>
              <a:spcAft>
                <a:spcPct val="0"/>
              </a:spcAft>
              <a:defRPr>
                <a:solidFill>
                  <a:schemeClr val="tx1"/>
                </a:solidFill>
                <a:latin typeface="Century Gothic" panose="020B0502020202020204" pitchFamily="34" charset="0"/>
              </a:defRPr>
            </a:lvl8pPr>
            <a:lvl9pPr marL="3886200" indent="-228600" defTabSz="457200" eaLnBrk="0" fontAlgn="base" hangingPunct="0">
              <a:spcBef>
                <a:spcPct val="0"/>
              </a:spcBef>
              <a:spcAft>
                <a:spcPct val="0"/>
              </a:spcAft>
              <a:defRPr>
                <a:solidFill>
                  <a:schemeClr val="tx1"/>
                </a:solidFill>
                <a:latin typeface="Century Gothic" panose="020B0502020202020204" pitchFamily="34" charset="0"/>
              </a:defRPr>
            </a:lvl9pPr>
          </a:lstStyle>
          <a:p>
            <a:r>
              <a:rPr lang="en-US" altLang="zh-CN" dirty="0"/>
              <a:t>2013</a:t>
            </a:r>
            <a:r>
              <a:rPr lang="zh-CN" altLang="en-US" dirty="0"/>
              <a:t>年，中情局前雇员斯诺登揭示了美国政府以反恐的名义监视一切他们认为需要监视的人的所有行为。</a:t>
            </a:r>
          </a:p>
        </p:txBody>
      </p:sp>
      <p:pic>
        <p:nvPicPr>
          <p:cNvPr id="23556" name="图片 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2721429" y="1089025"/>
            <a:ext cx="4216991" cy="54435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文本框 6"/>
          <p:cNvSpPr txBox="1">
            <a:spLocks noChangeArrowheads="1"/>
          </p:cNvSpPr>
          <p:nvPr/>
        </p:nvSpPr>
        <p:spPr bwMode="auto">
          <a:xfrm>
            <a:off x="1198562" y="3595339"/>
            <a:ext cx="5543061"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a:spcBef>
                <a:spcPct val="0"/>
              </a:spcBef>
              <a:buClrTx/>
              <a:buFontTx/>
              <a:buNone/>
            </a:pPr>
            <a:r>
              <a:rPr lang="zh-CN" altLang="en-US" sz="2000" dirty="0">
                <a:solidFill>
                  <a:schemeClr val="tx1"/>
                </a:solidFill>
              </a:rPr>
              <a:t>一个错打的电话，一个错误的访问网址，也许就能给你带来无妄之灾。</a:t>
            </a:r>
          </a:p>
        </p:txBody>
      </p:sp>
      <p:pic>
        <p:nvPicPr>
          <p:cNvPr id="23561" name="图片 7"/>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2721429" y="1089025"/>
            <a:ext cx="4216224" cy="523696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图片 1"/>
          <p:cNvPicPr>
            <a:picLocks noChangeAspect="1"/>
          </p:cNvPicPr>
          <p:nvPr/>
        </p:nvPicPr>
        <p:blipFill>
          <a:blip r:embed="rId6"/>
          <a:stretch>
            <a:fillRect/>
          </a:stretch>
        </p:blipFill>
        <p:spPr>
          <a:xfrm>
            <a:off x="2720662" y="1089024"/>
            <a:ext cx="4303593" cy="5541107"/>
          </a:xfrm>
          <a:prstGeom prst="rect">
            <a:avLst/>
          </a:prstGeom>
        </p:spPr>
      </p:pic>
      <p:sp>
        <p:nvSpPr>
          <p:cNvPr id="6" name="矩形 5"/>
          <p:cNvSpPr/>
          <p:nvPr/>
        </p:nvSpPr>
        <p:spPr>
          <a:xfrm>
            <a:off x="478369" y="5049362"/>
            <a:ext cx="8228535" cy="830997"/>
          </a:xfrm>
          <a:prstGeom prst="rect">
            <a:avLst/>
          </a:prstGeom>
          <a:noFill/>
        </p:spPr>
        <p:txBody>
          <a:bodyPr wrap="none" lIns="91440" tIns="45720" rIns="91440" bIns="45720">
            <a:spAutoFit/>
          </a:bodyPr>
          <a:lstStyle/>
          <a:p>
            <a:pPr algn="ctr"/>
            <a:r>
              <a:rPr lang="zh-CN" altLang="en-US" sz="4800" b="1" dirty="0">
                <a:ln w="22225">
                  <a:solidFill>
                    <a:schemeClr val="accent2"/>
                  </a:solidFill>
                  <a:prstDash val="solid"/>
                </a:ln>
                <a:solidFill>
                  <a:schemeClr val="accent2">
                    <a:lumMod val="40000"/>
                    <a:lumOff val="60000"/>
                  </a:schemeClr>
                </a:solidFill>
              </a:rPr>
              <a:t>信息时代谨言慎行，保护隐私</a:t>
            </a:r>
            <a:endParaRPr lang="zh-CN" altLang="en-US" sz="4800" b="1" cap="none" spc="0" dirty="0">
              <a:ln w="22225">
                <a:solidFill>
                  <a:schemeClr val="accent2"/>
                </a:solidFill>
                <a:prstDash val="solid"/>
              </a:ln>
              <a:solidFill>
                <a:schemeClr val="accent2">
                  <a:lumMod val="40000"/>
                  <a:lumOff val="60000"/>
                </a:schemeClr>
              </a:solidFill>
              <a:effectLst/>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withEffect">
                                  <p:stCondLst>
                                    <p:cond delay="0"/>
                                  </p:stCondLst>
                                  <p:childTnLst>
                                    <p:set>
                                      <p:cBhvr>
                                        <p:cTn id="6" dur="1" fill="hold">
                                          <p:stCondLst>
                                            <p:cond delay="0"/>
                                          </p:stCondLst>
                                        </p:cTn>
                                        <p:tgtEl>
                                          <p:spTgt spid="23557"/>
                                        </p:tgtEl>
                                        <p:attrNameLst>
                                          <p:attrName>style.visibility</p:attrName>
                                        </p:attrNameLst>
                                      </p:cBhvr>
                                      <p:to>
                                        <p:strVal val="visible"/>
                                      </p:to>
                                    </p:set>
                                    <p:animEffect transition="in" filter="wipe(left)">
                                      <p:cBhvr>
                                        <p:cTn id="7" dur="500"/>
                                        <p:tgtEl>
                                          <p:spTgt spid="23557"/>
                                        </p:tgtEl>
                                      </p:cBhvr>
                                    </p:animEffect>
                                  </p:childTnLst>
                                </p:cTn>
                              </p:par>
                            </p:childTnLst>
                          </p:cTn>
                        </p:par>
                        <p:par>
                          <p:cTn id="8" fill="hold">
                            <p:stCondLst>
                              <p:cond delay="500"/>
                            </p:stCondLst>
                            <p:childTnLst>
                              <p:par>
                                <p:cTn id="9" presetID="6" presetClass="entr" presetSubtype="16" fill="hold" grpId="0" nodeType="afterEffect">
                                  <p:stCondLst>
                                    <p:cond delay="0"/>
                                  </p:stCondLst>
                                  <p:childTnLst>
                                    <p:set>
                                      <p:cBhvr>
                                        <p:cTn id="10" dur="1" fill="hold">
                                          <p:stCondLst>
                                            <p:cond delay="0"/>
                                          </p:stCondLst>
                                        </p:cTn>
                                        <p:tgtEl>
                                          <p:spTgt spid="23559"/>
                                        </p:tgtEl>
                                        <p:attrNameLst>
                                          <p:attrName>style.visibility</p:attrName>
                                        </p:attrNameLst>
                                      </p:cBhvr>
                                      <p:to>
                                        <p:strVal val="visible"/>
                                      </p:to>
                                    </p:set>
                                    <p:animEffect transition="in" filter="circle(in)">
                                      <p:cBhvr>
                                        <p:cTn id="11" dur="2000"/>
                                        <p:tgtEl>
                                          <p:spTgt spid="23559"/>
                                        </p:tgtEl>
                                      </p:cBhvr>
                                    </p:animEffect>
                                  </p:childTnLst>
                                </p:cTn>
                              </p:par>
                            </p:childTnLst>
                          </p:cTn>
                        </p:par>
                      </p:childTnLst>
                    </p:cTn>
                  </p:par>
                  <p:par>
                    <p:cTn id="12" fill="hold">
                      <p:stCondLst>
                        <p:cond delay="indefinite"/>
                      </p:stCondLst>
                      <p:childTnLst>
                        <p:par>
                          <p:cTn id="13" fill="hold">
                            <p:stCondLst>
                              <p:cond delay="0"/>
                            </p:stCondLst>
                            <p:childTnLst>
                              <p:par>
                                <p:cTn id="14" presetID="42" presetClass="entr" presetSubtype="0" fill="hold" grpId="0" nodeType="clickEffect">
                                  <p:stCondLst>
                                    <p:cond delay="0"/>
                                  </p:stCondLst>
                                  <p:childTnLst>
                                    <p:set>
                                      <p:cBhvr>
                                        <p:cTn id="15" dur="1" fill="hold">
                                          <p:stCondLst>
                                            <p:cond delay="0"/>
                                          </p:stCondLst>
                                        </p:cTn>
                                        <p:tgtEl>
                                          <p:spTgt spid="23562"/>
                                        </p:tgtEl>
                                        <p:attrNameLst>
                                          <p:attrName>style.visibility</p:attrName>
                                        </p:attrNameLst>
                                      </p:cBhvr>
                                      <p:to>
                                        <p:strVal val="visible"/>
                                      </p:to>
                                    </p:set>
                                    <p:animEffect transition="in" filter="fade">
                                      <p:cBhvr>
                                        <p:cTn id="16" dur="1000"/>
                                        <p:tgtEl>
                                          <p:spTgt spid="23562"/>
                                        </p:tgtEl>
                                      </p:cBhvr>
                                    </p:animEffect>
                                    <p:anim calcmode="lin" valueType="num">
                                      <p:cBhvr>
                                        <p:cTn id="17" dur="1000" fill="hold"/>
                                        <p:tgtEl>
                                          <p:spTgt spid="23562"/>
                                        </p:tgtEl>
                                        <p:attrNameLst>
                                          <p:attrName>ppt_x</p:attrName>
                                        </p:attrNameLst>
                                      </p:cBhvr>
                                      <p:tavLst>
                                        <p:tav tm="0">
                                          <p:val>
                                            <p:strVal val="#ppt_x"/>
                                          </p:val>
                                        </p:tav>
                                        <p:tav tm="100000">
                                          <p:val>
                                            <p:strVal val="#ppt_x"/>
                                          </p:val>
                                        </p:tav>
                                      </p:tavLst>
                                    </p:anim>
                                    <p:anim calcmode="lin" valueType="num">
                                      <p:cBhvr>
                                        <p:cTn id="18" dur="1000" fill="hold"/>
                                        <p:tgtEl>
                                          <p:spTgt spid="23562"/>
                                        </p:tgtEl>
                                        <p:attrNameLst>
                                          <p:attrName>ppt_y</p:attrName>
                                        </p:attrNameLst>
                                      </p:cBhvr>
                                      <p:tavLst>
                                        <p:tav tm="0">
                                          <p:val>
                                            <p:strVal val="#ppt_y+.1"/>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53" presetClass="entr" presetSubtype="16" fill="hold" nodeType="clickEffect">
                                  <p:stCondLst>
                                    <p:cond delay="0"/>
                                  </p:stCondLst>
                                  <p:childTnLst>
                                    <p:set>
                                      <p:cBhvr>
                                        <p:cTn id="22" dur="1" fill="hold">
                                          <p:stCondLst>
                                            <p:cond delay="0"/>
                                          </p:stCondLst>
                                        </p:cTn>
                                        <p:tgtEl>
                                          <p:spTgt spid="23556"/>
                                        </p:tgtEl>
                                        <p:attrNameLst>
                                          <p:attrName>style.visibility</p:attrName>
                                        </p:attrNameLst>
                                      </p:cBhvr>
                                      <p:to>
                                        <p:strVal val="visible"/>
                                      </p:to>
                                    </p:set>
                                    <p:anim calcmode="lin" valueType="num">
                                      <p:cBhvr>
                                        <p:cTn id="23" dur="500" fill="hold"/>
                                        <p:tgtEl>
                                          <p:spTgt spid="23556"/>
                                        </p:tgtEl>
                                        <p:attrNameLst>
                                          <p:attrName>ppt_w</p:attrName>
                                        </p:attrNameLst>
                                      </p:cBhvr>
                                      <p:tavLst>
                                        <p:tav tm="0">
                                          <p:val>
                                            <p:fltVal val="0"/>
                                          </p:val>
                                        </p:tav>
                                        <p:tav tm="100000">
                                          <p:val>
                                            <p:strVal val="#ppt_w"/>
                                          </p:val>
                                        </p:tav>
                                      </p:tavLst>
                                    </p:anim>
                                    <p:anim calcmode="lin" valueType="num">
                                      <p:cBhvr>
                                        <p:cTn id="24" dur="500" fill="hold"/>
                                        <p:tgtEl>
                                          <p:spTgt spid="23556"/>
                                        </p:tgtEl>
                                        <p:attrNameLst>
                                          <p:attrName>ppt_h</p:attrName>
                                        </p:attrNameLst>
                                      </p:cBhvr>
                                      <p:tavLst>
                                        <p:tav tm="0">
                                          <p:val>
                                            <p:fltVal val="0"/>
                                          </p:val>
                                        </p:tav>
                                        <p:tav tm="100000">
                                          <p:val>
                                            <p:strVal val="#ppt_h"/>
                                          </p:val>
                                        </p:tav>
                                      </p:tavLst>
                                    </p:anim>
                                    <p:animEffect transition="in" filter="fade">
                                      <p:cBhvr>
                                        <p:cTn id="25" dur="500"/>
                                        <p:tgtEl>
                                          <p:spTgt spid="23556"/>
                                        </p:tgtEl>
                                      </p:cBhvr>
                                    </p:animEffect>
                                  </p:childTnLst>
                                </p:cTn>
                              </p:par>
                            </p:childTnLst>
                          </p:cTn>
                        </p:par>
                      </p:childTnLst>
                    </p:cTn>
                  </p:par>
                  <p:par>
                    <p:cTn id="26" fill="hold">
                      <p:stCondLst>
                        <p:cond delay="indefinite"/>
                      </p:stCondLst>
                      <p:childTnLst>
                        <p:par>
                          <p:cTn id="27" fill="hold">
                            <p:stCondLst>
                              <p:cond delay="0"/>
                            </p:stCondLst>
                            <p:childTnLst>
                              <p:par>
                                <p:cTn id="28" presetID="6" presetClass="emph" presetSubtype="0" fill="hold" nodeType="clickEffect">
                                  <p:stCondLst>
                                    <p:cond delay="0"/>
                                  </p:stCondLst>
                                  <p:childTnLst>
                                    <p:animScale>
                                      <p:cBhvr>
                                        <p:cTn id="29" dur="2000" fill="hold"/>
                                        <p:tgtEl>
                                          <p:spTgt spid="23556"/>
                                        </p:tgtEl>
                                      </p:cBhvr>
                                      <p:by x="30000" y="30000"/>
                                    </p:animScale>
                                  </p:childTnLst>
                                </p:cTn>
                              </p:par>
                              <p:par>
                                <p:cTn id="30" presetID="0" presetClass="path" presetSubtype="0" accel="50000" decel="50000" fill="hold" nodeType="withEffect">
                                  <p:stCondLst>
                                    <p:cond delay="0"/>
                                  </p:stCondLst>
                                  <p:childTnLst>
                                    <p:animMotion origin="layout" path="M -8.33333E-6 -4.44444E-6 L 0.31181 -0.05694 L 0.31285 -0.05694 L 0.31285 -0.05694 " pathEditMode="relative" ptsTypes="AAAA">
                                      <p:cBhvr>
                                        <p:cTn id="31" dur="2000" fill="hold"/>
                                        <p:tgtEl>
                                          <p:spTgt spid="23556"/>
                                        </p:tgtEl>
                                        <p:attrNameLst>
                                          <p:attrName>ppt_x</p:attrName>
                                          <p:attrName>ppt_y</p:attrName>
                                        </p:attrNameLst>
                                      </p:cBhvr>
                                    </p:animMotion>
                                  </p:childTnLst>
                                </p:cTn>
                              </p:par>
                            </p:childTnLst>
                          </p:cTn>
                        </p:par>
                      </p:childTnLst>
                    </p:cTn>
                  </p:par>
                  <p:par>
                    <p:cTn id="32" fill="hold">
                      <p:stCondLst>
                        <p:cond delay="indefinite"/>
                      </p:stCondLst>
                      <p:childTnLst>
                        <p:par>
                          <p:cTn id="33" fill="hold">
                            <p:stCondLst>
                              <p:cond delay="0"/>
                            </p:stCondLst>
                            <p:childTnLst>
                              <p:par>
                                <p:cTn id="34" presetID="22" presetClass="entr" presetSubtype="8" fill="hold" grpId="0" nodeType="clickEffect">
                                  <p:stCondLst>
                                    <p:cond delay="0"/>
                                  </p:stCondLst>
                                  <p:childTnLst>
                                    <p:set>
                                      <p:cBhvr>
                                        <p:cTn id="35" dur="1" fill="hold">
                                          <p:stCondLst>
                                            <p:cond delay="0"/>
                                          </p:stCondLst>
                                        </p:cTn>
                                        <p:tgtEl>
                                          <p:spTgt spid="23560"/>
                                        </p:tgtEl>
                                        <p:attrNameLst>
                                          <p:attrName>style.visibility</p:attrName>
                                        </p:attrNameLst>
                                      </p:cBhvr>
                                      <p:to>
                                        <p:strVal val="visible"/>
                                      </p:to>
                                    </p:set>
                                    <p:animEffect transition="in" filter="wipe(left)">
                                      <p:cBhvr>
                                        <p:cTn id="36" dur="500"/>
                                        <p:tgtEl>
                                          <p:spTgt spid="23560"/>
                                        </p:tgtEl>
                                      </p:cBhvr>
                                    </p:animEffect>
                                  </p:childTnLst>
                                </p:cTn>
                              </p:par>
                            </p:childTnLst>
                          </p:cTn>
                        </p:par>
                      </p:childTnLst>
                    </p:cTn>
                  </p:par>
                  <p:par>
                    <p:cTn id="37" fill="hold">
                      <p:stCondLst>
                        <p:cond delay="indefinite"/>
                      </p:stCondLst>
                      <p:childTnLst>
                        <p:par>
                          <p:cTn id="38" fill="hold">
                            <p:stCondLst>
                              <p:cond delay="0"/>
                            </p:stCondLst>
                            <p:childTnLst>
                              <p:par>
                                <p:cTn id="39" presetID="53" presetClass="entr" presetSubtype="16" fill="hold" nodeType="clickEffect">
                                  <p:stCondLst>
                                    <p:cond delay="0"/>
                                  </p:stCondLst>
                                  <p:childTnLst>
                                    <p:set>
                                      <p:cBhvr>
                                        <p:cTn id="40" dur="1" fill="hold">
                                          <p:stCondLst>
                                            <p:cond delay="0"/>
                                          </p:stCondLst>
                                        </p:cTn>
                                        <p:tgtEl>
                                          <p:spTgt spid="23561"/>
                                        </p:tgtEl>
                                        <p:attrNameLst>
                                          <p:attrName>style.visibility</p:attrName>
                                        </p:attrNameLst>
                                      </p:cBhvr>
                                      <p:to>
                                        <p:strVal val="visible"/>
                                      </p:to>
                                    </p:set>
                                    <p:anim calcmode="lin" valueType="num">
                                      <p:cBhvr>
                                        <p:cTn id="41" dur="500" fill="hold"/>
                                        <p:tgtEl>
                                          <p:spTgt spid="23561"/>
                                        </p:tgtEl>
                                        <p:attrNameLst>
                                          <p:attrName>ppt_w</p:attrName>
                                        </p:attrNameLst>
                                      </p:cBhvr>
                                      <p:tavLst>
                                        <p:tav tm="0">
                                          <p:val>
                                            <p:fltVal val="0"/>
                                          </p:val>
                                        </p:tav>
                                        <p:tav tm="100000">
                                          <p:val>
                                            <p:strVal val="#ppt_w"/>
                                          </p:val>
                                        </p:tav>
                                      </p:tavLst>
                                    </p:anim>
                                    <p:anim calcmode="lin" valueType="num">
                                      <p:cBhvr>
                                        <p:cTn id="42" dur="500" fill="hold"/>
                                        <p:tgtEl>
                                          <p:spTgt spid="23561"/>
                                        </p:tgtEl>
                                        <p:attrNameLst>
                                          <p:attrName>ppt_h</p:attrName>
                                        </p:attrNameLst>
                                      </p:cBhvr>
                                      <p:tavLst>
                                        <p:tav tm="0">
                                          <p:val>
                                            <p:fltVal val="0"/>
                                          </p:val>
                                        </p:tav>
                                        <p:tav tm="100000">
                                          <p:val>
                                            <p:strVal val="#ppt_h"/>
                                          </p:val>
                                        </p:tav>
                                      </p:tavLst>
                                    </p:anim>
                                    <p:animEffect transition="in" filter="fade">
                                      <p:cBhvr>
                                        <p:cTn id="43" dur="500"/>
                                        <p:tgtEl>
                                          <p:spTgt spid="23561"/>
                                        </p:tgtEl>
                                      </p:cBhvr>
                                    </p:animEffect>
                                  </p:childTnLst>
                                </p:cTn>
                              </p:par>
                            </p:childTnLst>
                          </p:cTn>
                        </p:par>
                      </p:childTnLst>
                    </p:cTn>
                  </p:par>
                  <p:par>
                    <p:cTn id="44" fill="hold">
                      <p:stCondLst>
                        <p:cond delay="indefinite"/>
                      </p:stCondLst>
                      <p:childTnLst>
                        <p:par>
                          <p:cTn id="45" fill="hold">
                            <p:stCondLst>
                              <p:cond delay="0"/>
                            </p:stCondLst>
                            <p:childTnLst>
                              <p:par>
                                <p:cTn id="46" presetID="6" presetClass="emph" presetSubtype="0" fill="hold" nodeType="clickEffect">
                                  <p:stCondLst>
                                    <p:cond delay="0"/>
                                  </p:stCondLst>
                                  <p:childTnLst>
                                    <p:animScale>
                                      <p:cBhvr>
                                        <p:cTn id="47" dur="2000" fill="hold"/>
                                        <p:tgtEl>
                                          <p:spTgt spid="23561"/>
                                        </p:tgtEl>
                                      </p:cBhvr>
                                      <p:by x="30000" y="30000"/>
                                    </p:animScale>
                                  </p:childTnLst>
                                </p:cTn>
                              </p:par>
                              <p:par>
                                <p:cTn id="48" presetID="0" presetClass="path" presetSubtype="0" accel="50000" decel="50000" fill="hold" nodeType="withEffect">
                                  <p:stCondLst>
                                    <p:cond delay="0"/>
                                  </p:stCondLst>
                                  <p:childTnLst>
                                    <p:animMotion origin="layout" path="M -0.00365 -0.03634 L 0.31181 0.23287 " pathEditMode="relative" rAng="0" ptsTypes="AA">
                                      <p:cBhvr>
                                        <p:cTn id="49" dur="2000" fill="hold"/>
                                        <p:tgtEl>
                                          <p:spTgt spid="23561"/>
                                        </p:tgtEl>
                                        <p:attrNameLst>
                                          <p:attrName>ppt_x</p:attrName>
                                          <p:attrName>ppt_y</p:attrName>
                                        </p:attrNameLst>
                                      </p:cBhvr>
                                      <p:rCtr x="15764" y="13449"/>
                                    </p:animMotion>
                                  </p:childTnLst>
                                </p:cTn>
                              </p:par>
                            </p:childTnLst>
                          </p:cTn>
                        </p:par>
                      </p:childTnLst>
                    </p:cTn>
                  </p:par>
                  <p:par>
                    <p:cTn id="50" fill="hold">
                      <p:stCondLst>
                        <p:cond delay="indefinite"/>
                      </p:stCondLst>
                      <p:childTnLst>
                        <p:par>
                          <p:cTn id="51" fill="hold">
                            <p:stCondLst>
                              <p:cond delay="0"/>
                            </p:stCondLst>
                            <p:childTnLst>
                              <p:par>
                                <p:cTn id="52" presetID="53" presetClass="entr" presetSubtype="16" fill="hold" nodeType="clickEffect">
                                  <p:stCondLst>
                                    <p:cond delay="0"/>
                                  </p:stCondLst>
                                  <p:childTnLst>
                                    <p:set>
                                      <p:cBhvr>
                                        <p:cTn id="53" dur="1" fill="hold">
                                          <p:stCondLst>
                                            <p:cond delay="0"/>
                                          </p:stCondLst>
                                        </p:cTn>
                                        <p:tgtEl>
                                          <p:spTgt spid="2"/>
                                        </p:tgtEl>
                                        <p:attrNameLst>
                                          <p:attrName>style.visibility</p:attrName>
                                        </p:attrNameLst>
                                      </p:cBhvr>
                                      <p:to>
                                        <p:strVal val="visible"/>
                                      </p:to>
                                    </p:set>
                                    <p:anim calcmode="lin" valueType="num">
                                      <p:cBhvr>
                                        <p:cTn id="54" dur="500" fill="hold"/>
                                        <p:tgtEl>
                                          <p:spTgt spid="2"/>
                                        </p:tgtEl>
                                        <p:attrNameLst>
                                          <p:attrName>ppt_w</p:attrName>
                                        </p:attrNameLst>
                                      </p:cBhvr>
                                      <p:tavLst>
                                        <p:tav tm="0">
                                          <p:val>
                                            <p:fltVal val="0"/>
                                          </p:val>
                                        </p:tav>
                                        <p:tav tm="100000">
                                          <p:val>
                                            <p:strVal val="#ppt_w"/>
                                          </p:val>
                                        </p:tav>
                                      </p:tavLst>
                                    </p:anim>
                                    <p:anim calcmode="lin" valueType="num">
                                      <p:cBhvr>
                                        <p:cTn id="55" dur="500" fill="hold"/>
                                        <p:tgtEl>
                                          <p:spTgt spid="2"/>
                                        </p:tgtEl>
                                        <p:attrNameLst>
                                          <p:attrName>ppt_h</p:attrName>
                                        </p:attrNameLst>
                                      </p:cBhvr>
                                      <p:tavLst>
                                        <p:tav tm="0">
                                          <p:val>
                                            <p:fltVal val="0"/>
                                          </p:val>
                                        </p:tav>
                                        <p:tav tm="100000">
                                          <p:val>
                                            <p:strVal val="#ppt_h"/>
                                          </p:val>
                                        </p:tav>
                                      </p:tavLst>
                                    </p:anim>
                                    <p:animEffect transition="in" filter="fade">
                                      <p:cBhvr>
                                        <p:cTn id="56" dur="500"/>
                                        <p:tgtEl>
                                          <p:spTgt spid="2"/>
                                        </p:tgtEl>
                                      </p:cBhvr>
                                    </p:animEffect>
                                  </p:childTnLst>
                                </p:cTn>
                              </p:par>
                            </p:childTnLst>
                          </p:cTn>
                        </p:par>
                      </p:childTnLst>
                    </p:cTn>
                  </p:par>
                  <p:par>
                    <p:cTn id="57" fill="hold">
                      <p:stCondLst>
                        <p:cond delay="indefinite"/>
                      </p:stCondLst>
                      <p:childTnLst>
                        <p:par>
                          <p:cTn id="58" fill="hold">
                            <p:stCondLst>
                              <p:cond delay="0"/>
                            </p:stCondLst>
                            <p:childTnLst>
                              <p:par>
                                <p:cTn id="59" presetID="6" presetClass="emph" presetSubtype="0" fill="hold" nodeType="clickEffect">
                                  <p:stCondLst>
                                    <p:cond delay="0"/>
                                  </p:stCondLst>
                                  <p:childTnLst>
                                    <p:animScale>
                                      <p:cBhvr>
                                        <p:cTn id="60" dur="2000" fill="hold"/>
                                        <p:tgtEl>
                                          <p:spTgt spid="2"/>
                                        </p:tgtEl>
                                      </p:cBhvr>
                                      <p:by x="50000" y="50000"/>
                                    </p:animScale>
                                  </p:childTnLst>
                                </p:cTn>
                              </p:par>
                              <p:par>
                                <p:cTn id="61" presetID="0" presetClass="path" presetSubtype="0" accel="50000" decel="50000" fill="hold" nodeType="withEffect">
                                  <p:stCondLst>
                                    <p:cond delay="0"/>
                                  </p:stCondLst>
                                  <p:childTnLst>
                                    <p:animMotion origin="layout" path="M -0.01458 -0.07546 L 0.04896 0.24097 " pathEditMode="relative" rAng="0" ptsTypes="AA">
                                      <p:cBhvr>
                                        <p:cTn id="62" dur="2000" fill="hold"/>
                                        <p:tgtEl>
                                          <p:spTgt spid="2"/>
                                        </p:tgtEl>
                                        <p:attrNameLst>
                                          <p:attrName>ppt_x</p:attrName>
                                          <p:attrName>ppt_y</p:attrName>
                                        </p:attrNameLst>
                                      </p:cBhvr>
                                      <p:rCtr x="3177" y="15810"/>
                                    </p:animMotion>
                                  </p:childTnLst>
                                </p:cTn>
                              </p:par>
                            </p:childTnLst>
                          </p:cTn>
                        </p:par>
                        <p:par>
                          <p:cTn id="63" fill="hold">
                            <p:stCondLst>
                              <p:cond delay="2000"/>
                            </p:stCondLst>
                            <p:childTnLst>
                              <p:par>
                                <p:cTn id="64" presetID="22" presetClass="entr" presetSubtype="1" fill="hold" grpId="0" nodeType="afterEffect">
                                  <p:stCondLst>
                                    <p:cond delay="0"/>
                                  </p:stCondLst>
                                  <p:childTnLst>
                                    <p:set>
                                      <p:cBhvr>
                                        <p:cTn id="65" dur="1" fill="hold">
                                          <p:stCondLst>
                                            <p:cond delay="0"/>
                                          </p:stCondLst>
                                        </p:cTn>
                                        <p:tgtEl>
                                          <p:spTgt spid="6"/>
                                        </p:tgtEl>
                                        <p:attrNameLst>
                                          <p:attrName>style.visibility</p:attrName>
                                        </p:attrNameLst>
                                      </p:cBhvr>
                                      <p:to>
                                        <p:strVal val="visible"/>
                                      </p:to>
                                    </p:set>
                                    <p:animEffect transition="in" filter="wipe(up)">
                                      <p:cBhvr>
                                        <p:cTn id="66"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557" grpId="0" animBg="1"/>
      <p:bldP spid="23559" grpId="0"/>
      <p:bldP spid="23562" grpId="0"/>
      <p:bldP spid="23560" grpId="0"/>
      <p:bldP spid="6" grpId="0"/>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文本框 4"/>
          <p:cNvSpPr txBox="1">
            <a:spLocks noChangeArrowheads="1"/>
          </p:cNvSpPr>
          <p:nvPr/>
        </p:nvSpPr>
        <p:spPr bwMode="auto">
          <a:xfrm>
            <a:off x="926937" y="1590993"/>
            <a:ext cx="5413538"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由于可以既满足心理虚荣心和获得相应的名声，同时又可以最直接的获得大量金钱，因此金融行业，特别是银行历来是黑客最为青睐的目标之一。</a:t>
            </a:r>
          </a:p>
        </p:txBody>
      </p:sp>
      <p:pic>
        <p:nvPicPr>
          <p:cNvPr id="91139"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340475" y="850900"/>
            <a:ext cx="2203450" cy="2016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1142" name="矩形 9"/>
          <p:cNvSpPr>
            <a:spLocks noChangeArrowheads="1"/>
          </p:cNvSpPr>
          <p:nvPr/>
        </p:nvSpPr>
        <p:spPr bwMode="auto">
          <a:xfrm>
            <a:off x="926937" y="1150898"/>
            <a:ext cx="3544560" cy="369332"/>
          </a:xfrm>
          <a:prstGeom prst="rect">
            <a:avLst/>
          </a:prstGeom>
          <a:solidFill>
            <a:schemeClr val="accent1"/>
          </a:solidFill>
          <a:ln w="9525">
            <a:solidFill>
              <a:schemeClr val="accent2"/>
            </a:solidFill>
            <a:miter lim="800000"/>
            <a:headEnd/>
            <a:tailEnd/>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bg1"/>
                </a:solidFill>
              </a:rPr>
              <a:t>案例</a:t>
            </a:r>
            <a:r>
              <a:rPr lang="en-US" altLang="zh-CN" dirty="0">
                <a:solidFill>
                  <a:schemeClr val="bg1"/>
                </a:solidFill>
              </a:rPr>
              <a:t>2</a:t>
            </a:r>
            <a:r>
              <a:rPr lang="zh-CN" altLang="en-US" dirty="0">
                <a:solidFill>
                  <a:schemeClr val="bg1"/>
                </a:solidFill>
              </a:rPr>
              <a:t>：史上最严重的银行失窃案</a:t>
            </a:r>
          </a:p>
        </p:txBody>
      </p:sp>
      <p:sp>
        <p:nvSpPr>
          <p:cNvPr id="2" name="文本框 1"/>
          <p:cNvSpPr txBox="1"/>
          <p:nvPr/>
        </p:nvSpPr>
        <p:spPr>
          <a:xfrm>
            <a:off x="926936" y="2666096"/>
            <a:ext cx="7809739" cy="646331"/>
          </a:xfrm>
          <a:prstGeom prst="rect">
            <a:avLst/>
          </a:prstGeom>
          <a:noFill/>
        </p:spPr>
        <p:txBody>
          <a:bodyPr wrap="square" rtlCol="0">
            <a:spAutoFit/>
          </a:bodyPr>
          <a:lstStyle/>
          <a:p>
            <a:r>
              <a:rPr lang="en-US" altLang="zh-CN" dirty="0"/>
              <a:t>2016</a:t>
            </a:r>
            <a:r>
              <a:rPr lang="zh-CN" altLang="en-US" dirty="0"/>
              <a:t>年</a:t>
            </a:r>
            <a:r>
              <a:rPr lang="en-US" altLang="zh-CN" dirty="0"/>
              <a:t>2</a:t>
            </a:r>
            <a:r>
              <a:rPr lang="zh-CN" altLang="en-US" dirty="0"/>
              <a:t>月</a:t>
            </a:r>
            <a:r>
              <a:rPr lang="en-US" altLang="zh-CN" dirty="0"/>
              <a:t>5</a:t>
            </a:r>
            <a:r>
              <a:rPr lang="zh-CN" altLang="en-US" dirty="0"/>
              <a:t>日，孟加拉国中央银行在美国纽约联邦储备银行开设的账户遭黑客攻击，被盗走约</a:t>
            </a:r>
            <a:r>
              <a:rPr lang="en-US" altLang="zh-CN" dirty="0"/>
              <a:t>1</a:t>
            </a:r>
            <a:r>
              <a:rPr lang="zh-CN" altLang="en-US" dirty="0"/>
              <a:t>亿美元，引发全球轰动。</a:t>
            </a:r>
          </a:p>
        </p:txBody>
      </p:sp>
      <p:sp>
        <p:nvSpPr>
          <p:cNvPr id="3" name="矩形 2"/>
          <p:cNvSpPr/>
          <p:nvPr/>
        </p:nvSpPr>
        <p:spPr>
          <a:xfrm>
            <a:off x="926936" y="3464200"/>
            <a:ext cx="7809739" cy="1477328"/>
          </a:xfrm>
          <a:prstGeom prst="rect">
            <a:avLst/>
          </a:prstGeom>
        </p:spPr>
        <p:txBody>
          <a:bodyPr wrap="square">
            <a:spAutoFit/>
          </a:bodyPr>
          <a:lstStyle/>
          <a:p>
            <a:r>
              <a:rPr lang="zh-CN" altLang="en-US" dirty="0"/>
              <a:t>有</a:t>
            </a:r>
            <a:r>
              <a:rPr lang="en-US" altLang="zh-CN" dirty="0"/>
              <a:t>250</a:t>
            </a:r>
            <a:r>
              <a:rPr lang="zh-CN" altLang="en-US" dirty="0"/>
              <a:t>家中央银行、政府和其他机构在美国纽约联邦储备银行设立海外账户，这些账户通常存有美国国债、政府部门债等，并依靠环球银行金融电信协会（</a:t>
            </a:r>
            <a:r>
              <a:rPr lang="en-US" altLang="zh-CN" dirty="0"/>
              <a:t>SWIFT</a:t>
            </a:r>
            <a:r>
              <a:rPr lang="zh-CN" altLang="en-US" dirty="0"/>
              <a:t>，一个国际银行间非盈利的国际合作组织）运营的电文网络相互连接并进行交易。孟加拉国中央银行也是纽联储客户之一，有大约</a:t>
            </a:r>
            <a:r>
              <a:rPr lang="en-US" altLang="zh-CN" dirty="0"/>
              <a:t>280</a:t>
            </a:r>
            <a:r>
              <a:rPr lang="zh-CN" altLang="en-US" dirty="0"/>
              <a:t>亿元的美元资产。</a:t>
            </a:r>
          </a:p>
        </p:txBody>
      </p:sp>
      <p:sp>
        <p:nvSpPr>
          <p:cNvPr id="6" name="矩形 5"/>
          <p:cNvSpPr/>
          <p:nvPr/>
        </p:nvSpPr>
        <p:spPr>
          <a:xfrm>
            <a:off x="926936" y="5090021"/>
            <a:ext cx="7809739" cy="923330"/>
          </a:xfrm>
          <a:prstGeom prst="rect">
            <a:avLst/>
          </a:prstGeom>
        </p:spPr>
        <p:txBody>
          <a:bodyPr wrap="square">
            <a:spAutoFit/>
          </a:bodyPr>
          <a:lstStyle/>
          <a:p>
            <a:r>
              <a:rPr lang="en-US" altLang="zh-CN" dirty="0"/>
              <a:t>2016</a:t>
            </a:r>
            <a:r>
              <a:rPr lang="zh-CN" altLang="en-US" dirty="0"/>
              <a:t>年</a:t>
            </a:r>
            <a:r>
              <a:rPr lang="en-US" altLang="zh-CN" dirty="0"/>
              <a:t>2</a:t>
            </a:r>
            <a:r>
              <a:rPr lang="zh-CN" altLang="en-US" dirty="0"/>
              <a:t>月</a:t>
            </a:r>
            <a:r>
              <a:rPr lang="en-US" altLang="zh-CN" dirty="0"/>
              <a:t>5</a:t>
            </a:r>
            <a:r>
              <a:rPr lang="zh-CN" altLang="en-US" dirty="0"/>
              <a:t>日，黑客攻入孟加拉国中央银行网络，窃取了转移支付的安全证书，并在连接</a:t>
            </a:r>
            <a:r>
              <a:rPr lang="en-US" altLang="zh-CN" dirty="0"/>
              <a:t>SWIFT</a:t>
            </a:r>
            <a:r>
              <a:rPr lang="zh-CN" altLang="en-US" dirty="0"/>
              <a:t>的打印机中种植了木马，造成打印机故障的假象。因为时值周末，打印机的维修工作被安排至下一周进行。</a:t>
            </a:r>
          </a:p>
        </p:txBody>
      </p:sp>
      <p:sp>
        <p:nvSpPr>
          <p:cNvPr id="9" name="文本框 8">
            <a:extLst>
              <a:ext uri="{FF2B5EF4-FFF2-40B4-BE49-F238E27FC236}">
                <a16:creationId xmlns:a16="http://schemas.microsoft.com/office/drawing/2014/main" id="{15466428-174A-44BF-851C-196B76A76A89}"/>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1138"/>
                                        </p:tgtEl>
                                        <p:attrNameLst>
                                          <p:attrName>style.visibility</p:attrName>
                                        </p:attrNameLst>
                                      </p:cBhvr>
                                      <p:to>
                                        <p:strVal val="visible"/>
                                      </p:to>
                                    </p:set>
                                    <p:animEffect transition="in" filter="wipe(up)">
                                      <p:cBhvr>
                                        <p:cTn id="7" dur="750"/>
                                        <p:tgtEl>
                                          <p:spTgt spid="91138"/>
                                        </p:tgtEl>
                                      </p:cBhvr>
                                    </p:animEffect>
                                  </p:childTnLst>
                                </p:cTn>
                              </p:par>
                            </p:childTnLst>
                          </p:cTn>
                        </p:par>
                        <p:par>
                          <p:cTn id="8" fill="hold">
                            <p:stCondLst>
                              <p:cond delay="750"/>
                            </p:stCondLst>
                            <p:childTnLst>
                              <p:par>
                                <p:cTn id="9" presetID="22" presetClass="entr" presetSubtype="1" fill="hold" nodeType="afterEffect">
                                  <p:stCondLst>
                                    <p:cond delay="0"/>
                                  </p:stCondLst>
                                  <p:childTnLst>
                                    <p:set>
                                      <p:cBhvr>
                                        <p:cTn id="10" dur="1" fill="hold">
                                          <p:stCondLst>
                                            <p:cond delay="0"/>
                                          </p:stCondLst>
                                        </p:cTn>
                                        <p:tgtEl>
                                          <p:spTgt spid="91139"/>
                                        </p:tgtEl>
                                        <p:attrNameLst>
                                          <p:attrName>style.visibility</p:attrName>
                                        </p:attrNameLst>
                                      </p:cBhvr>
                                      <p:to>
                                        <p:strVal val="visible"/>
                                      </p:to>
                                    </p:set>
                                    <p:animEffect transition="in" filter="wipe(up)">
                                      <p:cBhvr>
                                        <p:cTn id="11" dur="750"/>
                                        <p:tgtEl>
                                          <p:spTgt spid="91139"/>
                                        </p:tgtEl>
                                      </p:cBhvr>
                                    </p:animEffect>
                                  </p:childTnLst>
                                </p:cTn>
                              </p:par>
                            </p:childTnLst>
                          </p:cTn>
                        </p:par>
                        <p:par>
                          <p:cTn id="12" fill="hold">
                            <p:stCondLst>
                              <p:cond delay="1500"/>
                            </p:stCondLst>
                            <p:childTnLst>
                              <p:par>
                                <p:cTn id="13" presetID="22" presetClass="entr" presetSubtype="1" fill="hold" grpId="0" nodeType="afterEffect">
                                  <p:stCondLst>
                                    <p:cond delay="0"/>
                                  </p:stCondLst>
                                  <p:childTnLst>
                                    <p:set>
                                      <p:cBhvr>
                                        <p:cTn id="14" dur="1" fill="hold">
                                          <p:stCondLst>
                                            <p:cond delay="0"/>
                                          </p:stCondLst>
                                        </p:cTn>
                                        <p:tgtEl>
                                          <p:spTgt spid="2"/>
                                        </p:tgtEl>
                                        <p:attrNameLst>
                                          <p:attrName>style.visibility</p:attrName>
                                        </p:attrNameLst>
                                      </p:cBhvr>
                                      <p:to>
                                        <p:strVal val="visible"/>
                                      </p:to>
                                    </p:set>
                                    <p:animEffect transition="in" filter="wipe(up)">
                                      <p:cBhvr>
                                        <p:cTn id="15" dur="500"/>
                                        <p:tgtEl>
                                          <p:spTgt spid="2"/>
                                        </p:tgtEl>
                                      </p:cBhvr>
                                    </p:animEffect>
                                  </p:childTnLst>
                                </p:cTn>
                              </p:par>
                            </p:childTnLst>
                          </p:cTn>
                        </p:par>
                        <p:par>
                          <p:cTn id="16" fill="hold">
                            <p:stCondLst>
                              <p:cond delay="2000"/>
                            </p:stCondLst>
                            <p:childTnLst>
                              <p:par>
                                <p:cTn id="17" presetID="22" presetClass="entr" presetSubtype="1"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up)">
                                      <p:cBhvr>
                                        <p:cTn id="19" dur="500"/>
                                        <p:tgtEl>
                                          <p:spTgt spid="3"/>
                                        </p:tgtEl>
                                      </p:cBhvr>
                                    </p:animEffect>
                                  </p:childTnLst>
                                </p:cTn>
                              </p:par>
                            </p:childTnLst>
                          </p:cTn>
                        </p:par>
                        <p:par>
                          <p:cTn id="20" fill="hold">
                            <p:stCondLst>
                              <p:cond delay="2500"/>
                            </p:stCondLst>
                            <p:childTnLst>
                              <p:par>
                                <p:cTn id="21" presetID="22" presetClass="entr" presetSubtype="1" fill="hold" grpId="0"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wipe(up)">
                                      <p:cBhvr>
                                        <p:cTn id="23"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1138" grpId="0"/>
      <p:bldP spid="2" grpId="0"/>
      <p:bldP spid="3" grpId="0"/>
      <p:bldP spid="6" grpId="0"/>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088966" y="1282669"/>
            <a:ext cx="7439891" cy="646331"/>
          </a:xfrm>
          <a:prstGeom prst="rect">
            <a:avLst/>
          </a:prstGeom>
        </p:spPr>
        <p:txBody>
          <a:bodyPr wrap="square">
            <a:spAutoFit/>
          </a:bodyPr>
          <a:lstStyle/>
          <a:p>
            <a:r>
              <a:rPr lang="zh-CN" altLang="en-US" dirty="0"/>
              <a:t>黑客利用盗取的安全证书通过</a:t>
            </a:r>
            <a:r>
              <a:rPr lang="en-US" altLang="zh-CN" dirty="0"/>
              <a:t>SWIFT</a:t>
            </a:r>
            <a:r>
              <a:rPr lang="zh-CN" altLang="en-US" dirty="0"/>
              <a:t>电文对孟加拉央行在纽联储的账户发出了</a:t>
            </a:r>
            <a:r>
              <a:rPr lang="en-US" altLang="zh-CN" dirty="0"/>
              <a:t>35</a:t>
            </a:r>
            <a:r>
              <a:rPr lang="zh-CN" altLang="en-US" dirty="0"/>
              <a:t>份约</a:t>
            </a:r>
            <a:r>
              <a:rPr lang="en-US" altLang="zh-CN" dirty="0"/>
              <a:t>9.51</a:t>
            </a:r>
            <a:r>
              <a:rPr lang="zh-CN" altLang="en-US" dirty="0"/>
              <a:t>亿美元的转账交易请求。</a:t>
            </a:r>
          </a:p>
        </p:txBody>
      </p:sp>
      <p:sp>
        <p:nvSpPr>
          <p:cNvPr id="4" name="矩形 3"/>
          <p:cNvSpPr/>
          <p:nvPr/>
        </p:nvSpPr>
        <p:spPr>
          <a:xfrm>
            <a:off x="1088965" y="2047855"/>
            <a:ext cx="7439891" cy="923330"/>
          </a:xfrm>
          <a:prstGeom prst="rect">
            <a:avLst/>
          </a:prstGeom>
        </p:spPr>
        <p:txBody>
          <a:bodyPr wrap="square">
            <a:spAutoFit/>
          </a:bodyPr>
          <a:lstStyle/>
          <a:p>
            <a:r>
              <a:rPr lang="zh-CN" altLang="en-US" dirty="0"/>
              <a:t>纽联储发现转账巨款流入的是个体账户而非银行机构，随之向孟加拉发出警告。由于打印机故障，这些警告未被及时打印完成。因未接到终止转账的指令，纽联储放行交易继续进行。</a:t>
            </a:r>
          </a:p>
        </p:txBody>
      </p:sp>
      <p:sp>
        <p:nvSpPr>
          <p:cNvPr id="5" name="文本框 4"/>
          <p:cNvSpPr txBox="1"/>
          <p:nvPr/>
        </p:nvSpPr>
        <p:spPr>
          <a:xfrm>
            <a:off x="1088965" y="3090040"/>
            <a:ext cx="7331823" cy="1200329"/>
          </a:xfrm>
          <a:prstGeom prst="rect">
            <a:avLst/>
          </a:prstGeom>
          <a:noFill/>
        </p:spPr>
        <p:txBody>
          <a:bodyPr wrap="square" rtlCol="0">
            <a:spAutoFit/>
          </a:bodyPr>
          <a:lstStyle/>
          <a:p>
            <a:r>
              <a:rPr lang="zh-CN" altLang="en-US" dirty="0"/>
              <a:t>当进行到第</a:t>
            </a:r>
            <a:r>
              <a:rPr lang="en-US" altLang="zh-CN" dirty="0"/>
              <a:t>5</a:t>
            </a:r>
            <a:r>
              <a:rPr lang="zh-CN" altLang="en-US" dirty="0"/>
              <a:t>个转账操作时，一个有关收款方的拼写错误引起了中转银行</a:t>
            </a:r>
            <a:r>
              <a:rPr lang="en-US" altLang="zh-CN" dirty="0"/>
              <a:t>——</a:t>
            </a:r>
            <a:r>
              <a:rPr lang="zh-CN" altLang="en-US" dirty="0"/>
              <a:t>德意志银行的怀疑，黑客把“基金会”的英文“</a:t>
            </a:r>
            <a:r>
              <a:rPr lang="en-US" altLang="zh-CN" dirty="0"/>
              <a:t>Foundation”</a:t>
            </a:r>
            <a:r>
              <a:rPr lang="zh-CN" altLang="en-US" dirty="0"/>
              <a:t>被拼成了“</a:t>
            </a:r>
            <a:r>
              <a:rPr lang="en-US" altLang="zh-CN" dirty="0" err="1"/>
              <a:t>Fandation</a:t>
            </a:r>
            <a:r>
              <a:rPr lang="en-US" altLang="zh-CN" dirty="0"/>
              <a:t>”</a:t>
            </a:r>
            <a:r>
              <a:rPr lang="zh-CN" altLang="en-US" dirty="0"/>
              <a:t>。后者随即要求孟加拉国央行核实信息，后者察觉账户被盗用后马上中止交易。</a:t>
            </a:r>
          </a:p>
        </p:txBody>
      </p:sp>
      <p:sp>
        <p:nvSpPr>
          <p:cNvPr id="6" name="文本框 5"/>
          <p:cNvSpPr txBox="1"/>
          <p:nvPr/>
        </p:nvSpPr>
        <p:spPr>
          <a:xfrm>
            <a:off x="1163782" y="4513811"/>
            <a:ext cx="4563687" cy="2031325"/>
          </a:xfrm>
          <a:prstGeom prst="rect">
            <a:avLst/>
          </a:prstGeom>
          <a:noFill/>
        </p:spPr>
        <p:txBody>
          <a:bodyPr wrap="square" rtlCol="0">
            <a:spAutoFit/>
          </a:bodyPr>
          <a:lstStyle/>
          <a:p>
            <a:r>
              <a:rPr lang="zh-CN" altLang="en-US" dirty="0"/>
              <a:t>至此，已经有</a:t>
            </a:r>
            <a:r>
              <a:rPr lang="en-US" altLang="zh-CN" dirty="0"/>
              <a:t>1.01</a:t>
            </a:r>
            <a:r>
              <a:rPr lang="zh-CN" altLang="en-US" dirty="0"/>
              <a:t>亿美元的资金被分别转到了斯里兰卡和菲律宾的账户中。其中，转往斯里兰卡的</a:t>
            </a:r>
            <a:r>
              <a:rPr lang="en-US" altLang="zh-CN" dirty="0"/>
              <a:t>2000</a:t>
            </a:r>
            <a:r>
              <a:rPr lang="zh-CN" altLang="en-US" dirty="0"/>
              <a:t>万美元随后被追回，而</a:t>
            </a:r>
            <a:r>
              <a:rPr lang="en-US" altLang="zh-CN" dirty="0"/>
              <a:t>8100</a:t>
            </a:r>
            <a:r>
              <a:rPr lang="zh-CN" altLang="en-US" dirty="0"/>
              <a:t>万美元流进了菲律宾的赌场。按照菲律宾的法律，不会审核进入赌场资金的来源与去向。也就是说，</a:t>
            </a:r>
            <a:r>
              <a:rPr lang="en-US" altLang="zh-CN" dirty="0"/>
              <a:t>8100</a:t>
            </a:r>
            <a:r>
              <a:rPr lang="zh-CN" altLang="en-US" dirty="0"/>
              <a:t>万美元犹如入海泥牛般消失了，很难继续追踪。</a:t>
            </a:r>
          </a:p>
        </p:txBody>
      </p:sp>
      <p:pic>
        <p:nvPicPr>
          <p:cNvPr id="7" name="图片 6"/>
          <p:cNvPicPr>
            <a:picLocks noChangeAspect="1"/>
          </p:cNvPicPr>
          <p:nvPr/>
        </p:nvPicPr>
        <p:blipFill>
          <a:blip r:embed="rId2"/>
          <a:stretch>
            <a:fillRect/>
          </a:stretch>
        </p:blipFill>
        <p:spPr>
          <a:xfrm>
            <a:off x="5727469" y="4200698"/>
            <a:ext cx="3273264" cy="2191789"/>
          </a:xfrm>
          <a:prstGeom prst="rect">
            <a:avLst/>
          </a:prstGeom>
        </p:spPr>
      </p:pic>
      <p:sp>
        <p:nvSpPr>
          <p:cNvPr id="9" name="文本框 8">
            <a:extLst>
              <a:ext uri="{FF2B5EF4-FFF2-40B4-BE49-F238E27FC236}">
                <a16:creationId xmlns:a16="http://schemas.microsoft.com/office/drawing/2014/main" id="{C7371BA2-B4CC-452D-8C2E-B8FE04BBE49F}"/>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extLst>
      <p:ext uri="{BB962C8B-B14F-4D97-AF65-F5344CB8AC3E}">
        <p14:creationId xmlns:p14="http://schemas.microsoft.com/office/powerpoint/2010/main" val="408217011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矩形 5"/>
          <p:cNvSpPr>
            <a:spLocks noChangeArrowheads="1"/>
          </p:cNvSpPr>
          <p:nvPr/>
        </p:nvSpPr>
        <p:spPr bwMode="auto">
          <a:xfrm>
            <a:off x="941344" y="1649759"/>
            <a:ext cx="7302586"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prstClr val="black"/>
                </a:solidFill>
                <a:hlinkClick r:id="rId2" action="ppaction://hlinksldjump"/>
              </a:rPr>
              <a:t>高级持续性渗透攻击</a:t>
            </a:r>
            <a:r>
              <a:rPr lang="zh-CN" altLang="en-US" dirty="0">
                <a:solidFill>
                  <a:prstClr val="black"/>
                </a:solidFill>
              </a:rPr>
              <a:t>（</a:t>
            </a:r>
            <a:r>
              <a:rPr lang="en-US" altLang="zh-CN" dirty="0">
                <a:solidFill>
                  <a:prstClr val="black"/>
                </a:solidFill>
              </a:rPr>
              <a:t>Advanced Persistent Threat, APT</a:t>
            </a:r>
            <a:r>
              <a:rPr lang="zh-CN" altLang="en-US" dirty="0">
                <a:solidFill>
                  <a:prstClr val="black"/>
                </a:solidFill>
              </a:rPr>
              <a:t>）是近几年来危害性最大的安全威胁。</a:t>
            </a:r>
          </a:p>
        </p:txBody>
      </p:sp>
      <p:sp>
        <p:nvSpPr>
          <p:cNvPr id="87045" name="矩形 1"/>
          <p:cNvSpPr>
            <a:spLocks noChangeArrowheads="1"/>
          </p:cNvSpPr>
          <p:nvPr/>
        </p:nvSpPr>
        <p:spPr bwMode="auto">
          <a:xfrm>
            <a:off x="1043392" y="1196141"/>
            <a:ext cx="4467890" cy="369332"/>
          </a:xfrm>
          <a:prstGeom prst="rect">
            <a:avLst/>
          </a:prstGeom>
          <a:solidFill>
            <a:schemeClr val="accent1"/>
          </a:solidFill>
          <a:ln w="9525">
            <a:solidFill>
              <a:schemeClr val="accent2"/>
            </a:solidFill>
            <a:miter lim="800000"/>
            <a:headEnd/>
            <a:tailEnd/>
          </a:ln>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prstClr val="white"/>
                </a:solidFill>
              </a:rPr>
              <a:t>案例</a:t>
            </a:r>
            <a:r>
              <a:rPr lang="en-US" altLang="zh-CN" dirty="0">
                <a:solidFill>
                  <a:prstClr val="white"/>
                </a:solidFill>
              </a:rPr>
              <a:t>3</a:t>
            </a:r>
            <a:r>
              <a:rPr lang="zh-CN" altLang="en-US" dirty="0">
                <a:solidFill>
                  <a:prstClr val="white"/>
                </a:solidFill>
              </a:rPr>
              <a:t>：工业控制网络和物联网成为重灾区</a:t>
            </a:r>
          </a:p>
        </p:txBody>
      </p:sp>
      <p:sp>
        <p:nvSpPr>
          <p:cNvPr id="11" name="文本框 10"/>
          <p:cNvSpPr txBox="1"/>
          <p:nvPr/>
        </p:nvSpPr>
        <p:spPr>
          <a:xfrm>
            <a:off x="1043391" y="2778085"/>
            <a:ext cx="7462823" cy="646331"/>
          </a:xfrm>
          <a:prstGeom prst="rect">
            <a:avLst/>
          </a:prstGeom>
          <a:noFill/>
        </p:spPr>
        <p:txBody>
          <a:bodyPr wrap="square" rtlCol="0">
            <a:spAutoFit/>
          </a:bodyPr>
          <a:lstStyle/>
          <a:p>
            <a:r>
              <a:rPr lang="zh-CN" altLang="en-US" dirty="0"/>
              <a:t>纳坦兹是伊朗非常重要的核基地。由于担心伊朗发展核武器，西方国家，特别是美国和以色列一直在谋求扼杀伊朗的核技术开发能力。</a:t>
            </a:r>
          </a:p>
        </p:txBody>
      </p:sp>
      <p:sp>
        <p:nvSpPr>
          <p:cNvPr id="3" name="矩形 2"/>
          <p:cNvSpPr/>
          <p:nvPr/>
        </p:nvSpPr>
        <p:spPr>
          <a:xfrm>
            <a:off x="1043392" y="3519005"/>
            <a:ext cx="7462823" cy="646331"/>
          </a:xfrm>
          <a:prstGeom prst="rect">
            <a:avLst/>
          </a:prstGeom>
        </p:spPr>
        <p:txBody>
          <a:bodyPr wrap="square">
            <a:spAutoFit/>
          </a:bodyPr>
          <a:lstStyle/>
          <a:p>
            <a:r>
              <a:rPr lang="en-US" altLang="zh-CN" dirty="0"/>
              <a:t>2010</a:t>
            </a:r>
            <a:r>
              <a:rPr lang="zh-CN" altLang="en-US" dirty="0"/>
              <a:t>年</a:t>
            </a:r>
            <a:r>
              <a:rPr lang="en-US" altLang="zh-CN" dirty="0"/>
              <a:t>6</a:t>
            </a:r>
            <a:r>
              <a:rPr lang="zh-CN" altLang="en-US" dirty="0"/>
              <a:t>月，一种名为</a:t>
            </a:r>
            <a:r>
              <a:rPr lang="en-US" altLang="zh-CN" dirty="0" err="1"/>
              <a:t>Stuxnet</a:t>
            </a:r>
            <a:r>
              <a:rPr lang="zh-CN" altLang="en-US" dirty="0"/>
              <a:t>的蠕虫病毒攻击了纳坦兹铀浓缩工厂。据报道</a:t>
            </a:r>
            <a:r>
              <a:rPr lang="en-US" altLang="zh-CN" dirty="0" err="1"/>
              <a:t>Stuxnet</a:t>
            </a:r>
            <a:r>
              <a:rPr lang="zh-CN" altLang="en-US" dirty="0"/>
              <a:t>摧毁了大约</a:t>
            </a:r>
            <a:r>
              <a:rPr lang="en-US" altLang="zh-CN" dirty="0"/>
              <a:t>1000</a:t>
            </a:r>
            <a:r>
              <a:rPr lang="zh-CN" altLang="en-US" dirty="0"/>
              <a:t>台离心机，极大拖延了伊朗核能力的发展。</a:t>
            </a:r>
          </a:p>
        </p:txBody>
      </p:sp>
      <p:pic>
        <p:nvPicPr>
          <p:cNvPr id="5" name="图片 4"/>
          <p:cNvPicPr>
            <a:picLocks noChangeAspect="1"/>
          </p:cNvPicPr>
          <p:nvPr/>
        </p:nvPicPr>
        <p:blipFill>
          <a:blip r:embed="rId3"/>
          <a:stretch>
            <a:fillRect/>
          </a:stretch>
        </p:blipFill>
        <p:spPr>
          <a:xfrm>
            <a:off x="4853222" y="4249622"/>
            <a:ext cx="3874597" cy="2550189"/>
          </a:xfrm>
          <a:prstGeom prst="rect">
            <a:avLst/>
          </a:prstGeom>
        </p:spPr>
      </p:pic>
      <p:pic>
        <p:nvPicPr>
          <p:cNvPr id="6" name="图片 5"/>
          <p:cNvPicPr>
            <a:picLocks noChangeAspect="1"/>
          </p:cNvPicPr>
          <p:nvPr/>
        </p:nvPicPr>
        <p:blipFill>
          <a:blip r:embed="rId4"/>
          <a:stretch>
            <a:fillRect/>
          </a:stretch>
        </p:blipFill>
        <p:spPr>
          <a:xfrm>
            <a:off x="1043392" y="4259925"/>
            <a:ext cx="3809830" cy="2539886"/>
          </a:xfrm>
          <a:prstGeom prst="rect">
            <a:avLst/>
          </a:prstGeom>
        </p:spPr>
      </p:pic>
      <p:sp>
        <p:nvSpPr>
          <p:cNvPr id="7" name="文本框 6"/>
          <p:cNvSpPr txBox="1"/>
          <p:nvPr/>
        </p:nvSpPr>
        <p:spPr>
          <a:xfrm>
            <a:off x="1043391" y="2390679"/>
            <a:ext cx="2082194"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zh-CN" altLang="en-US" dirty="0"/>
              <a:t>攻击核设施</a:t>
            </a:r>
          </a:p>
        </p:txBody>
      </p:sp>
      <p:sp>
        <p:nvSpPr>
          <p:cNvPr id="10" name="文本框 9">
            <a:extLst>
              <a:ext uri="{FF2B5EF4-FFF2-40B4-BE49-F238E27FC236}">
                <a16:creationId xmlns:a16="http://schemas.microsoft.com/office/drawing/2014/main" id="{33BFEAF7-05A9-4D12-95A2-71C32DD5E9A9}"/>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extLst>
      <p:ext uri="{BB962C8B-B14F-4D97-AF65-F5344CB8AC3E}">
        <p14:creationId xmlns:p14="http://schemas.microsoft.com/office/powerpoint/2010/main" val="1400699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7042"/>
                                        </p:tgtEl>
                                        <p:attrNameLst>
                                          <p:attrName>style.visibility</p:attrName>
                                        </p:attrNameLst>
                                      </p:cBhvr>
                                      <p:to>
                                        <p:strVal val="visible"/>
                                      </p:to>
                                    </p:set>
                                    <p:animEffect transition="in" filter="wipe(left)">
                                      <p:cBhvr>
                                        <p:cTn id="7" dur="750"/>
                                        <p:tgtEl>
                                          <p:spTgt spid="8704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wipe(down)">
                                      <p:cBhvr>
                                        <p:cTn id="12" dur="500"/>
                                        <p:tgtEl>
                                          <p:spTgt spid="7"/>
                                        </p:tgtEl>
                                      </p:cBhvr>
                                    </p:animEffect>
                                  </p:childTnLst>
                                </p:cTn>
                              </p:par>
                              <p:par>
                                <p:cTn id="13" presetID="22" presetClass="entr" presetSubtype="1" fill="hold" grpId="0" nodeType="withEffect">
                                  <p:stCondLst>
                                    <p:cond delay="0"/>
                                  </p:stCondLst>
                                  <p:childTnLst>
                                    <p:set>
                                      <p:cBhvr>
                                        <p:cTn id="14" dur="1" fill="hold">
                                          <p:stCondLst>
                                            <p:cond delay="0"/>
                                          </p:stCondLst>
                                        </p:cTn>
                                        <p:tgtEl>
                                          <p:spTgt spid="11"/>
                                        </p:tgtEl>
                                        <p:attrNameLst>
                                          <p:attrName>style.visibility</p:attrName>
                                        </p:attrNameLst>
                                      </p:cBhvr>
                                      <p:to>
                                        <p:strVal val="visible"/>
                                      </p:to>
                                    </p:set>
                                    <p:animEffect transition="in" filter="wipe(up)">
                                      <p:cBhvr>
                                        <p:cTn id="15" dur="750"/>
                                        <p:tgtEl>
                                          <p:spTgt spid="11"/>
                                        </p:tgtEl>
                                      </p:cBhvr>
                                    </p:animEffect>
                                  </p:childTnLst>
                                </p:cTn>
                              </p:par>
                            </p:childTnLst>
                          </p:cTn>
                        </p:par>
                        <p:par>
                          <p:cTn id="16" fill="hold">
                            <p:stCondLst>
                              <p:cond delay="750"/>
                            </p:stCondLst>
                            <p:childTnLst>
                              <p:par>
                                <p:cTn id="17" presetID="22" presetClass="entr" presetSubtype="4" fill="hold" grpId="0" nodeType="afterEffect">
                                  <p:stCondLst>
                                    <p:cond delay="0"/>
                                  </p:stCondLst>
                                  <p:childTnLst>
                                    <p:set>
                                      <p:cBhvr>
                                        <p:cTn id="18" dur="1" fill="hold">
                                          <p:stCondLst>
                                            <p:cond delay="0"/>
                                          </p:stCondLst>
                                        </p:cTn>
                                        <p:tgtEl>
                                          <p:spTgt spid="3"/>
                                        </p:tgtEl>
                                        <p:attrNameLst>
                                          <p:attrName>style.visibility</p:attrName>
                                        </p:attrNameLst>
                                      </p:cBhvr>
                                      <p:to>
                                        <p:strVal val="visible"/>
                                      </p:to>
                                    </p:set>
                                    <p:animEffect transition="in" filter="wipe(down)">
                                      <p:cBhvr>
                                        <p:cTn id="19" dur="500"/>
                                        <p:tgtEl>
                                          <p:spTgt spid="3"/>
                                        </p:tgtEl>
                                      </p:cBhvr>
                                    </p:animEffect>
                                  </p:childTnLst>
                                </p:cTn>
                              </p:par>
                            </p:childTnLst>
                          </p:cTn>
                        </p:par>
                        <p:par>
                          <p:cTn id="20" fill="hold">
                            <p:stCondLst>
                              <p:cond delay="1250"/>
                            </p:stCondLst>
                            <p:childTnLst>
                              <p:par>
                                <p:cTn id="21" presetID="10" presetClass="entr" presetSubtype="0" fill="hold" nodeType="afterEffect">
                                  <p:stCondLst>
                                    <p:cond delay="0"/>
                                  </p:stCondLst>
                                  <p:childTnLst>
                                    <p:set>
                                      <p:cBhvr>
                                        <p:cTn id="22" dur="1" fill="hold">
                                          <p:stCondLst>
                                            <p:cond delay="0"/>
                                          </p:stCondLst>
                                        </p:cTn>
                                        <p:tgtEl>
                                          <p:spTgt spid="6"/>
                                        </p:tgtEl>
                                        <p:attrNameLst>
                                          <p:attrName>style.visibility</p:attrName>
                                        </p:attrNameLst>
                                      </p:cBhvr>
                                      <p:to>
                                        <p:strVal val="visible"/>
                                      </p:to>
                                    </p:set>
                                    <p:animEffect transition="in" filter="fade">
                                      <p:cBhvr>
                                        <p:cTn id="23" dur="500"/>
                                        <p:tgtEl>
                                          <p:spTgt spid="6"/>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042" grpId="0"/>
      <p:bldP spid="11" grpId="0"/>
      <p:bldP spid="3" grpId="0"/>
      <p:bldP spid="7"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文本框 9"/>
          <p:cNvSpPr txBox="1"/>
          <p:nvPr/>
        </p:nvSpPr>
        <p:spPr>
          <a:xfrm>
            <a:off x="985202" y="5578860"/>
            <a:ext cx="4177002" cy="1200329"/>
          </a:xfrm>
          <a:prstGeom prst="rect">
            <a:avLst/>
          </a:prstGeom>
          <a:noFill/>
        </p:spPr>
        <p:txBody>
          <a:bodyPr wrap="square" rtlCol="0">
            <a:spAutoFit/>
          </a:bodyPr>
          <a:lstStyle/>
          <a:p>
            <a:r>
              <a:rPr lang="zh-CN" altLang="en-US" dirty="0"/>
              <a:t>在参与攻击的肉鸡中，分布在全美各地甚至世界各地的摄像头、智能传感器、智能门磁、智能冰箱等智慧设施（物联网设备）格外引人注目。</a:t>
            </a:r>
          </a:p>
        </p:txBody>
      </p:sp>
      <p:sp>
        <p:nvSpPr>
          <p:cNvPr id="9" name="文本框 8"/>
          <p:cNvSpPr txBox="1"/>
          <p:nvPr/>
        </p:nvSpPr>
        <p:spPr>
          <a:xfrm>
            <a:off x="979039" y="4270651"/>
            <a:ext cx="4376507" cy="1200329"/>
          </a:xfrm>
          <a:prstGeom prst="rect">
            <a:avLst/>
          </a:prstGeom>
          <a:noFill/>
        </p:spPr>
        <p:txBody>
          <a:bodyPr wrap="square" rtlCol="0">
            <a:spAutoFit/>
          </a:bodyPr>
          <a:lstStyle/>
          <a:p>
            <a:r>
              <a:rPr lang="zh-CN" altLang="en-US" dirty="0"/>
              <a:t>在此次攻击中，黑客采用了分布式拒绝服务（</a:t>
            </a:r>
            <a:r>
              <a:rPr lang="en-US" altLang="zh-CN" dirty="0"/>
              <a:t>DDOS</a:t>
            </a:r>
            <a:r>
              <a:rPr lang="zh-CN" altLang="en-US" dirty="0"/>
              <a:t>）技术，动员了千万数量级肉鸡（僵尸）发动攻击。高峰时，攻击流量超过</a:t>
            </a:r>
            <a:r>
              <a:rPr lang="en-US" altLang="zh-CN" dirty="0"/>
              <a:t>1Tb/s</a:t>
            </a:r>
            <a:r>
              <a:rPr lang="zh-CN" altLang="en-US" dirty="0"/>
              <a:t>。</a:t>
            </a:r>
            <a:endParaRPr lang="en-US" altLang="zh-CN" dirty="0"/>
          </a:p>
        </p:txBody>
      </p:sp>
      <p:sp>
        <p:nvSpPr>
          <p:cNvPr id="3" name="文本框 2"/>
          <p:cNvSpPr txBox="1"/>
          <p:nvPr/>
        </p:nvSpPr>
        <p:spPr>
          <a:xfrm>
            <a:off x="985202" y="1177021"/>
            <a:ext cx="2647459" cy="369332"/>
          </a:xfrm>
          <a:prstGeom prst="rect">
            <a:avLst/>
          </a:prstGeom>
          <a:noFill/>
        </p:spPr>
        <p:txBody>
          <a:bodyPr wrap="square" rtlCol="0">
            <a:spAutoFit/>
          </a:bodyPr>
          <a:lstStyle/>
          <a:p>
            <a:pPr marL="285750" indent="-285750">
              <a:buClr>
                <a:schemeClr val="accent1"/>
              </a:buClr>
              <a:buFont typeface="Arial Unicode MS" panose="020B0604020202020204" pitchFamily="34" charset="-122"/>
              <a:buChar char="❏"/>
            </a:pPr>
            <a:r>
              <a:rPr lang="zh-CN" altLang="en-US" dirty="0"/>
              <a:t>来自智慧设施的攻击</a:t>
            </a:r>
          </a:p>
        </p:txBody>
      </p:sp>
      <p:sp>
        <p:nvSpPr>
          <p:cNvPr id="4" name="文本框 3"/>
          <p:cNvSpPr txBox="1"/>
          <p:nvPr/>
        </p:nvSpPr>
        <p:spPr>
          <a:xfrm>
            <a:off x="985202" y="1654233"/>
            <a:ext cx="7377402" cy="1477328"/>
          </a:xfrm>
          <a:prstGeom prst="rect">
            <a:avLst/>
          </a:prstGeom>
          <a:noFill/>
        </p:spPr>
        <p:txBody>
          <a:bodyPr wrap="square" rtlCol="0">
            <a:spAutoFit/>
          </a:bodyPr>
          <a:lstStyle/>
          <a:p>
            <a:r>
              <a:rPr lang="zh-CN" altLang="en-US" dirty="0">
                <a:latin typeface="+mn-ea"/>
              </a:rPr>
              <a:t>美国东部时间</a:t>
            </a:r>
            <a:r>
              <a:rPr lang="en-US" altLang="zh-CN" dirty="0">
                <a:latin typeface="+mn-ea"/>
              </a:rPr>
              <a:t>2016</a:t>
            </a:r>
            <a:r>
              <a:rPr lang="zh-CN" altLang="en-US" dirty="0">
                <a:latin typeface="+mn-ea"/>
              </a:rPr>
              <a:t>年</a:t>
            </a:r>
            <a:r>
              <a:rPr lang="en-US" altLang="zh-CN" dirty="0">
                <a:latin typeface="+mn-ea"/>
              </a:rPr>
              <a:t>10</a:t>
            </a:r>
            <a:r>
              <a:rPr lang="zh-CN" altLang="en-US" dirty="0">
                <a:latin typeface="+mn-ea"/>
              </a:rPr>
              <a:t>月</a:t>
            </a:r>
            <a:r>
              <a:rPr lang="en-US" altLang="zh-CN" dirty="0">
                <a:latin typeface="+mn-ea"/>
              </a:rPr>
              <a:t>21</a:t>
            </a:r>
            <a:r>
              <a:rPr lang="zh-CN" altLang="en-US" dirty="0">
                <a:latin typeface="+mn-ea"/>
              </a:rPr>
              <a:t>日早上</a:t>
            </a:r>
            <a:r>
              <a:rPr lang="en-US" altLang="zh-CN" dirty="0">
                <a:latin typeface="+mn-ea"/>
              </a:rPr>
              <a:t>7</a:t>
            </a:r>
            <a:r>
              <a:rPr lang="zh-CN" altLang="en-US" dirty="0">
                <a:latin typeface="+mn-ea"/>
              </a:rPr>
              <a:t>点，为大批知名网站提供</a:t>
            </a:r>
            <a:r>
              <a:rPr lang="en-US" altLang="zh-CN" dirty="0">
                <a:latin typeface="+mn-ea"/>
              </a:rPr>
              <a:t>DNS</a:t>
            </a:r>
            <a:r>
              <a:rPr lang="zh-CN" altLang="en-US" dirty="0">
                <a:latin typeface="+mn-ea"/>
              </a:rPr>
              <a:t>的</a:t>
            </a:r>
            <a:r>
              <a:rPr lang="en-US" altLang="zh-CN" dirty="0" err="1">
                <a:latin typeface="+mn-ea"/>
              </a:rPr>
              <a:t>Dyn</a:t>
            </a:r>
            <a:r>
              <a:rPr lang="zh-CN" altLang="en-US" dirty="0">
                <a:latin typeface="+mn-ea"/>
              </a:rPr>
              <a:t>公司被黑客攻陷，</a:t>
            </a:r>
            <a:r>
              <a:rPr lang="en-US" altLang="zh-CN" dirty="0">
                <a:latin typeface="+mn-ea"/>
              </a:rPr>
              <a:t>DNS</a:t>
            </a:r>
            <a:r>
              <a:rPr lang="zh-CN" altLang="en-US" dirty="0">
                <a:latin typeface="+mn-ea"/>
              </a:rPr>
              <a:t>服务无法正常进行。导致</a:t>
            </a:r>
            <a:r>
              <a:rPr lang="en-US" altLang="zh-CN" dirty="0">
                <a:latin typeface="+mn-ea"/>
              </a:rPr>
              <a:t>Twitter</a:t>
            </a:r>
            <a:r>
              <a:rPr lang="zh-CN" altLang="en-US" dirty="0">
                <a:latin typeface="+mn-ea"/>
              </a:rPr>
              <a:t>、</a:t>
            </a:r>
            <a:r>
              <a:rPr lang="en-US" altLang="zh-CN" dirty="0">
                <a:latin typeface="+mn-ea"/>
              </a:rPr>
              <a:t>Tumblr</a:t>
            </a:r>
            <a:r>
              <a:rPr lang="zh-CN" altLang="en-US" dirty="0">
                <a:latin typeface="+mn-ea"/>
              </a:rPr>
              <a:t>、</a:t>
            </a:r>
            <a:r>
              <a:rPr lang="en-US" altLang="zh-CN" dirty="0">
                <a:latin typeface="+mn-ea"/>
              </a:rPr>
              <a:t>Netflix</a:t>
            </a:r>
            <a:r>
              <a:rPr lang="zh-CN" altLang="en-US" dirty="0">
                <a:latin typeface="+mn-ea"/>
              </a:rPr>
              <a:t>、亚马逊、</a:t>
            </a:r>
            <a:r>
              <a:rPr lang="en-US" altLang="zh-CN" dirty="0">
                <a:latin typeface="+mn-ea"/>
              </a:rPr>
              <a:t>HBO Now</a:t>
            </a:r>
            <a:r>
              <a:rPr lang="zh-CN" altLang="en-US" dirty="0">
                <a:latin typeface="+mn-ea"/>
              </a:rPr>
              <a:t>、星巴克、</a:t>
            </a:r>
            <a:r>
              <a:rPr lang="en-US" altLang="zh-CN" dirty="0">
                <a:latin typeface="+mn-ea"/>
              </a:rPr>
              <a:t>Shopify</a:t>
            </a:r>
            <a:r>
              <a:rPr lang="zh-CN" altLang="en-US" dirty="0">
                <a:latin typeface="+mn-ea"/>
              </a:rPr>
              <a:t>、</a:t>
            </a:r>
            <a:r>
              <a:rPr lang="en-US" altLang="zh-CN" dirty="0" err="1">
                <a:latin typeface="+mn-ea"/>
              </a:rPr>
              <a:t>Reddit</a:t>
            </a:r>
            <a:r>
              <a:rPr lang="zh-CN" altLang="en-US" dirty="0">
                <a:latin typeface="+mn-ea"/>
              </a:rPr>
              <a:t>、</a:t>
            </a:r>
            <a:r>
              <a:rPr lang="en-US" altLang="zh-CN" dirty="0">
                <a:latin typeface="+mn-ea"/>
              </a:rPr>
              <a:t>Airbnb</a:t>
            </a:r>
            <a:r>
              <a:rPr lang="zh-CN" altLang="en-US" dirty="0">
                <a:latin typeface="+mn-ea"/>
              </a:rPr>
              <a:t>、</a:t>
            </a:r>
            <a:r>
              <a:rPr lang="en-US" altLang="zh-CN" dirty="0">
                <a:latin typeface="+mn-ea"/>
              </a:rPr>
              <a:t>PayPal</a:t>
            </a:r>
            <a:r>
              <a:rPr lang="zh-CN" altLang="en-US" dirty="0">
                <a:latin typeface="+mn-ea"/>
              </a:rPr>
              <a:t>和</a:t>
            </a:r>
            <a:r>
              <a:rPr lang="en-US" altLang="zh-CN" dirty="0">
                <a:latin typeface="+mn-ea"/>
              </a:rPr>
              <a:t>Yelp</a:t>
            </a:r>
            <a:r>
              <a:rPr lang="zh-CN" altLang="en-US" dirty="0">
                <a:latin typeface="+mn-ea"/>
              </a:rPr>
              <a:t>等超过</a:t>
            </a:r>
            <a:r>
              <a:rPr lang="en-US" altLang="zh-CN" dirty="0">
                <a:latin typeface="+mn-ea"/>
              </a:rPr>
              <a:t>1200</a:t>
            </a:r>
            <a:r>
              <a:rPr lang="zh-CN" altLang="en-US" dirty="0">
                <a:latin typeface="+mn-ea"/>
              </a:rPr>
              <a:t>家人气网站无一幸免的无法访问。有报道称周五早上美国东部地区的互联网变成了一座“鬼城”。</a:t>
            </a:r>
          </a:p>
        </p:txBody>
      </p:sp>
      <p:sp>
        <p:nvSpPr>
          <p:cNvPr id="8" name="矩形 7"/>
          <p:cNvSpPr/>
          <p:nvPr/>
        </p:nvSpPr>
        <p:spPr>
          <a:xfrm>
            <a:off x="979039" y="3239441"/>
            <a:ext cx="4376507" cy="923330"/>
          </a:xfrm>
          <a:prstGeom prst="rect">
            <a:avLst/>
          </a:prstGeom>
        </p:spPr>
        <p:txBody>
          <a:bodyPr wrap="square">
            <a:spAutoFit/>
          </a:bodyPr>
          <a:lstStyle/>
          <a:p>
            <a:r>
              <a:rPr lang="en-US" altLang="zh-CN" dirty="0"/>
              <a:t>10</a:t>
            </a:r>
            <a:r>
              <a:rPr lang="zh-CN" altLang="en-US" dirty="0"/>
              <a:t>月</a:t>
            </a:r>
            <a:r>
              <a:rPr lang="en-US" altLang="zh-CN" dirty="0"/>
              <a:t>22</a:t>
            </a:r>
            <a:r>
              <a:rPr lang="zh-CN" altLang="en-US" dirty="0"/>
              <a:t>日凌晨，从东海岸的波士顿纽约费城华盛顿，到西海岸的洛杉矶旧金山西雅图等重要城市，互联网服务全面断网。</a:t>
            </a:r>
          </a:p>
        </p:txBody>
      </p:sp>
      <p:pic>
        <p:nvPicPr>
          <p:cNvPr id="5" name="图片 4"/>
          <p:cNvPicPr>
            <a:picLocks noChangeAspect="1"/>
          </p:cNvPicPr>
          <p:nvPr/>
        </p:nvPicPr>
        <p:blipFill>
          <a:blip r:embed="rId2"/>
          <a:stretch>
            <a:fillRect/>
          </a:stretch>
        </p:blipFill>
        <p:spPr>
          <a:xfrm>
            <a:off x="752547" y="2150481"/>
            <a:ext cx="7555788" cy="3942748"/>
          </a:xfrm>
          <a:prstGeom prst="rect">
            <a:avLst/>
          </a:prstGeom>
        </p:spPr>
      </p:pic>
      <p:pic>
        <p:nvPicPr>
          <p:cNvPr id="6" name="图片 5"/>
          <p:cNvPicPr>
            <a:picLocks noChangeAspect="1"/>
          </p:cNvPicPr>
          <p:nvPr/>
        </p:nvPicPr>
        <p:blipFill>
          <a:blip r:embed="rId3"/>
          <a:stretch>
            <a:fillRect/>
          </a:stretch>
        </p:blipFill>
        <p:spPr>
          <a:xfrm>
            <a:off x="1385830" y="1767175"/>
            <a:ext cx="6576146" cy="4791191"/>
          </a:xfrm>
          <a:prstGeom prst="rect">
            <a:avLst/>
          </a:prstGeom>
        </p:spPr>
      </p:pic>
      <p:pic>
        <p:nvPicPr>
          <p:cNvPr id="11" name="图片 10"/>
          <p:cNvPicPr>
            <a:picLocks noChangeAspect="1"/>
          </p:cNvPicPr>
          <p:nvPr/>
        </p:nvPicPr>
        <p:blipFill>
          <a:blip r:embed="rId4"/>
          <a:stretch>
            <a:fillRect/>
          </a:stretch>
        </p:blipFill>
        <p:spPr>
          <a:xfrm>
            <a:off x="3034145" y="858296"/>
            <a:ext cx="5290815" cy="5920893"/>
          </a:xfrm>
          <a:prstGeom prst="rect">
            <a:avLst/>
          </a:prstGeom>
        </p:spPr>
      </p:pic>
      <p:sp>
        <p:nvSpPr>
          <p:cNvPr id="13" name="文本框 12">
            <a:extLst>
              <a:ext uri="{FF2B5EF4-FFF2-40B4-BE49-F238E27FC236}">
                <a16:creationId xmlns:a16="http://schemas.microsoft.com/office/drawing/2014/main" id="{95389ED2-C930-4293-8FE7-E5C8CC3AF27B}"/>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extLst>
      <p:ext uri="{BB962C8B-B14F-4D97-AF65-F5344CB8AC3E}">
        <p14:creationId xmlns:p14="http://schemas.microsoft.com/office/powerpoint/2010/main" val="615909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wipe(left)">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53" presetClass="entr" presetSubtype="16"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 calcmode="lin" valueType="num">
                                      <p:cBhvr>
                                        <p:cTn id="12" dur="500" fill="hold"/>
                                        <p:tgtEl>
                                          <p:spTgt spid="5"/>
                                        </p:tgtEl>
                                        <p:attrNameLst>
                                          <p:attrName>ppt_w</p:attrName>
                                        </p:attrNameLst>
                                      </p:cBhvr>
                                      <p:tavLst>
                                        <p:tav tm="0">
                                          <p:val>
                                            <p:fltVal val="0"/>
                                          </p:val>
                                        </p:tav>
                                        <p:tav tm="100000">
                                          <p:val>
                                            <p:strVal val="#ppt_w"/>
                                          </p:val>
                                        </p:tav>
                                      </p:tavLst>
                                    </p:anim>
                                    <p:anim calcmode="lin" valueType="num">
                                      <p:cBhvr>
                                        <p:cTn id="13" dur="500" fill="hold"/>
                                        <p:tgtEl>
                                          <p:spTgt spid="5"/>
                                        </p:tgtEl>
                                        <p:attrNameLst>
                                          <p:attrName>ppt_h</p:attrName>
                                        </p:attrNameLst>
                                      </p:cBhvr>
                                      <p:tavLst>
                                        <p:tav tm="0">
                                          <p:val>
                                            <p:fltVal val="0"/>
                                          </p:val>
                                        </p:tav>
                                        <p:tav tm="100000">
                                          <p:val>
                                            <p:strVal val="#ppt_h"/>
                                          </p:val>
                                        </p:tav>
                                      </p:tavLst>
                                    </p:anim>
                                    <p:animEffect transition="in" filter="fade">
                                      <p:cBhvr>
                                        <p:cTn id="14" dur="500"/>
                                        <p:tgtEl>
                                          <p:spTgt spid="5"/>
                                        </p:tgtEl>
                                      </p:cBhvr>
                                    </p:animEffect>
                                  </p:childTnLst>
                                </p:cTn>
                              </p:par>
                            </p:childTnLst>
                          </p:cTn>
                        </p:par>
                      </p:childTnLst>
                    </p:cTn>
                  </p:par>
                  <p:par>
                    <p:cTn id="15" fill="hold">
                      <p:stCondLst>
                        <p:cond delay="indefinite"/>
                      </p:stCondLst>
                      <p:childTnLst>
                        <p:par>
                          <p:cTn id="16" fill="hold">
                            <p:stCondLst>
                              <p:cond delay="0"/>
                            </p:stCondLst>
                            <p:childTnLst>
                              <p:par>
                                <p:cTn id="17" presetID="6" presetClass="emph" presetSubtype="0" fill="hold" nodeType="clickEffect">
                                  <p:stCondLst>
                                    <p:cond delay="0"/>
                                  </p:stCondLst>
                                  <p:childTnLst>
                                    <p:animScale>
                                      <p:cBhvr>
                                        <p:cTn id="18" dur="2000" fill="hold"/>
                                        <p:tgtEl>
                                          <p:spTgt spid="5"/>
                                        </p:tgtEl>
                                      </p:cBhvr>
                                      <p:by x="40000" y="40000"/>
                                    </p:animScale>
                                  </p:childTnLst>
                                </p:cTn>
                              </p:par>
                              <p:par>
                                <p:cTn id="19" presetID="0" presetClass="path" presetSubtype="0" accel="50000" decel="50000" fill="hold" nodeType="withEffect">
                                  <p:stCondLst>
                                    <p:cond delay="0"/>
                                  </p:stCondLst>
                                  <p:childTnLst>
                                    <p:animMotion origin="layout" path="M 3.88889E-6 4.07407E-6 L 0.25034 -0.02223 L 0.25034 -0.02408 " pathEditMode="relative" rAng="0" ptsTypes="AAA">
                                      <p:cBhvr>
                                        <p:cTn id="20" dur="2000" fill="hold"/>
                                        <p:tgtEl>
                                          <p:spTgt spid="5"/>
                                        </p:tgtEl>
                                        <p:attrNameLst>
                                          <p:attrName>ppt_x</p:attrName>
                                          <p:attrName>ppt_y</p:attrName>
                                        </p:attrNameLst>
                                      </p:cBhvr>
                                      <p:rCtr x="12517" y="-1204"/>
                                    </p:animMotion>
                                  </p:childTnLst>
                                </p:cTn>
                              </p:par>
                            </p:childTnLst>
                          </p:cTn>
                        </p:par>
                        <p:par>
                          <p:cTn id="21" fill="hold">
                            <p:stCondLst>
                              <p:cond delay="2000"/>
                            </p:stCondLst>
                            <p:childTnLst>
                              <p:par>
                                <p:cTn id="22" presetID="16" presetClass="entr" presetSubtype="21" fill="hold" grpId="0" nodeType="after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barn(inVertical)">
                                      <p:cBhvr>
                                        <p:cTn id="24" dur="500"/>
                                        <p:tgtEl>
                                          <p:spTgt spid="9"/>
                                        </p:tgtEl>
                                      </p:cBhvr>
                                    </p:animEffect>
                                  </p:childTnLst>
                                </p:cTn>
                              </p:par>
                              <p:par>
                                <p:cTn id="25" presetID="16" presetClass="entr" presetSubtype="21" fill="hold" grpId="0" nodeType="withEffect">
                                  <p:stCondLst>
                                    <p:cond delay="0"/>
                                  </p:stCondLst>
                                  <p:childTnLst>
                                    <p:set>
                                      <p:cBhvr>
                                        <p:cTn id="26" dur="1" fill="hold">
                                          <p:stCondLst>
                                            <p:cond delay="0"/>
                                          </p:stCondLst>
                                        </p:cTn>
                                        <p:tgtEl>
                                          <p:spTgt spid="10"/>
                                        </p:tgtEl>
                                        <p:attrNameLst>
                                          <p:attrName>style.visibility</p:attrName>
                                        </p:attrNameLst>
                                      </p:cBhvr>
                                      <p:to>
                                        <p:strVal val="visible"/>
                                      </p:to>
                                    </p:set>
                                    <p:animEffect transition="in" filter="barn(inVertical)">
                                      <p:cBhvr>
                                        <p:cTn id="27" dur="500"/>
                                        <p:tgtEl>
                                          <p:spTgt spid="10"/>
                                        </p:tgtEl>
                                      </p:cBhvr>
                                    </p:animEffect>
                                  </p:childTnLst>
                                </p:cTn>
                              </p:par>
                            </p:childTnLst>
                          </p:cTn>
                        </p:par>
                      </p:childTnLst>
                    </p:cTn>
                  </p:par>
                  <p:par>
                    <p:cTn id="28" fill="hold">
                      <p:stCondLst>
                        <p:cond delay="indefinite"/>
                      </p:stCondLst>
                      <p:childTnLst>
                        <p:par>
                          <p:cTn id="29" fill="hold">
                            <p:stCondLst>
                              <p:cond delay="0"/>
                            </p:stCondLst>
                            <p:childTnLst>
                              <p:par>
                                <p:cTn id="30" presetID="53" presetClass="entr" presetSubtype="16" fill="hold" nodeType="clickEffect">
                                  <p:stCondLst>
                                    <p:cond delay="0"/>
                                  </p:stCondLst>
                                  <p:childTnLst>
                                    <p:set>
                                      <p:cBhvr>
                                        <p:cTn id="31" dur="1" fill="hold">
                                          <p:stCondLst>
                                            <p:cond delay="0"/>
                                          </p:stCondLst>
                                        </p:cTn>
                                        <p:tgtEl>
                                          <p:spTgt spid="6"/>
                                        </p:tgtEl>
                                        <p:attrNameLst>
                                          <p:attrName>style.visibility</p:attrName>
                                        </p:attrNameLst>
                                      </p:cBhvr>
                                      <p:to>
                                        <p:strVal val="visible"/>
                                      </p:to>
                                    </p:set>
                                    <p:anim calcmode="lin" valueType="num">
                                      <p:cBhvr>
                                        <p:cTn id="32" dur="500" fill="hold"/>
                                        <p:tgtEl>
                                          <p:spTgt spid="6"/>
                                        </p:tgtEl>
                                        <p:attrNameLst>
                                          <p:attrName>ppt_w</p:attrName>
                                        </p:attrNameLst>
                                      </p:cBhvr>
                                      <p:tavLst>
                                        <p:tav tm="0">
                                          <p:val>
                                            <p:fltVal val="0"/>
                                          </p:val>
                                        </p:tav>
                                        <p:tav tm="100000">
                                          <p:val>
                                            <p:strVal val="#ppt_w"/>
                                          </p:val>
                                        </p:tav>
                                      </p:tavLst>
                                    </p:anim>
                                    <p:anim calcmode="lin" valueType="num">
                                      <p:cBhvr>
                                        <p:cTn id="33" dur="500" fill="hold"/>
                                        <p:tgtEl>
                                          <p:spTgt spid="6"/>
                                        </p:tgtEl>
                                        <p:attrNameLst>
                                          <p:attrName>ppt_h</p:attrName>
                                        </p:attrNameLst>
                                      </p:cBhvr>
                                      <p:tavLst>
                                        <p:tav tm="0">
                                          <p:val>
                                            <p:fltVal val="0"/>
                                          </p:val>
                                        </p:tav>
                                        <p:tav tm="100000">
                                          <p:val>
                                            <p:strVal val="#ppt_h"/>
                                          </p:val>
                                        </p:tav>
                                      </p:tavLst>
                                    </p:anim>
                                    <p:animEffect transition="in" filter="fade">
                                      <p:cBhvr>
                                        <p:cTn id="34" dur="500"/>
                                        <p:tgtEl>
                                          <p:spTgt spid="6"/>
                                        </p:tgtEl>
                                      </p:cBhvr>
                                    </p:animEffect>
                                  </p:childTnLst>
                                </p:cTn>
                              </p:par>
                            </p:childTnLst>
                          </p:cTn>
                        </p:par>
                      </p:childTnLst>
                    </p:cTn>
                  </p:par>
                  <p:par>
                    <p:cTn id="35" fill="hold">
                      <p:stCondLst>
                        <p:cond delay="indefinite"/>
                      </p:stCondLst>
                      <p:childTnLst>
                        <p:par>
                          <p:cTn id="36" fill="hold">
                            <p:stCondLst>
                              <p:cond delay="0"/>
                            </p:stCondLst>
                            <p:childTnLst>
                              <p:par>
                                <p:cTn id="37" presetID="6" presetClass="emph" presetSubtype="0" fill="hold" nodeType="clickEffect">
                                  <p:stCondLst>
                                    <p:cond delay="0"/>
                                  </p:stCondLst>
                                  <p:childTnLst>
                                    <p:animScale>
                                      <p:cBhvr>
                                        <p:cTn id="38" dur="2000" fill="hold"/>
                                        <p:tgtEl>
                                          <p:spTgt spid="6"/>
                                        </p:tgtEl>
                                      </p:cBhvr>
                                      <p:by x="40000" y="40000"/>
                                    </p:animScale>
                                  </p:childTnLst>
                                </p:cTn>
                              </p:par>
                              <p:par>
                                <p:cTn id="39" presetID="0" presetClass="path" presetSubtype="0" accel="50000" decel="50000" fill="hold" nodeType="withEffect">
                                  <p:stCondLst>
                                    <p:cond delay="0"/>
                                  </p:stCondLst>
                                  <p:childTnLst>
                                    <p:animMotion origin="layout" path="M -1.11111E-6 -4.44444E-6 L 0.2125 0.24723 L 0.2125 0.24769 " pathEditMode="relative" rAng="0" ptsTypes="AAA">
                                      <p:cBhvr>
                                        <p:cTn id="40" dur="2000" fill="hold"/>
                                        <p:tgtEl>
                                          <p:spTgt spid="6"/>
                                        </p:tgtEl>
                                        <p:attrNameLst>
                                          <p:attrName>ppt_x</p:attrName>
                                          <p:attrName>ppt_y</p:attrName>
                                        </p:attrNameLst>
                                      </p:cBhvr>
                                      <p:rCtr x="10625" y="12384"/>
                                    </p:animMotion>
                                  </p:childTnLst>
                                </p:cTn>
                              </p:par>
                            </p:childTnLst>
                          </p:cTn>
                        </p:par>
                      </p:childTnLst>
                    </p:cTn>
                  </p:par>
                  <p:par>
                    <p:cTn id="41" fill="hold">
                      <p:stCondLst>
                        <p:cond delay="indefinite"/>
                      </p:stCondLst>
                      <p:childTnLst>
                        <p:par>
                          <p:cTn id="42" fill="hold">
                            <p:stCondLst>
                              <p:cond delay="0"/>
                            </p:stCondLst>
                            <p:childTnLst>
                              <p:par>
                                <p:cTn id="43" presetID="53" presetClass="entr" presetSubtype="16" fill="hold" nodeType="clickEffect">
                                  <p:stCondLst>
                                    <p:cond delay="0"/>
                                  </p:stCondLst>
                                  <p:childTnLst>
                                    <p:set>
                                      <p:cBhvr>
                                        <p:cTn id="44" dur="1" fill="hold">
                                          <p:stCondLst>
                                            <p:cond delay="0"/>
                                          </p:stCondLst>
                                        </p:cTn>
                                        <p:tgtEl>
                                          <p:spTgt spid="11"/>
                                        </p:tgtEl>
                                        <p:attrNameLst>
                                          <p:attrName>style.visibility</p:attrName>
                                        </p:attrNameLst>
                                      </p:cBhvr>
                                      <p:to>
                                        <p:strVal val="visible"/>
                                      </p:to>
                                    </p:set>
                                    <p:anim calcmode="lin" valueType="num">
                                      <p:cBhvr>
                                        <p:cTn id="45" dur="500" fill="hold"/>
                                        <p:tgtEl>
                                          <p:spTgt spid="11"/>
                                        </p:tgtEl>
                                        <p:attrNameLst>
                                          <p:attrName>ppt_w</p:attrName>
                                        </p:attrNameLst>
                                      </p:cBhvr>
                                      <p:tavLst>
                                        <p:tav tm="0">
                                          <p:val>
                                            <p:fltVal val="0"/>
                                          </p:val>
                                        </p:tav>
                                        <p:tav tm="100000">
                                          <p:val>
                                            <p:strVal val="#ppt_w"/>
                                          </p:val>
                                        </p:tav>
                                      </p:tavLst>
                                    </p:anim>
                                    <p:anim calcmode="lin" valueType="num">
                                      <p:cBhvr>
                                        <p:cTn id="46" dur="500" fill="hold"/>
                                        <p:tgtEl>
                                          <p:spTgt spid="11"/>
                                        </p:tgtEl>
                                        <p:attrNameLst>
                                          <p:attrName>ppt_h</p:attrName>
                                        </p:attrNameLst>
                                      </p:cBhvr>
                                      <p:tavLst>
                                        <p:tav tm="0">
                                          <p:val>
                                            <p:fltVal val="0"/>
                                          </p:val>
                                        </p:tav>
                                        <p:tav tm="100000">
                                          <p:val>
                                            <p:strVal val="#ppt_h"/>
                                          </p:val>
                                        </p:tav>
                                      </p:tavLst>
                                    </p:anim>
                                    <p:animEffect transition="in" filter="fade">
                                      <p:cBhvr>
                                        <p:cTn id="47"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9" grpId="0"/>
      <p:bldP spid="8"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关于实验</a:t>
            </a:r>
          </a:p>
        </p:txBody>
      </p:sp>
      <p:sp>
        <p:nvSpPr>
          <p:cNvPr id="6" name="文本框 5"/>
          <p:cNvSpPr txBox="1"/>
          <p:nvPr/>
        </p:nvSpPr>
        <p:spPr>
          <a:xfrm>
            <a:off x="1220416" y="3760035"/>
            <a:ext cx="7549534"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攻击机：发起网络攻击的主机。</a:t>
            </a:r>
            <a:r>
              <a:rPr lang="en-US" altLang="zh-CN" sz="2400" dirty="0">
                <a:latin typeface="+mn-ea"/>
              </a:rPr>
              <a:t>Windows</a:t>
            </a:r>
            <a:r>
              <a:rPr lang="zh-CN" altLang="en-US" sz="2400" dirty="0">
                <a:latin typeface="+mn-ea"/>
              </a:rPr>
              <a:t>或</a:t>
            </a:r>
            <a:r>
              <a:rPr lang="en-US" altLang="zh-CN" sz="2400" dirty="0">
                <a:latin typeface="+mn-ea"/>
              </a:rPr>
              <a:t>Linux</a:t>
            </a:r>
            <a:r>
              <a:rPr lang="zh-CN" altLang="en-US" sz="2400" dirty="0">
                <a:latin typeface="+mn-ea"/>
              </a:rPr>
              <a:t>主机均可，建议使用</a:t>
            </a:r>
            <a:r>
              <a:rPr lang="en-US" altLang="zh-CN" sz="2400" dirty="0">
                <a:latin typeface="+mn-ea"/>
              </a:rPr>
              <a:t>Linux</a:t>
            </a:r>
            <a:r>
              <a:rPr lang="zh-CN" altLang="en-US" sz="2400" dirty="0">
                <a:latin typeface="+mn-ea"/>
              </a:rPr>
              <a:t>主机，因为能力更强。</a:t>
            </a:r>
          </a:p>
        </p:txBody>
      </p:sp>
      <p:sp>
        <p:nvSpPr>
          <p:cNvPr id="7" name="文本框 6"/>
          <p:cNvSpPr txBox="1"/>
          <p:nvPr/>
        </p:nvSpPr>
        <p:spPr>
          <a:xfrm>
            <a:off x="884085" y="3262498"/>
            <a:ext cx="6215698" cy="461665"/>
          </a:xfrm>
          <a:prstGeom prst="rect">
            <a:avLst/>
          </a:prstGeom>
          <a:noFill/>
        </p:spPr>
        <p:txBody>
          <a:bodyPr wrap="square" rtlCol="0">
            <a:spAutoFit/>
          </a:bodyPr>
          <a:lstStyle/>
          <a:p>
            <a:pPr marL="342900" indent="-342900">
              <a:buClr>
                <a:schemeClr val="accent1"/>
              </a:buClr>
              <a:buFont typeface="Wingdings" panose="05000000000000000000" pitchFamily="2" charset="2"/>
              <a:buChar char="p"/>
            </a:pPr>
            <a:r>
              <a:rPr lang="zh-CN" altLang="en-US" sz="2400" dirty="0">
                <a:latin typeface="+mn-ea"/>
              </a:rPr>
              <a:t>需要构建一个开展网络攻防的实验环境</a:t>
            </a:r>
          </a:p>
        </p:txBody>
      </p:sp>
      <p:sp>
        <p:nvSpPr>
          <p:cNvPr id="8" name="矩形 7"/>
          <p:cNvSpPr/>
          <p:nvPr/>
        </p:nvSpPr>
        <p:spPr>
          <a:xfrm>
            <a:off x="1220416" y="4644864"/>
            <a:ext cx="7549534" cy="830997"/>
          </a:xfrm>
          <a:prstGeom prst="rect">
            <a:avLst/>
          </a:prstGeom>
        </p:spPr>
        <p:txBody>
          <a:bodyPr wrap="square">
            <a:spAutoFit/>
          </a:bodyPr>
          <a:lstStyle/>
          <a:p>
            <a:pPr marL="342900" indent="-342900">
              <a:buClr>
                <a:schemeClr val="accent1"/>
              </a:buClr>
              <a:buFont typeface="Wingdings" panose="05000000000000000000" pitchFamily="2" charset="2"/>
              <a:buChar char="u"/>
            </a:pPr>
            <a:r>
              <a:rPr lang="zh-CN" altLang="en-US" sz="2400" dirty="0">
                <a:latin typeface="+mn-ea"/>
              </a:rPr>
              <a:t>目标靶机：被攻击的网络目标主机。</a:t>
            </a:r>
            <a:r>
              <a:rPr lang="en-US" altLang="zh-CN" sz="2400" dirty="0">
                <a:latin typeface="+mn-ea"/>
              </a:rPr>
              <a:t>Windows</a:t>
            </a:r>
            <a:r>
              <a:rPr lang="zh-CN" altLang="en-US" sz="2400" dirty="0">
                <a:latin typeface="+mn-ea"/>
              </a:rPr>
              <a:t>桌面主机、</a:t>
            </a:r>
            <a:r>
              <a:rPr lang="en-US" altLang="zh-CN" sz="2400" dirty="0">
                <a:latin typeface="+mn-ea"/>
              </a:rPr>
              <a:t>Windows</a:t>
            </a:r>
            <a:r>
              <a:rPr lang="zh-CN" altLang="en-US" sz="2400" dirty="0">
                <a:latin typeface="+mn-ea"/>
              </a:rPr>
              <a:t>服务器和</a:t>
            </a:r>
            <a:r>
              <a:rPr lang="en-US" altLang="zh-CN" sz="2400" dirty="0">
                <a:latin typeface="+mn-ea"/>
              </a:rPr>
              <a:t>Linux</a:t>
            </a:r>
            <a:r>
              <a:rPr lang="zh-CN" altLang="en-US" sz="2400" dirty="0">
                <a:latin typeface="+mn-ea"/>
              </a:rPr>
              <a:t>服务器。</a:t>
            </a:r>
          </a:p>
        </p:txBody>
      </p:sp>
      <p:sp>
        <p:nvSpPr>
          <p:cNvPr id="9" name="文本框 8"/>
          <p:cNvSpPr txBox="1"/>
          <p:nvPr/>
        </p:nvSpPr>
        <p:spPr>
          <a:xfrm>
            <a:off x="1220416" y="5523647"/>
            <a:ext cx="7549534" cy="830997"/>
          </a:xfrm>
          <a:prstGeom prst="rect">
            <a:avLst/>
          </a:prstGeom>
          <a:noFill/>
        </p:spPr>
        <p:txBody>
          <a:bodyPr wrap="square" rtlCol="0">
            <a:spAutoFit/>
          </a:bodyPr>
          <a:lstStyle/>
          <a:p>
            <a:pPr marL="342900" indent="-342900">
              <a:buClr>
                <a:schemeClr val="accent1"/>
              </a:buClr>
              <a:buFont typeface="Wingdings" panose="05000000000000000000" pitchFamily="2" charset="2"/>
              <a:buChar char="u"/>
            </a:pPr>
            <a:r>
              <a:rPr lang="zh-CN" altLang="en-US" sz="2400" dirty="0">
                <a:latin typeface="+mn-ea"/>
              </a:rPr>
              <a:t>分析主机：抓取数据包，分析攻击行为，部署防御措施。如</a:t>
            </a:r>
            <a:r>
              <a:rPr lang="en-US" altLang="zh-CN" sz="2400" dirty="0">
                <a:latin typeface="+mn-ea"/>
              </a:rPr>
              <a:t>Wireshark</a:t>
            </a:r>
            <a:r>
              <a:rPr lang="zh-CN" altLang="en-US" sz="2400" dirty="0">
                <a:latin typeface="+mn-ea"/>
              </a:rPr>
              <a:t>等。</a:t>
            </a:r>
          </a:p>
        </p:txBody>
      </p:sp>
      <p:sp>
        <p:nvSpPr>
          <p:cNvPr id="10"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11" name="矩形 10"/>
          <p:cNvSpPr/>
          <p:nvPr/>
        </p:nvSpPr>
        <p:spPr>
          <a:xfrm>
            <a:off x="1220416" y="6396335"/>
            <a:ext cx="6468858" cy="461665"/>
          </a:xfrm>
          <a:prstGeom prst="rect">
            <a:avLst/>
          </a:prstGeom>
        </p:spPr>
        <p:txBody>
          <a:bodyPr wrap="square">
            <a:spAutoFit/>
          </a:bodyPr>
          <a:lstStyle/>
          <a:p>
            <a:r>
              <a:rPr lang="zh-CN" altLang="en-US" sz="2400" dirty="0">
                <a:latin typeface="+mn-ea"/>
              </a:rPr>
              <a:t>构建一个基本网络攻防环境，需要</a:t>
            </a:r>
            <a:r>
              <a:rPr lang="en-US" altLang="zh-CN" sz="2400" dirty="0">
                <a:latin typeface="+mn-ea"/>
              </a:rPr>
              <a:t>4-5</a:t>
            </a:r>
            <a:r>
              <a:rPr lang="zh-CN" altLang="en-US" sz="2400" dirty="0">
                <a:latin typeface="+mn-ea"/>
              </a:rPr>
              <a:t>台主机。</a:t>
            </a:r>
          </a:p>
        </p:txBody>
      </p:sp>
      <p:sp>
        <p:nvSpPr>
          <p:cNvPr id="12" name="矩形 11">
            <a:extLst>
              <a:ext uri="{FF2B5EF4-FFF2-40B4-BE49-F238E27FC236}">
                <a16:creationId xmlns:a16="http://schemas.microsoft.com/office/drawing/2014/main" id="{64A6273D-06DB-4D90-BA99-1BFF2AD131ED}"/>
              </a:ext>
            </a:extLst>
          </p:cNvPr>
          <p:cNvSpPr/>
          <p:nvPr/>
        </p:nvSpPr>
        <p:spPr>
          <a:xfrm>
            <a:off x="884085" y="2010840"/>
            <a:ext cx="7990974" cy="1200329"/>
          </a:xfrm>
          <a:prstGeom prst="rect">
            <a:avLst/>
          </a:prstGeom>
        </p:spPr>
        <p:txBody>
          <a:bodyPr wrap="square">
            <a:spAutoFit/>
          </a:bodyPr>
          <a:lstStyle/>
          <a:p>
            <a:r>
              <a:rPr lang="zh-CN" altLang="en-US" sz="2400" dirty="0"/>
              <a:t>信息安全是理论和实践紧密结合的领域。由于课时限制，本课程没有安排实验，所有验证性和探索性实验均需要自己设法完成。</a:t>
            </a:r>
          </a:p>
        </p:txBody>
      </p:sp>
    </p:spTree>
    <p:extLst>
      <p:ext uri="{BB962C8B-B14F-4D97-AF65-F5344CB8AC3E}">
        <p14:creationId xmlns:p14="http://schemas.microsoft.com/office/powerpoint/2010/main" val="990350197"/>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矩形 8"/>
          <p:cNvSpPr/>
          <p:nvPr/>
        </p:nvSpPr>
        <p:spPr>
          <a:xfrm>
            <a:off x="1261858" y="1038787"/>
            <a:ext cx="2781531" cy="369332"/>
          </a:xfrm>
          <a:prstGeom prst="rect">
            <a:avLst/>
          </a:prstGeom>
          <a:noFill/>
        </p:spPr>
        <p:txBody>
          <a:bodyPr wrap="none">
            <a:spAutoFit/>
          </a:bodyPr>
          <a:lstStyle/>
          <a:p>
            <a:pPr marL="285750" indent="-285750" eaLnBrk="1" fontAlgn="auto" hangingPunct="1">
              <a:spcBef>
                <a:spcPts val="0"/>
              </a:spcBef>
              <a:spcAft>
                <a:spcPts val="0"/>
              </a:spcAft>
              <a:buClr>
                <a:schemeClr val="accent1"/>
              </a:buClr>
              <a:buFont typeface="Arial Unicode MS" panose="020B0604020202020204" pitchFamily="34" charset="-122"/>
              <a:buChar char="❏"/>
              <a:defRPr/>
            </a:pPr>
            <a:r>
              <a:rPr lang="zh-CN" altLang="en-US" kern="100" dirty="0">
                <a:latin typeface="Calibri" panose="020F0502020204030204" pitchFamily="34" charset="0"/>
                <a:ea typeface="宋体" panose="02010600030101010101" pitchFamily="2" charset="-122"/>
                <a:cs typeface="Times New Roman" panose="02020603050405020304" pitchFamily="18" charset="0"/>
              </a:rPr>
              <a:t>韩国</a:t>
            </a:r>
            <a:r>
              <a:rPr lang="zh-CN" altLang="zh-CN" kern="100" dirty="0">
                <a:latin typeface="Calibri" panose="020F0502020204030204" pitchFamily="34" charset="0"/>
                <a:ea typeface="宋体" panose="02010600030101010101" pitchFamily="2" charset="-122"/>
                <a:cs typeface="Times New Roman" panose="02020603050405020304" pitchFamily="18" charset="0"/>
              </a:rPr>
              <a:t>农协</a:t>
            </a:r>
            <a:r>
              <a:rPr lang="zh-CN" altLang="en-US" kern="100" dirty="0">
                <a:latin typeface="Calibri" panose="020F0502020204030204" pitchFamily="34" charset="0"/>
                <a:ea typeface="宋体" panose="02010600030101010101" pitchFamily="2" charset="-122"/>
                <a:cs typeface="Times New Roman" panose="02020603050405020304" pitchFamily="18" charset="0"/>
              </a:rPr>
              <a:t>银行入侵事件</a:t>
            </a:r>
            <a:endParaRPr lang="zh-CN" altLang="en-US" dirty="0">
              <a:latin typeface="+mn-lt"/>
            </a:endParaRPr>
          </a:p>
        </p:txBody>
      </p:sp>
      <p:sp>
        <p:nvSpPr>
          <p:cNvPr id="10" name="文本框 1"/>
          <p:cNvSpPr txBox="1">
            <a:spLocks noChangeArrowheads="1"/>
          </p:cNvSpPr>
          <p:nvPr/>
        </p:nvSpPr>
        <p:spPr bwMode="auto">
          <a:xfrm>
            <a:off x="1261858" y="1705810"/>
            <a:ext cx="5266533" cy="1200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r>
              <a:rPr lang="zh-CN" altLang="en-US" dirty="0"/>
              <a:t>韩国农协银行是韩国最大的银行之一，拥有超过</a:t>
            </a:r>
            <a:r>
              <a:rPr lang="en-US" altLang="zh-CN" dirty="0"/>
              <a:t>5000</a:t>
            </a:r>
            <a:r>
              <a:rPr lang="zh-CN" altLang="en-US" dirty="0"/>
              <a:t>家分支行，是韩国国内最大的银行网络。在</a:t>
            </a:r>
            <a:r>
              <a:rPr lang="en-US" altLang="zh-CN" dirty="0"/>
              <a:t>2011</a:t>
            </a:r>
            <a:r>
              <a:rPr lang="zh-CN" altLang="en-US" dirty="0"/>
              <a:t>年和</a:t>
            </a:r>
            <a:r>
              <a:rPr lang="en-US" altLang="zh-CN" dirty="0"/>
              <a:t>2013</a:t>
            </a:r>
            <a:r>
              <a:rPr lang="zh-CN" altLang="en-US" dirty="0"/>
              <a:t>年的二次黑客攻击事件中，农协银行均未能幸免，损失惨重。</a:t>
            </a:r>
          </a:p>
        </p:txBody>
      </p:sp>
      <p:sp>
        <p:nvSpPr>
          <p:cNvPr id="12" name="文本框 5"/>
          <p:cNvSpPr txBox="1">
            <a:spLocks noChangeArrowheads="1"/>
          </p:cNvSpPr>
          <p:nvPr/>
        </p:nvSpPr>
        <p:spPr bwMode="auto">
          <a:xfrm>
            <a:off x="1261857" y="3615666"/>
            <a:ext cx="7557931"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Clr>
                <a:schemeClr val="accent1"/>
              </a:buClr>
              <a:buFont typeface="Wingdings" panose="05000000000000000000" pitchFamily="2" charset="2"/>
              <a:buChar char="q"/>
            </a:pPr>
            <a:r>
              <a:rPr lang="en-US" altLang="zh-CN" dirty="0"/>
              <a:t>2010</a:t>
            </a:r>
            <a:r>
              <a:rPr lang="zh-CN" altLang="en-US" dirty="0"/>
              <a:t>年</a:t>
            </a:r>
            <a:r>
              <a:rPr lang="en-US" altLang="zh-CN" dirty="0"/>
              <a:t>9</a:t>
            </a:r>
            <a:r>
              <a:rPr lang="zh-CN" altLang="en-US" dirty="0"/>
              <a:t>月</a:t>
            </a:r>
            <a:r>
              <a:rPr lang="en-US" altLang="zh-CN" dirty="0"/>
              <a:t>4</a:t>
            </a:r>
            <a:r>
              <a:rPr lang="zh-CN" altLang="en-US" dirty="0"/>
              <a:t>日，农协银行委托外包商韩国</a:t>
            </a:r>
            <a:r>
              <a:rPr lang="en-US" altLang="zh-CN" dirty="0"/>
              <a:t>IBM</a:t>
            </a:r>
            <a:r>
              <a:rPr lang="zh-CN" altLang="en-US" dirty="0"/>
              <a:t>公司职员韩某从网络上下载了一份某个咖啡店提供的免费礼品卷，并将其用于下载电影到业务用途的笔记本时感染了由朝鲜</a:t>
            </a:r>
            <a:r>
              <a:rPr lang="zh-CN" altLang="zh-CN" dirty="0"/>
              <a:t>侦查总局</a:t>
            </a:r>
            <a:r>
              <a:rPr lang="zh-CN" altLang="en-US" dirty="0"/>
              <a:t>埋伏的病毒。</a:t>
            </a:r>
          </a:p>
        </p:txBody>
      </p:sp>
      <p:sp>
        <p:nvSpPr>
          <p:cNvPr id="13" name="文本框 6"/>
          <p:cNvSpPr txBox="1">
            <a:spLocks noChangeArrowheads="1"/>
          </p:cNvSpPr>
          <p:nvPr/>
        </p:nvSpPr>
        <p:spPr bwMode="auto">
          <a:xfrm>
            <a:off x="1314473" y="4842385"/>
            <a:ext cx="7557931"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zh-CN" altLang="en-US" dirty="0"/>
              <a:t>在随后的</a:t>
            </a:r>
            <a:r>
              <a:rPr lang="en-US" altLang="zh-CN" dirty="0"/>
              <a:t>7</a:t>
            </a:r>
            <a:r>
              <a:rPr lang="zh-CN" altLang="en-US" dirty="0"/>
              <a:t>个月中，朝鲜</a:t>
            </a:r>
            <a:r>
              <a:rPr lang="zh-CN" altLang="zh-CN" dirty="0"/>
              <a:t>侦查总局</a:t>
            </a:r>
            <a:r>
              <a:rPr lang="zh-CN" altLang="en-US" dirty="0"/>
              <a:t>先后在韩某的笔记本电脑上种下了大量恶意病毒（据说有</a:t>
            </a:r>
            <a:r>
              <a:rPr lang="en-US" altLang="zh-CN" dirty="0"/>
              <a:t>81</a:t>
            </a:r>
            <a:r>
              <a:rPr lang="zh-CN" altLang="en-US" dirty="0"/>
              <a:t>个之多），盗取了最高级权限和农协银行的各种信息并设置了窃听软件。对此，韩某竟一无所知。</a:t>
            </a:r>
          </a:p>
        </p:txBody>
      </p:sp>
      <p:grpSp>
        <p:nvGrpSpPr>
          <p:cNvPr id="14" name="组合 12"/>
          <p:cNvGrpSpPr>
            <a:grpSpLocks/>
          </p:cNvGrpSpPr>
          <p:nvPr/>
        </p:nvGrpSpPr>
        <p:grpSpPr bwMode="auto">
          <a:xfrm>
            <a:off x="6172439" y="1038787"/>
            <a:ext cx="2647350" cy="2705358"/>
            <a:chOff x="5649118" y="1024285"/>
            <a:chExt cx="3091991" cy="3142918"/>
          </a:xfrm>
        </p:grpSpPr>
        <p:grpSp>
          <p:nvGrpSpPr>
            <p:cNvPr id="15" name="组合 11"/>
            <p:cNvGrpSpPr>
              <a:grpSpLocks/>
            </p:cNvGrpSpPr>
            <p:nvPr/>
          </p:nvGrpSpPr>
          <p:grpSpPr bwMode="auto">
            <a:xfrm>
              <a:off x="5649118" y="1024285"/>
              <a:ext cx="3091991" cy="3142918"/>
              <a:chOff x="5646655" y="1043301"/>
              <a:chExt cx="3091991" cy="3142918"/>
            </a:xfrm>
          </p:grpSpPr>
          <p:sp>
            <p:nvSpPr>
              <p:cNvPr id="17" name="文本框 16"/>
              <p:cNvSpPr txBox="1"/>
              <p:nvPr/>
            </p:nvSpPr>
            <p:spPr>
              <a:xfrm>
                <a:off x="6015640" y="1043301"/>
                <a:ext cx="1981880" cy="830997"/>
              </a:xfrm>
              <a:prstGeom prst="rect">
                <a:avLst/>
              </a:prstGeom>
              <a:noFill/>
              <a:scene3d>
                <a:camera prst="isometricTopUp"/>
                <a:lightRig rig="threePt" dir="t"/>
              </a:scene3d>
            </p:spPr>
            <p:txBody>
              <a:bodyPr>
                <a:spAutoFit/>
              </a:bodyPr>
              <a:lstStyle/>
              <a:p>
                <a:pPr eaLnBrk="1" fontAlgn="auto" hangingPunct="1">
                  <a:spcBef>
                    <a:spcPts val="0"/>
                  </a:spcBef>
                  <a:spcAft>
                    <a:spcPts val="0"/>
                  </a:spcAft>
                  <a:defRPr/>
                </a:pPr>
                <a:r>
                  <a:rPr lang="zh-CN" altLang="en-US" sz="2400" b="1" dirty="0">
                    <a:latin typeface="+mn-ea"/>
                  </a:rPr>
                  <a:t>高清大片免费观看卷？！</a:t>
                </a:r>
              </a:p>
            </p:txBody>
          </p:sp>
          <p:pic>
            <p:nvPicPr>
              <p:cNvPr id="18" name="图片 9"/>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46655" y="1202593"/>
                <a:ext cx="3091991" cy="29836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16" name="云形标注 15"/>
            <p:cNvSpPr/>
            <p:nvPr/>
          </p:nvSpPr>
          <p:spPr>
            <a:xfrm rot="20226495">
              <a:off x="6049109" y="1125874"/>
              <a:ext cx="1801546" cy="761920"/>
            </a:xfrm>
            <a:prstGeom prst="cloudCallout">
              <a:avLst>
                <a:gd name="adj1" fmla="val 26975"/>
                <a:gd name="adj2" fmla="val 84799"/>
              </a:avLst>
            </a:prstGeom>
            <a:noFill/>
            <a:ln>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9" name="文本框 18">
            <a:extLst>
              <a:ext uri="{FF2B5EF4-FFF2-40B4-BE49-F238E27FC236}">
                <a16:creationId xmlns:a16="http://schemas.microsoft.com/office/drawing/2014/main" id="{833C4AC4-2E7A-4E0F-AB68-6BDCC3784EE1}"/>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wipe(up)">
                                      <p:cBhvr>
                                        <p:cTn id="7" dur="500"/>
                                        <p:tgtEl>
                                          <p:spTgt spid="9"/>
                                        </p:tgtEl>
                                      </p:cBhvr>
                                    </p:animEffect>
                                  </p:childTnLst>
                                </p:cTn>
                              </p:par>
                              <p:par>
                                <p:cTn id="8" presetID="22" presetClass="entr" presetSubtype="1" fill="hold" grpId="0" nodeType="withEffect">
                                  <p:stCondLst>
                                    <p:cond delay="0"/>
                                  </p:stCondLst>
                                  <p:childTnLst>
                                    <p:set>
                                      <p:cBhvr>
                                        <p:cTn id="9" dur="1" fill="hold">
                                          <p:stCondLst>
                                            <p:cond delay="0"/>
                                          </p:stCondLst>
                                        </p:cTn>
                                        <p:tgtEl>
                                          <p:spTgt spid="10"/>
                                        </p:tgtEl>
                                        <p:attrNameLst>
                                          <p:attrName>style.visibility</p:attrName>
                                        </p:attrNameLst>
                                      </p:cBhvr>
                                      <p:to>
                                        <p:strVal val="visible"/>
                                      </p:to>
                                    </p:set>
                                    <p:animEffect transition="in" filter="wipe(up)">
                                      <p:cBhvr>
                                        <p:cTn id="10" dur="500"/>
                                        <p:tgtEl>
                                          <p:spTgt spid="10"/>
                                        </p:tgtEl>
                                      </p:cBhvr>
                                    </p:animEffect>
                                  </p:childTnLst>
                                </p:cTn>
                              </p:par>
                              <p:par>
                                <p:cTn id="11" presetID="22" presetClass="entr" presetSubtype="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wipe(up)">
                                      <p:cBhvr>
                                        <p:cTn id="13" dur="500"/>
                                        <p:tgtEl>
                                          <p:spTgt spid="14"/>
                                        </p:tgtEl>
                                      </p:cBhvr>
                                    </p:animEffect>
                                  </p:childTnLst>
                                </p:cTn>
                              </p:par>
                              <p:par>
                                <p:cTn id="14" presetID="22" presetClass="entr" presetSubtype="8" fill="hold" grpId="0" nodeType="withEffect">
                                  <p:stCondLst>
                                    <p:cond delay="0"/>
                                  </p:stCondLst>
                                  <p:childTnLst>
                                    <p:set>
                                      <p:cBhvr>
                                        <p:cTn id="15" dur="1" fill="hold">
                                          <p:stCondLst>
                                            <p:cond delay="0"/>
                                          </p:stCondLst>
                                        </p:cTn>
                                        <p:tgtEl>
                                          <p:spTgt spid="12"/>
                                        </p:tgtEl>
                                        <p:attrNameLst>
                                          <p:attrName>style.visibility</p:attrName>
                                        </p:attrNameLst>
                                      </p:cBhvr>
                                      <p:to>
                                        <p:strVal val="visible"/>
                                      </p:to>
                                    </p:set>
                                    <p:animEffect transition="in" filter="wipe(left)">
                                      <p:cBhvr>
                                        <p:cTn id="16" dur="500"/>
                                        <p:tgtEl>
                                          <p:spTgt spid="12"/>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13"/>
                                        </p:tgtEl>
                                        <p:attrNameLst>
                                          <p:attrName>style.visibility</p:attrName>
                                        </p:attrNameLst>
                                      </p:cBhvr>
                                      <p:to>
                                        <p:strVal val="visible"/>
                                      </p:to>
                                    </p:set>
                                    <p:animEffect transition="in" filter="wipe(left)">
                                      <p:cBhvr>
                                        <p:cTn id="19"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0" grpId="0"/>
      <p:bldP spid="12" grpId="0"/>
      <p:bldP spid="13" grpId="0"/>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文本框 6"/>
          <p:cNvSpPr txBox="1">
            <a:spLocks noChangeArrowheads="1"/>
          </p:cNvSpPr>
          <p:nvPr/>
        </p:nvSpPr>
        <p:spPr bwMode="auto">
          <a:xfrm>
            <a:off x="1171723" y="1127944"/>
            <a:ext cx="7618595"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eaLnBrk="1" hangingPunct="1">
              <a:buClr>
                <a:schemeClr val="accent1"/>
              </a:buClr>
              <a:buFont typeface="Wingdings" panose="05000000000000000000" pitchFamily="2" charset="2"/>
              <a:buChar char="q"/>
            </a:pPr>
            <a:r>
              <a:rPr lang="zh-CN" altLang="en-US" dirty="0"/>
              <a:t>在这</a:t>
            </a:r>
            <a:r>
              <a:rPr lang="en-US" altLang="zh-CN" dirty="0"/>
              <a:t>7</a:t>
            </a:r>
            <a:r>
              <a:rPr lang="zh-CN" altLang="en-US" dirty="0"/>
              <a:t>个月中，攻击者通过韩某的笔记本进入并控制了农协银行的所有重要系统并窃取了重要资料，破坏了所有的备份却故意显示备份正常。</a:t>
            </a:r>
          </a:p>
        </p:txBody>
      </p:sp>
      <p:sp>
        <p:nvSpPr>
          <p:cNvPr id="8" name="文本框 7"/>
          <p:cNvSpPr txBox="1">
            <a:spLocks noChangeArrowheads="1"/>
          </p:cNvSpPr>
          <p:nvPr/>
        </p:nvSpPr>
        <p:spPr bwMode="auto">
          <a:xfrm>
            <a:off x="1171724" y="2153469"/>
            <a:ext cx="756703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en-US" altLang="zh-CN" dirty="0"/>
              <a:t>2011</a:t>
            </a:r>
            <a:r>
              <a:rPr lang="zh-CN" altLang="en-US" dirty="0"/>
              <a:t>年</a:t>
            </a:r>
            <a:r>
              <a:rPr lang="en-US" altLang="zh-CN" dirty="0"/>
              <a:t>4</a:t>
            </a:r>
            <a:r>
              <a:rPr lang="zh-CN" altLang="en-US" dirty="0"/>
              <a:t>月</a:t>
            </a:r>
            <a:r>
              <a:rPr lang="en-US" altLang="zh-CN" dirty="0"/>
              <a:t>12</a:t>
            </a:r>
            <a:r>
              <a:rPr lang="zh-CN" altLang="en-US" dirty="0"/>
              <a:t>日下午，当韩某再次来到农协银行时，埋伏在其笔记本中的病毒发出了总爆发的指令（</a:t>
            </a:r>
            <a:r>
              <a:rPr lang="en-US" altLang="zh-CN" dirty="0"/>
              <a:t>RM.DD</a:t>
            </a:r>
            <a:r>
              <a:rPr lang="zh-CN" altLang="en-US" dirty="0"/>
              <a:t>）。</a:t>
            </a:r>
          </a:p>
        </p:txBody>
      </p:sp>
      <p:sp>
        <p:nvSpPr>
          <p:cNvPr id="9" name="文本框 8"/>
          <p:cNvSpPr txBox="1">
            <a:spLocks noChangeArrowheads="1"/>
          </p:cNvSpPr>
          <p:nvPr/>
        </p:nvSpPr>
        <p:spPr bwMode="auto">
          <a:xfrm>
            <a:off x="1171722" y="3178776"/>
            <a:ext cx="7567033" cy="6463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zh-CN" altLang="en-US" dirty="0"/>
              <a:t>农协银行</a:t>
            </a:r>
            <a:r>
              <a:rPr lang="en-US" altLang="zh-CN" dirty="0"/>
              <a:t>530</a:t>
            </a:r>
            <a:r>
              <a:rPr lang="zh-CN" altLang="en-US" dirty="0"/>
              <a:t>台服务器中的</a:t>
            </a:r>
            <a:r>
              <a:rPr lang="en-US" altLang="zh-CN" dirty="0"/>
              <a:t>275</a:t>
            </a:r>
            <a:r>
              <a:rPr lang="zh-CN" altLang="en-US" dirty="0"/>
              <a:t>台上的数据文件全部被删除并充当僵死向别的服务器发动攻击。</a:t>
            </a:r>
          </a:p>
        </p:txBody>
      </p:sp>
      <p:sp>
        <p:nvSpPr>
          <p:cNvPr id="10" name="矩形 9"/>
          <p:cNvSpPr>
            <a:spLocks noChangeArrowheads="1"/>
          </p:cNvSpPr>
          <p:nvPr/>
        </p:nvSpPr>
        <p:spPr bwMode="auto">
          <a:xfrm>
            <a:off x="1171722" y="4204082"/>
            <a:ext cx="4281427" cy="147732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zh-CN" altLang="en-US" dirty="0"/>
              <a:t>攻击持续了大约</a:t>
            </a:r>
            <a:r>
              <a:rPr lang="en-US" altLang="zh-CN" dirty="0"/>
              <a:t>40</a:t>
            </a:r>
            <a:r>
              <a:rPr lang="zh-CN" altLang="en-US" dirty="0"/>
              <a:t>分钟，有超过</a:t>
            </a:r>
            <a:r>
              <a:rPr lang="en-US" altLang="zh-CN" dirty="0"/>
              <a:t>320</a:t>
            </a:r>
            <a:r>
              <a:rPr lang="zh-CN" altLang="en-US" dirty="0"/>
              <a:t>台服务器受到攻击，</a:t>
            </a:r>
            <a:r>
              <a:rPr lang="en-US" altLang="zh-CN" dirty="0"/>
              <a:t>1154</a:t>
            </a:r>
            <a:r>
              <a:rPr lang="zh-CN" altLang="en-US" dirty="0"/>
              <a:t>个分支行的服务全部中断，超过</a:t>
            </a:r>
            <a:r>
              <a:rPr lang="en-US" altLang="zh-CN" dirty="0"/>
              <a:t>520</a:t>
            </a:r>
            <a:r>
              <a:rPr lang="zh-CN" altLang="en-US" dirty="0"/>
              <a:t>万名客户的信用卡交易记录被彻底删除，农协银行的所有业务都受到影响。</a:t>
            </a:r>
          </a:p>
        </p:txBody>
      </p:sp>
      <p:sp>
        <p:nvSpPr>
          <p:cNvPr id="11" name="矩形 10"/>
          <p:cNvSpPr>
            <a:spLocks noChangeArrowheads="1"/>
          </p:cNvSpPr>
          <p:nvPr/>
        </p:nvSpPr>
        <p:spPr bwMode="auto">
          <a:xfrm>
            <a:off x="1188349" y="5852843"/>
            <a:ext cx="42648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marL="285750" indent="-285750">
              <a:defRPr>
                <a:solidFill>
                  <a:schemeClr val="tx1"/>
                </a:solidFill>
                <a:latin typeface="Century Gothic" panose="020B0502020202020204" pitchFamily="34" charset="0"/>
              </a:defRPr>
            </a:lvl1pPr>
            <a:lvl2pPr marL="742950" indent="-285750">
              <a:defRPr>
                <a:solidFill>
                  <a:schemeClr val="tx1"/>
                </a:solidFill>
                <a:latin typeface="Century Gothic" panose="020B0502020202020204" pitchFamily="34" charset="0"/>
              </a:defRPr>
            </a:lvl2pPr>
            <a:lvl3pPr marL="1143000" indent="-228600">
              <a:defRPr>
                <a:solidFill>
                  <a:schemeClr val="tx1"/>
                </a:solidFill>
                <a:latin typeface="Century Gothic" panose="020B0502020202020204" pitchFamily="34" charset="0"/>
              </a:defRPr>
            </a:lvl3pPr>
            <a:lvl4pPr marL="1600200" indent="-228600">
              <a:defRPr>
                <a:solidFill>
                  <a:schemeClr val="tx1"/>
                </a:solidFill>
                <a:latin typeface="Century Gothic" panose="020B0502020202020204" pitchFamily="34" charset="0"/>
              </a:defRPr>
            </a:lvl4pPr>
            <a:lvl5pPr marL="2057400" indent="-228600">
              <a:defRPr>
                <a:solidFill>
                  <a:schemeClr val="tx1"/>
                </a:solidFill>
                <a:latin typeface="Century Gothic" panose="020B0502020202020204" pitchFamily="34" charset="0"/>
              </a:defRPr>
            </a:lvl5pPr>
            <a:lvl6pPr marL="2514600" indent="-228600" defTabSz="457200" fontAlgn="base">
              <a:spcBef>
                <a:spcPct val="0"/>
              </a:spcBef>
              <a:spcAft>
                <a:spcPct val="0"/>
              </a:spcAft>
              <a:defRPr>
                <a:solidFill>
                  <a:schemeClr val="tx1"/>
                </a:solidFill>
                <a:latin typeface="Century Gothic" panose="020B0502020202020204" pitchFamily="34" charset="0"/>
              </a:defRPr>
            </a:lvl6pPr>
            <a:lvl7pPr marL="2971800" indent="-228600" defTabSz="457200" fontAlgn="base">
              <a:spcBef>
                <a:spcPct val="0"/>
              </a:spcBef>
              <a:spcAft>
                <a:spcPct val="0"/>
              </a:spcAft>
              <a:defRPr>
                <a:solidFill>
                  <a:schemeClr val="tx1"/>
                </a:solidFill>
                <a:latin typeface="Century Gothic" panose="020B0502020202020204" pitchFamily="34" charset="0"/>
              </a:defRPr>
            </a:lvl7pPr>
            <a:lvl8pPr marL="3429000" indent="-228600" defTabSz="457200" fontAlgn="base">
              <a:spcBef>
                <a:spcPct val="0"/>
              </a:spcBef>
              <a:spcAft>
                <a:spcPct val="0"/>
              </a:spcAft>
              <a:defRPr>
                <a:solidFill>
                  <a:schemeClr val="tx1"/>
                </a:solidFill>
                <a:latin typeface="Century Gothic" panose="020B0502020202020204" pitchFamily="34" charset="0"/>
              </a:defRPr>
            </a:lvl8pPr>
            <a:lvl9pPr marL="3886200" indent="-228600" defTabSz="457200" fontAlgn="base">
              <a:spcBef>
                <a:spcPct val="0"/>
              </a:spcBef>
              <a:spcAft>
                <a:spcPct val="0"/>
              </a:spcAft>
              <a:defRPr>
                <a:solidFill>
                  <a:schemeClr val="tx1"/>
                </a:solidFill>
                <a:latin typeface="Century Gothic" panose="020B0502020202020204" pitchFamily="34" charset="0"/>
              </a:defRPr>
            </a:lvl9pPr>
          </a:lstStyle>
          <a:p>
            <a:pPr>
              <a:buClr>
                <a:schemeClr val="accent1"/>
              </a:buClr>
              <a:buFont typeface="Wingdings" panose="05000000000000000000" pitchFamily="2" charset="2"/>
              <a:buChar char="q"/>
            </a:pPr>
            <a:r>
              <a:rPr lang="zh-CN" altLang="en-US" dirty="0"/>
              <a:t>农协银行停摆整整三天，部分重要业务到</a:t>
            </a:r>
            <a:r>
              <a:rPr lang="en-US" altLang="zh-CN" dirty="0"/>
              <a:t>4</a:t>
            </a:r>
            <a:r>
              <a:rPr lang="zh-CN" altLang="en-US" dirty="0"/>
              <a:t>月</a:t>
            </a:r>
            <a:r>
              <a:rPr lang="en-US" altLang="zh-CN" dirty="0"/>
              <a:t>18</a:t>
            </a:r>
            <a:r>
              <a:rPr lang="zh-CN" altLang="en-US" dirty="0"/>
              <a:t>日才恢复。一直到</a:t>
            </a:r>
            <a:r>
              <a:rPr lang="en-US" altLang="zh-CN" dirty="0"/>
              <a:t>4</a:t>
            </a:r>
            <a:r>
              <a:rPr lang="zh-CN" altLang="en-US" dirty="0"/>
              <a:t>月</a:t>
            </a:r>
            <a:r>
              <a:rPr lang="en-US" altLang="zh-CN" dirty="0"/>
              <a:t>30</a:t>
            </a:r>
            <a:r>
              <a:rPr lang="zh-CN" altLang="en-US" dirty="0"/>
              <a:t>日，农协银行的所有业务才恢复正常。</a:t>
            </a:r>
          </a:p>
        </p:txBody>
      </p:sp>
      <p:pic>
        <p:nvPicPr>
          <p:cNvPr id="2" name="图片 1"/>
          <p:cNvPicPr>
            <a:picLocks noChangeAspect="1"/>
          </p:cNvPicPr>
          <p:nvPr/>
        </p:nvPicPr>
        <p:blipFill>
          <a:blip r:embed="rId2"/>
          <a:stretch>
            <a:fillRect/>
          </a:stretch>
        </p:blipFill>
        <p:spPr>
          <a:xfrm>
            <a:off x="5453149" y="4211206"/>
            <a:ext cx="3582780" cy="2372474"/>
          </a:xfrm>
          <a:prstGeom prst="rect">
            <a:avLst/>
          </a:prstGeom>
        </p:spPr>
      </p:pic>
      <p:sp>
        <p:nvSpPr>
          <p:cNvPr id="12" name="文本框 11">
            <a:extLst>
              <a:ext uri="{FF2B5EF4-FFF2-40B4-BE49-F238E27FC236}">
                <a16:creationId xmlns:a16="http://schemas.microsoft.com/office/drawing/2014/main" id="{0CFEB47A-8E11-4E38-9AEA-2431338AD888}"/>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latin typeface="+mn-lt"/>
              </a:rPr>
              <a:t>1.4 </a:t>
            </a:r>
            <a:r>
              <a:rPr lang="zh-CN" altLang="en-US" sz="2800" dirty="0">
                <a:latin typeface="+mn-lt"/>
              </a:rPr>
              <a:t>若干典型的安全事件</a:t>
            </a:r>
            <a:endParaRPr lang="en-US" altLang="zh-CN" sz="2800" dirty="0">
              <a:latin typeface="+mj-ea"/>
              <a:ea typeface="+mj-ea"/>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1"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wipe(up)">
                                      <p:cBhvr>
                                        <p:cTn id="12" dur="500"/>
                                        <p:tgtEl>
                                          <p:spTgt spid="8"/>
                                        </p:tgtEl>
                                      </p:cBhvr>
                                    </p:animEffect>
                                  </p:childTnLst>
                                </p:cTn>
                              </p:par>
                            </p:childTnLst>
                          </p:cTn>
                        </p:par>
                      </p:childTnLst>
                    </p:cTn>
                  </p:par>
                  <p:par>
                    <p:cTn id="13" fill="hold">
                      <p:stCondLst>
                        <p:cond delay="indefinite"/>
                      </p:stCondLst>
                      <p:childTnLst>
                        <p:par>
                          <p:cTn id="14" fill="hold">
                            <p:stCondLst>
                              <p:cond delay="0"/>
                            </p:stCondLst>
                            <p:childTnLst>
                              <p:par>
                                <p:cTn id="15" presetID="22" presetClass="entr" presetSubtype="1" fill="hold" grpId="0"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wipe(up)">
                                      <p:cBhvr>
                                        <p:cTn id="17" dur="500"/>
                                        <p:tgtEl>
                                          <p:spTgt spid="9"/>
                                        </p:tgtEl>
                                      </p:cBhvr>
                                    </p:animEffect>
                                  </p:childTnLst>
                                </p:cTn>
                              </p:par>
                            </p:childTnLst>
                          </p:cTn>
                        </p:par>
                      </p:childTnLst>
                    </p:cTn>
                  </p:par>
                  <p:par>
                    <p:cTn id="18" fill="hold">
                      <p:stCondLst>
                        <p:cond delay="indefinite"/>
                      </p:stCondLst>
                      <p:childTnLst>
                        <p:par>
                          <p:cTn id="19" fill="hold">
                            <p:stCondLst>
                              <p:cond delay="0"/>
                            </p:stCondLst>
                            <p:childTnLst>
                              <p:par>
                                <p:cTn id="20" presetID="22" presetClass="entr" presetSubtype="1" fill="hold" grpId="0" nodeType="clickEffect">
                                  <p:stCondLst>
                                    <p:cond delay="0"/>
                                  </p:stCondLst>
                                  <p:childTnLst>
                                    <p:set>
                                      <p:cBhvr>
                                        <p:cTn id="21" dur="1" fill="hold">
                                          <p:stCondLst>
                                            <p:cond delay="0"/>
                                          </p:stCondLst>
                                        </p:cTn>
                                        <p:tgtEl>
                                          <p:spTgt spid="10"/>
                                        </p:tgtEl>
                                        <p:attrNameLst>
                                          <p:attrName>style.visibility</p:attrName>
                                        </p:attrNameLst>
                                      </p:cBhvr>
                                      <p:to>
                                        <p:strVal val="visible"/>
                                      </p:to>
                                    </p:set>
                                    <p:animEffect transition="in" filter="wipe(up)">
                                      <p:cBhvr>
                                        <p:cTn id="22" dur="500"/>
                                        <p:tgtEl>
                                          <p:spTgt spid="10"/>
                                        </p:tgtEl>
                                      </p:cBhvr>
                                    </p:animEffect>
                                  </p:childTnLst>
                                </p:cTn>
                              </p:par>
                            </p:childTnLst>
                          </p:cTn>
                        </p:par>
                      </p:childTnLst>
                    </p:cTn>
                  </p:par>
                  <p:par>
                    <p:cTn id="23" fill="hold">
                      <p:stCondLst>
                        <p:cond delay="indefinite"/>
                      </p:stCondLst>
                      <p:childTnLst>
                        <p:par>
                          <p:cTn id="24" fill="hold">
                            <p:stCondLst>
                              <p:cond delay="0"/>
                            </p:stCondLst>
                            <p:childTnLst>
                              <p:par>
                                <p:cTn id="25" presetID="22" presetClass="entr" presetSubtype="1" fill="hold" grpId="0" nodeType="clickEffect">
                                  <p:stCondLst>
                                    <p:cond delay="0"/>
                                  </p:stCondLst>
                                  <p:childTnLst>
                                    <p:set>
                                      <p:cBhvr>
                                        <p:cTn id="26" dur="1" fill="hold">
                                          <p:stCondLst>
                                            <p:cond delay="0"/>
                                          </p:stCondLst>
                                        </p:cTn>
                                        <p:tgtEl>
                                          <p:spTgt spid="11"/>
                                        </p:tgtEl>
                                        <p:attrNameLst>
                                          <p:attrName>style.visibility</p:attrName>
                                        </p:attrNameLst>
                                      </p:cBhvr>
                                      <p:to>
                                        <p:strVal val="visible"/>
                                      </p:to>
                                    </p:set>
                                    <p:animEffect transition="in" filter="wipe(up)">
                                      <p:cBhvr>
                                        <p:cTn id="27" dur="500"/>
                                        <p:tgtEl>
                                          <p:spTgt spid="11"/>
                                        </p:tgtEl>
                                      </p:cBhvr>
                                    </p:animEffect>
                                  </p:childTnLst>
                                </p:cTn>
                              </p:par>
                            </p:childTnLst>
                          </p:cTn>
                        </p:par>
                        <p:par>
                          <p:cTn id="28" fill="hold">
                            <p:stCondLst>
                              <p:cond delay="500"/>
                            </p:stCondLst>
                            <p:childTnLst>
                              <p:par>
                                <p:cTn id="29" presetID="21" presetClass="entr" presetSubtype="1" fill="hold" nodeType="afterEffect">
                                  <p:stCondLst>
                                    <p:cond delay="0"/>
                                  </p:stCondLst>
                                  <p:childTnLst>
                                    <p:set>
                                      <p:cBhvr>
                                        <p:cTn id="30" dur="1" fill="hold">
                                          <p:stCondLst>
                                            <p:cond delay="0"/>
                                          </p:stCondLst>
                                        </p:cTn>
                                        <p:tgtEl>
                                          <p:spTgt spid="2"/>
                                        </p:tgtEl>
                                        <p:attrNameLst>
                                          <p:attrName>style.visibility</p:attrName>
                                        </p:attrNameLst>
                                      </p:cBhvr>
                                      <p:to>
                                        <p:strVal val="visible"/>
                                      </p:to>
                                    </p:set>
                                    <p:animEffect transition="in" filter="wheel(1)">
                                      <p:cBhvr>
                                        <p:cTn id="31"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9" grpId="0"/>
      <p:bldP spid="10" grpId="0"/>
      <p:bldP spid="11" grpId="0"/>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第</a:t>
            </a:r>
            <a:r>
              <a:rPr lang="en-US" altLang="zh-CN" sz="2800" dirty="0">
                <a:latin typeface="+mn-lt"/>
              </a:rPr>
              <a:t>1</a:t>
            </a:r>
            <a:r>
              <a:rPr lang="zh-CN" altLang="en-US" sz="2800" dirty="0">
                <a:latin typeface="+mn-lt"/>
              </a:rPr>
              <a:t>章作业</a:t>
            </a:r>
            <a:endParaRPr lang="en-US" altLang="zh-CN" sz="2800" dirty="0">
              <a:latin typeface="+mj-ea"/>
              <a:ea typeface="+mj-ea"/>
            </a:endParaRPr>
          </a:p>
        </p:txBody>
      </p:sp>
      <p:sp>
        <p:nvSpPr>
          <p:cNvPr id="18" name="文本框 17">
            <a:extLst>
              <a:ext uri="{FF2B5EF4-FFF2-40B4-BE49-F238E27FC236}">
                <a16:creationId xmlns:a16="http://schemas.microsoft.com/office/drawing/2014/main" id="{23D64DC5-83B3-4EBE-8BD8-1562309A54F9}"/>
              </a:ext>
            </a:extLst>
          </p:cNvPr>
          <p:cNvSpPr txBox="1"/>
          <p:nvPr/>
        </p:nvSpPr>
        <p:spPr>
          <a:xfrm>
            <a:off x="1143000" y="1361956"/>
            <a:ext cx="4572000" cy="369332"/>
          </a:xfrm>
          <a:prstGeom prst="rect">
            <a:avLst/>
          </a:prstGeom>
          <a:noFill/>
        </p:spPr>
        <p:txBody>
          <a:bodyPr wrap="square">
            <a:spAutoFit/>
          </a:bodyPr>
          <a:lstStyle/>
          <a:p>
            <a:r>
              <a:rPr lang="zh-CN" altLang="en-US" dirty="0"/>
              <a:t>（</a:t>
            </a:r>
            <a:r>
              <a:rPr lang="en-US" altLang="zh-CN" dirty="0"/>
              <a:t>1</a:t>
            </a:r>
            <a:r>
              <a:rPr lang="zh-CN" altLang="en-US" dirty="0"/>
              <a:t>）阐述信息安全的定义、目的和属性</a:t>
            </a:r>
          </a:p>
        </p:txBody>
      </p:sp>
      <p:sp>
        <p:nvSpPr>
          <p:cNvPr id="19" name="文本框 18">
            <a:extLst>
              <a:ext uri="{FF2B5EF4-FFF2-40B4-BE49-F238E27FC236}">
                <a16:creationId xmlns:a16="http://schemas.microsoft.com/office/drawing/2014/main" id="{484AEECF-56EC-45A2-ACAE-3755C5B74708}"/>
              </a:ext>
            </a:extLst>
          </p:cNvPr>
          <p:cNvSpPr txBox="1"/>
          <p:nvPr/>
        </p:nvSpPr>
        <p:spPr>
          <a:xfrm>
            <a:off x="1143000" y="2051327"/>
            <a:ext cx="7193756" cy="369332"/>
          </a:xfrm>
          <a:prstGeom prst="rect">
            <a:avLst/>
          </a:prstGeom>
          <a:noFill/>
        </p:spPr>
        <p:txBody>
          <a:bodyPr wrap="square">
            <a:spAutoFit/>
          </a:bodyPr>
          <a:lstStyle/>
          <a:p>
            <a:pPr marL="0" marR="0" lvl="0" indent="0" algn="l" defTabSz="457200" rtl="0" eaLnBrk="1" fontAlgn="base" latinLnBrk="0" hangingPunct="1">
              <a:lnSpc>
                <a:spcPct val="100000"/>
              </a:lnSpc>
              <a:spcBef>
                <a:spcPct val="0"/>
              </a:spcBef>
              <a:spcAft>
                <a:spcPct val="0"/>
              </a:spcAft>
              <a:buClrTx/>
              <a:buSzTx/>
              <a:buFontTx/>
              <a:buNone/>
              <a:tabLst/>
              <a:defRPr/>
            </a:pPr>
            <a:r>
              <a:rPr kumimoji="0" lang="zh-CN" altLang="en-US" sz="1800" b="0" i="0" u="none" strike="noStrike" kern="1200" cap="none" spc="0" normalizeH="0" baseline="0" noProof="0" dirty="0">
                <a:ln>
                  <a:noFill/>
                </a:ln>
                <a:effectLst/>
                <a:uLnTx/>
                <a:uFillTx/>
                <a:latin typeface="+mn-ea"/>
                <a:cs typeface="+mn-cs"/>
              </a:rPr>
              <a:t>（</a:t>
            </a:r>
            <a:r>
              <a:rPr kumimoji="0" lang="en-US" altLang="zh-CN" sz="1800" b="0" i="0" u="none" strike="noStrike" kern="1200" cap="none" spc="0" normalizeH="0" baseline="0" noProof="0" dirty="0">
                <a:ln>
                  <a:noFill/>
                </a:ln>
                <a:effectLst/>
                <a:uLnTx/>
                <a:uFillTx/>
                <a:latin typeface="+mn-ea"/>
                <a:cs typeface="+mn-cs"/>
              </a:rPr>
              <a:t>2</a:t>
            </a:r>
            <a:r>
              <a:rPr kumimoji="0" lang="zh-CN" altLang="en-US" sz="1800" b="0" i="0" u="none" strike="noStrike" kern="1200" cap="none" spc="0" normalizeH="0" baseline="0" noProof="0" dirty="0">
                <a:ln>
                  <a:noFill/>
                </a:ln>
                <a:effectLst/>
                <a:uLnTx/>
                <a:uFillTx/>
                <a:latin typeface="+mn-ea"/>
                <a:cs typeface="+mn-cs"/>
              </a:rPr>
              <a:t>）在</a:t>
            </a:r>
            <a:r>
              <a:rPr kumimoji="0" lang="en-US" altLang="zh-CN" sz="1800" b="0" i="0" u="none" strike="noStrike" kern="1200" cap="none" spc="0" normalizeH="0" baseline="0" noProof="0" dirty="0">
                <a:ln>
                  <a:noFill/>
                </a:ln>
                <a:effectLst/>
                <a:uLnTx/>
                <a:uFillTx/>
                <a:latin typeface="+mn-ea"/>
                <a:cs typeface="+mn-cs"/>
              </a:rPr>
              <a:t>TCP/IP</a:t>
            </a:r>
            <a:r>
              <a:rPr kumimoji="0" lang="zh-CN" altLang="en-US" sz="1800" b="0" i="0" u="none" strike="noStrike" kern="1200" cap="none" spc="0" normalizeH="0" baseline="0" noProof="0" dirty="0">
                <a:ln>
                  <a:noFill/>
                </a:ln>
                <a:effectLst/>
                <a:uLnTx/>
                <a:uFillTx/>
                <a:latin typeface="+mn-ea"/>
                <a:cs typeface="+mn-cs"/>
              </a:rPr>
              <a:t>模型的各个层次上分别面临着哪些安全威胁？</a:t>
            </a:r>
          </a:p>
        </p:txBody>
      </p:sp>
      <p:sp>
        <p:nvSpPr>
          <p:cNvPr id="20" name="文本框 19">
            <a:extLst>
              <a:ext uri="{FF2B5EF4-FFF2-40B4-BE49-F238E27FC236}">
                <a16:creationId xmlns:a16="http://schemas.microsoft.com/office/drawing/2014/main" id="{B5A9C5EE-E2CC-40B0-8CB7-B3C3BDB77C21}"/>
              </a:ext>
            </a:extLst>
          </p:cNvPr>
          <p:cNvSpPr txBox="1"/>
          <p:nvPr/>
        </p:nvSpPr>
        <p:spPr>
          <a:xfrm>
            <a:off x="1142999" y="2740698"/>
            <a:ext cx="7279481" cy="369332"/>
          </a:xfrm>
          <a:prstGeom prst="rect">
            <a:avLst/>
          </a:prstGeom>
          <a:noFill/>
        </p:spPr>
        <p:txBody>
          <a:bodyPr wrap="square">
            <a:spAutoFit/>
          </a:bodyPr>
          <a:lstStyle/>
          <a:p>
            <a:r>
              <a:rPr lang="zh-CN" altLang="en-US" dirty="0"/>
              <a:t>（</a:t>
            </a:r>
            <a:r>
              <a:rPr lang="en-US" altLang="zh-CN" dirty="0"/>
              <a:t>3</a:t>
            </a:r>
            <a:r>
              <a:rPr lang="zh-CN" altLang="en-US" dirty="0"/>
              <a:t>）什么是高级持续性渗透攻击？为什么说零日攻击的危害性最大？</a:t>
            </a:r>
          </a:p>
        </p:txBody>
      </p:sp>
      <p:sp>
        <p:nvSpPr>
          <p:cNvPr id="21" name="文本框 20">
            <a:extLst>
              <a:ext uri="{FF2B5EF4-FFF2-40B4-BE49-F238E27FC236}">
                <a16:creationId xmlns:a16="http://schemas.microsoft.com/office/drawing/2014/main" id="{CF454784-424D-4688-A13C-070CEE954240}"/>
              </a:ext>
            </a:extLst>
          </p:cNvPr>
          <p:cNvSpPr txBox="1"/>
          <p:nvPr/>
        </p:nvSpPr>
        <p:spPr>
          <a:xfrm>
            <a:off x="1143000" y="3429000"/>
            <a:ext cx="7279480" cy="369332"/>
          </a:xfrm>
          <a:prstGeom prst="rect">
            <a:avLst/>
          </a:prstGeom>
          <a:noFill/>
        </p:spPr>
        <p:txBody>
          <a:bodyPr wrap="square">
            <a:spAutoFit/>
          </a:bodyPr>
          <a:lstStyle/>
          <a:p>
            <a:r>
              <a:rPr lang="zh-CN" altLang="en-US" dirty="0"/>
              <a:t>（</a:t>
            </a:r>
            <a:r>
              <a:rPr lang="en-US" altLang="zh-CN" dirty="0"/>
              <a:t>4</a:t>
            </a:r>
            <a:r>
              <a:rPr lang="zh-CN" altLang="en-US" dirty="0"/>
              <a:t>）说说你所听到或遇到的印象深刻的信息安全事件</a:t>
            </a:r>
          </a:p>
        </p:txBody>
      </p:sp>
    </p:spTree>
    <p:extLst>
      <p:ext uri="{BB962C8B-B14F-4D97-AF65-F5344CB8AC3E}">
        <p14:creationId xmlns:p14="http://schemas.microsoft.com/office/powerpoint/2010/main" val="2244309874"/>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4" name="图示 3">
            <a:extLst>
              <a:ext uri="{FF2B5EF4-FFF2-40B4-BE49-F238E27FC236}">
                <a16:creationId xmlns:a16="http://schemas.microsoft.com/office/drawing/2014/main" id="{DD2124ED-43DE-4E6D-8010-D3AA7C119B73}"/>
              </a:ext>
            </a:extLst>
          </p:cNvPr>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6" name="文本框 5">
            <a:extLst>
              <a:ext uri="{FF2B5EF4-FFF2-40B4-BE49-F238E27FC236}">
                <a16:creationId xmlns:a16="http://schemas.microsoft.com/office/drawing/2014/main" id="{2E56ECA7-07A0-4874-8883-62BF71F936FA}"/>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sp>
        <p:nvSpPr>
          <p:cNvPr id="8" name="矩形 7">
            <a:extLst>
              <a:ext uri="{FF2B5EF4-FFF2-40B4-BE49-F238E27FC236}">
                <a16:creationId xmlns:a16="http://schemas.microsoft.com/office/drawing/2014/main" id="{CC2FC811-0697-4FB6-B174-A017FEDA5B31}"/>
              </a:ext>
            </a:extLst>
          </p:cNvPr>
          <p:cNvSpPr/>
          <p:nvPr/>
        </p:nvSpPr>
        <p:spPr>
          <a:xfrm>
            <a:off x="1097380" y="2228671"/>
            <a:ext cx="7437019" cy="3539430"/>
          </a:xfrm>
          <a:prstGeom prst="rect">
            <a:avLst/>
          </a:prstGeom>
        </p:spPr>
        <p:txBody>
          <a:bodyPr wrap="square">
            <a:spAutoFit/>
          </a:bodyPr>
          <a:lstStyle/>
          <a:p>
            <a:r>
              <a:rPr lang="zh-CN" altLang="en-US" sz="3200" dirty="0"/>
              <a:t>从上个世纪中叶以来，好莱坞以及其他国家出品了许多反映电脑黑客的电影。每个小组至少看一部与黑客相关的电影，如黑客帝国。概述电影主要情节以及涉及到了哪些黑客技术和方法，猜想一下电影中主要黑客人物影射的是现实中的哪些人物？</a:t>
            </a:r>
          </a:p>
        </p:txBody>
      </p:sp>
    </p:spTree>
    <p:extLst>
      <p:ext uri="{BB962C8B-B14F-4D97-AF65-F5344CB8AC3E}">
        <p14:creationId xmlns:p14="http://schemas.microsoft.com/office/powerpoint/2010/main" val="1156932344"/>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a:extLst>
              <a:ext uri="{FF2B5EF4-FFF2-40B4-BE49-F238E27FC236}">
                <a16:creationId xmlns:a16="http://schemas.microsoft.com/office/drawing/2014/main" id="{B02B8CF1-65D9-45F0-9DDE-7E93C270CA4F}"/>
              </a:ext>
            </a:extLst>
          </p:cNvPr>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a:extLst>
              <a:ext uri="{FF2B5EF4-FFF2-40B4-BE49-F238E27FC236}">
                <a16:creationId xmlns:a16="http://schemas.microsoft.com/office/drawing/2014/main" id="{E38EF88F-35A2-46EE-89D9-72A3F3AB5C99}"/>
              </a:ext>
            </a:extLst>
          </p:cNvPr>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042C966D-6C97-4C5A-906C-17DAA4DDFFAA}"/>
              </a:ext>
            </a:extLst>
          </p:cNvPr>
          <p:cNvSpPr txBox="1"/>
          <p:nvPr/>
        </p:nvSpPr>
        <p:spPr>
          <a:xfrm>
            <a:off x="1097380" y="1907576"/>
            <a:ext cx="7487457" cy="584775"/>
          </a:xfrm>
          <a:prstGeom prst="rect">
            <a:avLst/>
          </a:prstGeom>
          <a:solidFill>
            <a:srgbClr val="00B0F0"/>
          </a:solidFill>
        </p:spPr>
        <p:txBody>
          <a:bodyPr wrap="square" rtlCol="0">
            <a:spAutoFit/>
          </a:bodyPr>
          <a:lstStyle/>
          <a:p>
            <a:pPr algn="ctr"/>
            <a:r>
              <a:rPr lang="zh-CN" altLang="en-US" sz="3200" b="1" dirty="0">
                <a:solidFill>
                  <a:schemeClr val="bg1"/>
                </a:solidFill>
                <a:latin typeface="+mn-ea"/>
              </a:rPr>
              <a:t>战争游戏</a:t>
            </a:r>
            <a:r>
              <a:rPr lang="zh-CN" altLang="en-US" sz="3200" dirty="0">
                <a:solidFill>
                  <a:schemeClr val="bg1"/>
                </a:solidFill>
                <a:latin typeface="+mn-ea"/>
              </a:rPr>
              <a:t>（</a:t>
            </a:r>
            <a:r>
              <a:rPr lang="en-US" altLang="zh-CN" sz="3200" dirty="0">
                <a:solidFill>
                  <a:schemeClr val="bg1"/>
                </a:solidFill>
                <a:latin typeface="+mn-ea"/>
              </a:rPr>
              <a:t>1983</a:t>
            </a:r>
            <a:r>
              <a:rPr lang="zh-CN" altLang="en-US" sz="3200" dirty="0">
                <a:solidFill>
                  <a:schemeClr val="bg1"/>
                </a:solidFill>
                <a:latin typeface="+mn-ea"/>
              </a:rPr>
              <a:t>年</a:t>
            </a:r>
            <a:r>
              <a:rPr lang="en-US" altLang="zh-CN" sz="3200" dirty="0">
                <a:solidFill>
                  <a:schemeClr val="bg1"/>
                </a:solidFill>
                <a:latin typeface="+mn-ea"/>
              </a:rPr>
              <a:t>,</a:t>
            </a:r>
            <a:r>
              <a:rPr lang="zh-CN" altLang="en-US" sz="3200" dirty="0">
                <a:solidFill>
                  <a:schemeClr val="bg1"/>
                </a:solidFill>
                <a:latin typeface="+mn-ea"/>
              </a:rPr>
              <a:t>美国）</a:t>
            </a:r>
          </a:p>
        </p:txBody>
      </p:sp>
      <p:pic>
        <p:nvPicPr>
          <p:cNvPr id="8" name="图片 7">
            <a:extLst>
              <a:ext uri="{FF2B5EF4-FFF2-40B4-BE49-F238E27FC236}">
                <a16:creationId xmlns:a16="http://schemas.microsoft.com/office/drawing/2014/main" id="{B1A108DD-22CC-4E57-98EF-2EDC20B82474}"/>
              </a:ext>
            </a:extLst>
          </p:cNvPr>
          <p:cNvPicPr>
            <a:picLocks noChangeAspect="1"/>
          </p:cNvPicPr>
          <p:nvPr/>
        </p:nvPicPr>
        <p:blipFill>
          <a:blip r:embed="rId7"/>
          <a:stretch>
            <a:fillRect/>
          </a:stretch>
        </p:blipFill>
        <p:spPr>
          <a:xfrm>
            <a:off x="1097379" y="2492351"/>
            <a:ext cx="7487457" cy="4418218"/>
          </a:xfrm>
          <a:prstGeom prst="rect">
            <a:avLst/>
          </a:prstGeom>
        </p:spPr>
      </p:pic>
    </p:spTree>
    <p:extLst>
      <p:ext uri="{BB962C8B-B14F-4D97-AF65-F5344CB8AC3E}">
        <p14:creationId xmlns:p14="http://schemas.microsoft.com/office/powerpoint/2010/main" val="2317706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up)">
                                      <p:cBhvr>
                                        <p:cTn id="7" dur="500"/>
                                        <p:tgtEl>
                                          <p:spTgt spid="7"/>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wheel(1)">
                                      <p:cBhvr>
                                        <p:cTn id="11" dur="20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文本框 4"/>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7" name="图示 6"/>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a:stretch>
            <a:fillRect/>
          </a:stretch>
        </p:blipFill>
        <p:spPr>
          <a:xfrm>
            <a:off x="1097380" y="2553907"/>
            <a:ext cx="7487457" cy="4454234"/>
          </a:xfrm>
          <a:prstGeom prst="rect">
            <a:avLst/>
          </a:prstGeom>
        </p:spPr>
      </p:pic>
      <p:sp>
        <p:nvSpPr>
          <p:cNvPr id="9" name="文本框 8">
            <a:extLst>
              <a:ext uri="{FF2B5EF4-FFF2-40B4-BE49-F238E27FC236}">
                <a16:creationId xmlns:a16="http://schemas.microsoft.com/office/drawing/2014/main" id="{306AF157-0B84-406C-A974-EB4C06BCA633}"/>
              </a:ext>
            </a:extLst>
          </p:cNvPr>
          <p:cNvSpPr txBox="1"/>
          <p:nvPr/>
        </p:nvSpPr>
        <p:spPr>
          <a:xfrm>
            <a:off x="1097379" y="1907576"/>
            <a:ext cx="7487457" cy="646331"/>
          </a:xfrm>
          <a:prstGeom prst="rect">
            <a:avLst/>
          </a:prstGeom>
          <a:solidFill>
            <a:srgbClr val="00B0F0"/>
          </a:solidFill>
        </p:spPr>
        <p:txBody>
          <a:bodyPr wrap="square" rtlCol="0">
            <a:spAutoFit/>
          </a:bodyPr>
          <a:lstStyle/>
          <a:p>
            <a:pPr lvl="0" algn="ctr"/>
            <a:r>
              <a:rPr lang="zh-CN" altLang="en-US" sz="3600" dirty="0">
                <a:solidFill>
                  <a:prstClr val="white"/>
                </a:solidFill>
                <a:latin typeface="幼圆" panose="02010509060101010101" pitchFamily="49" charset="-122"/>
              </a:rPr>
              <a:t>黑客（</a:t>
            </a:r>
            <a:r>
              <a:rPr lang="en-US" altLang="zh-CN" sz="3600" dirty="0">
                <a:solidFill>
                  <a:prstClr val="white"/>
                </a:solidFill>
                <a:latin typeface="幼圆" panose="02010509060101010101" pitchFamily="49" charset="-122"/>
              </a:rPr>
              <a:t>1995</a:t>
            </a:r>
            <a:r>
              <a:rPr lang="zh-CN" altLang="en-US" sz="3600" dirty="0">
                <a:solidFill>
                  <a:prstClr val="white"/>
                </a:solidFill>
                <a:latin typeface="幼圆" panose="02010509060101010101" pitchFamily="49" charset="-122"/>
              </a:rPr>
              <a:t>年，美国）</a:t>
            </a:r>
          </a:p>
        </p:txBody>
      </p:sp>
    </p:spTree>
    <p:extLst>
      <p:ext uri="{BB962C8B-B14F-4D97-AF65-F5344CB8AC3E}">
        <p14:creationId xmlns:p14="http://schemas.microsoft.com/office/powerpoint/2010/main" val="7882539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circle(in)">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8" name="文本框 7">
            <a:extLst>
              <a:ext uri="{FF2B5EF4-FFF2-40B4-BE49-F238E27FC236}">
                <a16:creationId xmlns:a16="http://schemas.microsoft.com/office/drawing/2014/main" id="{47E182B8-C4E9-452B-AB7F-580588B8FF31}"/>
              </a:ext>
            </a:extLst>
          </p:cNvPr>
          <p:cNvSpPr txBox="1"/>
          <p:nvPr/>
        </p:nvSpPr>
        <p:spPr>
          <a:xfrm>
            <a:off x="1097380" y="1907576"/>
            <a:ext cx="7487457" cy="523220"/>
          </a:xfrm>
          <a:prstGeom prst="rect">
            <a:avLst/>
          </a:prstGeom>
          <a:solidFill>
            <a:srgbClr val="00B0F0"/>
          </a:solidFill>
        </p:spPr>
        <p:txBody>
          <a:bodyPr wrap="square" rtlCol="0">
            <a:spAutoFit/>
          </a:bodyPr>
          <a:lstStyle/>
          <a:p>
            <a:r>
              <a:rPr lang="zh-CN" altLang="en-US" sz="2800" dirty="0">
                <a:solidFill>
                  <a:schemeClr val="bg1"/>
                </a:solidFill>
                <a:latin typeface="+mn-ea"/>
              </a:rPr>
              <a:t>我是谁：没有绝对安全的系统（</a:t>
            </a:r>
            <a:r>
              <a:rPr lang="en-US" altLang="zh-CN" sz="2800" dirty="0">
                <a:solidFill>
                  <a:schemeClr val="bg1"/>
                </a:solidFill>
                <a:latin typeface="+mn-ea"/>
              </a:rPr>
              <a:t>2014</a:t>
            </a:r>
            <a:r>
              <a:rPr lang="zh-CN" altLang="en-US" sz="2800" dirty="0">
                <a:solidFill>
                  <a:schemeClr val="bg1"/>
                </a:solidFill>
                <a:latin typeface="+mn-ea"/>
              </a:rPr>
              <a:t>年</a:t>
            </a:r>
            <a:r>
              <a:rPr lang="en-US" altLang="zh-CN" sz="2800" dirty="0">
                <a:solidFill>
                  <a:schemeClr val="bg1"/>
                </a:solidFill>
                <a:latin typeface="+mn-ea"/>
              </a:rPr>
              <a:t>,</a:t>
            </a:r>
            <a:r>
              <a:rPr lang="zh-CN" altLang="en-US" sz="2800" dirty="0">
                <a:solidFill>
                  <a:schemeClr val="bg1"/>
                </a:solidFill>
                <a:latin typeface="+mn-ea"/>
              </a:rPr>
              <a:t>德国）</a:t>
            </a:r>
          </a:p>
        </p:txBody>
      </p:sp>
      <p:pic>
        <p:nvPicPr>
          <p:cNvPr id="2" name="图片 1">
            <a:extLst>
              <a:ext uri="{FF2B5EF4-FFF2-40B4-BE49-F238E27FC236}">
                <a16:creationId xmlns:a16="http://schemas.microsoft.com/office/drawing/2014/main" id="{1A7451B1-F3CA-4296-9D8C-D7C8A8625172}"/>
              </a:ext>
            </a:extLst>
          </p:cNvPr>
          <p:cNvPicPr>
            <a:picLocks noChangeAspect="1"/>
          </p:cNvPicPr>
          <p:nvPr/>
        </p:nvPicPr>
        <p:blipFill>
          <a:blip r:embed="rId7"/>
          <a:stretch>
            <a:fillRect/>
          </a:stretch>
        </p:blipFill>
        <p:spPr>
          <a:xfrm>
            <a:off x="1097379" y="2430795"/>
            <a:ext cx="7487457" cy="5615593"/>
          </a:xfrm>
          <a:prstGeom prst="rect">
            <a:avLst/>
          </a:prstGeom>
        </p:spPr>
      </p:pic>
    </p:spTree>
    <p:extLst>
      <p:ext uri="{BB962C8B-B14F-4D97-AF65-F5344CB8AC3E}">
        <p14:creationId xmlns:p14="http://schemas.microsoft.com/office/powerpoint/2010/main" val="35941548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53" presetClass="entr" presetSubtype="16" fill="hold" nodeType="afterEffect">
                                  <p:stCondLst>
                                    <p:cond delay="0"/>
                                  </p:stCondLst>
                                  <p:childTnLst>
                                    <p:set>
                                      <p:cBhvr>
                                        <p:cTn id="10" dur="1" fill="hold">
                                          <p:stCondLst>
                                            <p:cond delay="0"/>
                                          </p:stCondLst>
                                        </p:cTn>
                                        <p:tgtEl>
                                          <p:spTgt spid="2"/>
                                        </p:tgtEl>
                                        <p:attrNameLst>
                                          <p:attrName>style.visibility</p:attrName>
                                        </p:attrNameLst>
                                      </p:cBhvr>
                                      <p:to>
                                        <p:strVal val="visible"/>
                                      </p:to>
                                    </p:set>
                                    <p:anim calcmode="lin" valueType="num">
                                      <p:cBhvr>
                                        <p:cTn id="11" dur="500" fill="hold"/>
                                        <p:tgtEl>
                                          <p:spTgt spid="2"/>
                                        </p:tgtEl>
                                        <p:attrNameLst>
                                          <p:attrName>ppt_w</p:attrName>
                                        </p:attrNameLst>
                                      </p:cBhvr>
                                      <p:tavLst>
                                        <p:tav tm="0">
                                          <p:val>
                                            <p:fltVal val="0"/>
                                          </p:val>
                                        </p:tav>
                                        <p:tav tm="100000">
                                          <p:val>
                                            <p:strVal val="#ppt_w"/>
                                          </p:val>
                                        </p:tav>
                                      </p:tavLst>
                                    </p:anim>
                                    <p:anim calcmode="lin" valueType="num">
                                      <p:cBhvr>
                                        <p:cTn id="12" dur="500" fill="hold"/>
                                        <p:tgtEl>
                                          <p:spTgt spid="2"/>
                                        </p:tgtEl>
                                        <p:attrNameLst>
                                          <p:attrName>ppt_h</p:attrName>
                                        </p:attrNameLst>
                                      </p:cBhvr>
                                      <p:tavLst>
                                        <p:tav tm="0">
                                          <p:val>
                                            <p:fltVal val="0"/>
                                          </p:val>
                                        </p:tav>
                                        <p:tav tm="100000">
                                          <p:val>
                                            <p:strVal val="#ppt_h"/>
                                          </p:val>
                                        </p:tav>
                                      </p:tavLst>
                                    </p:anim>
                                    <p:animEffect transition="in" filter="fade">
                                      <p:cBhvr>
                                        <p:cTn id="13"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6" name="图片 5"/>
          <p:cNvPicPr>
            <a:picLocks noChangeAspect="1"/>
          </p:cNvPicPr>
          <p:nvPr/>
        </p:nvPicPr>
        <p:blipFill>
          <a:blip r:embed="rId7"/>
          <a:stretch>
            <a:fillRect/>
          </a:stretch>
        </p:blipFill>
        <p:spPr>
          <a:xfrm>
            <a:off x="1097379" y="2492351"/>
            <a:ext cx="7487457" cy="4860040"/>
          </a:xfrm>
          <a:prstGeom prst="rect">
            <a:avLst/>
          </a:prstGeom>
        </p:spPr>
      </p:pic>
      <p:sp>
        <p:nvSpPr>
          <p:cNvPr id="8" name="文本框 7">
            <a:extLst>
              <a:ext uri="{FF2B5EF4-FFF2-40B4-BE49-F238E27FC236}">
                <a16:creationId xmlns:a16="http://schemas.microsoft.com/office/drawing/2014/main" id="{F6D173C9-9268-4036-818F-ABFAF9419049}"/>
              </a:ext>
            </a:extLst>
          </p:cNvPr>
          <p:cNvSpPr txBox="1"/>
          <p:nvPr/>
        </p:nvSpPr>
        <p:spPr>
          <a:xfrm>
            <a:off x="1097380" y="1907576"/>
            <a:ext cx="7487457"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反托拉斯行动（</a:t>
            </a:r>
            <a:r>
              <a:rPr lang="en-US" altLang="zh-CN" sz="3200" dirty="0">
                <a:solidFill>
                  <a:schemeClr val="bg1"/>
                </a:solidFill>
                <a:latin typeface="+mn-ea"/>
              </a:rPr>
              <a:t>2001</a:t>
            </a:r>
            <a:r>
              <a:rPr lang="zh-CN" altLang="en-US" sz="3200" dirty="0">
                <a:solidFill>
                  <a:schemeClr val="bg1"/>
                </a:solidFill>
                <a:latin typeface="+mn-ea"/>
              </a:rPr>
              <a:t>年，美国）</a:t>
            </a:r>
          </a:p>
        </p:txBody>
      </p:sp>
    </p:spTree>
    <p:extLst>
      <p:ext uri="{BB962C8B-B14F-4D97-AF65-F5344CB8AC3E}">
        <p14:creationId xmlns:p14="http://schemas.microsoft.com/office/powerpoint/2010/main" val="3397535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6"/>
                                        </p:tgtEl>
                                        <p:attrNameLst>
                                          <p:attrName>style.visibility</p:attrName>
                                        </p:attrNameLst>
                                      </p:cBhvr>
                                      <p:to>
                                        <p:strVal val="visible"/>
                                      </p:to>
                                    </p:set>
                                    <p:animEffect transition="in" filter="wheel(1)">
                                      <p:cBhvr>
                                        <p:cTn id="11" dur="2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p:cNvPicPr>
            <a:picLocks noChangeAspect="1"/>
          </p:cNvPicPr>
          <p:nvPr/>
        </p:nvPicPr>
        <p:blipFill>
          <a:blip r:embed="rId7"/>
          <a:stretch>
            <a:fillRect/>
          </a:stretch>
        </p:blipFill>
        <p:spPr>
          <a:xfrm>
            <a:off x="1097380" y="2492351"/>
            <a:ext cx="7487456" cy="9181217"/>
          </a:xfrm>
          <a:prstGeom prst="rect">
            <a:avLst/>
          </a:prstGeom>
        </p:spPr>
      </p:pic>
      <p:sp>
        <p:nvSpPr>
          <p:cNvPr id="9" name="文本框 8">
            <a:extLst>
              <a:ext uri="{FF2B5EF4-FFF2-40B4-BE49-F238E27FC236}">
                <a16:creationId xmlns:a16="http://schemas.microsoft.com/office/drawing/2014/main" id="{22A829A9-861A-4241-9821-F82EFC9CD9FB}"/>
              </a:ext>
            </a:extLst>
          </p:cNvPr>
          <p:cNvSpPr txBox="1"/>
          <p:nvPr/>
        </p:nvSpPr>
        <p:spPr>
          <a:xfrm>
            <a:off x="1097380" y="1907576"/>
            <a:ext cx="7487457"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骇客追缉令（</a:t>
            </a:r>
            <a:r>
              <a:rPr lang="en-US" altLang="zh-CN" sz="3200" dirty="0">
                <a:solidFill>
                  <a:schemeClr val="bg1"/>
                </a:solidFill>
                <a:latin typeface="+mn-ea"/>
              </a:rPr>
              <a:t>2000</a:t>
            </a:r>
            <a:r>
              <a:rPr lang="zh-CN" altLang="en-US" sz="3200" dirty="0">
                <a:solidFill>
                  <a:schemeClr val="bg1"/>
                </a:solidFill>
                <a:latin typeface="+mn-ea"/>
              </a:rPr>
              <a:t>年，美国）</a:t>
            </a:r>
          </a:p>
        </p:txBody>
      </p:sp>
    </p:spTree>
    <p:extLst>
      <p:ext uri="{BB962C8B-B14F-4D97-AF65-F5344CB8AC3E}">
        <p14:creationId xmlns:p14="http://schemas.microsoft.com/office/powerpoint/2010/main" val="3296881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9">
                                            <p:txEl>
                                              <p:pRg st="0" end="0"/>
                                            </p:txEl>
                                          </p:spTgt>
                                        </p:tgtEl>
                                        <p:attrNameLst>
                                          <p:attrName>style.visibility</p:attrName>
                                        </p:attrNameLst>
                                      </p:cBhvr>
                                      <p:to>
                                        <p:strVal val="visible"/>
                                      </p:to>
                                    </p:set>
                                    <p:animEffect transition="in" filter="wipe(left)">
                                      <p:cBhvr>
                                        <p:cTn id="7" dur="500"/>
                                        <p:tgtEl>
                                          <p:spTgt spid="9">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circle(in)">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grpSp>
        <p:nvGrpSpPr>
          <p:cNvPr id="14" name="组合 13"/>
          <p:cNvGrpSpPr/>
          <p:nvPr/>
        </p:nvGrpSpPr>
        <p:grpSpPr>
          <a:xfrm>
            <a:off x="725430" y="2492350"/>
            <a:ext cx="8068713" cy="5617980"/>
            <a:chOff x="3160211" y="1039923"/>
            <a:chExt cx="5603464" cy="4368820"/>
          </a:xfrm>
        </p:grpSpPr>
        <p:pic>
          <p:nvPicPr>
            <p:cNvPr id="13" name="图片 12"/>
            <p:cNvPicPr>
              <a:picLocks noChangeAspect="1"/>
            </p:cNvPicPr>
            <p:nvPr/>
          </p:nvPicPr>
          <p:blipFill>
            <a:blip r:embed="rId7"/>
            <a:stretch>
              <a:fillRect/>
            </a:stretch>
          </p:blipFill>
          <p:spPr>
            <a:xfrm>
              <a:off x="3652759" y="3317774"/>
              <a:ext cx="4881640" cy="2090969"/>
            </a:xfrm>
            <a:prstGeom prst="ellipse">
              <a:avLst/>
            </a:prstGeom>
          </p:spPr>
        </p:pic>
        <p:pic>
          <p:nvPicPr>
            <p:cNvPr id="10" name="图片 9"/>
            <p:cNvPicPr>
              <a:picLocks noChangeAspect="1"/>
            </p:cNvPicPr>
            <p:nvPr/>
          </p:nvPicPr>
          <p:blipFill>
            <a:blip r:embed="rId8"/>
            <a:stretch>
              <a:fillRect/>
            </a:stretch>
          </p:blipFill>
          <p:spPr>
            <a:xfrm>
              <a:off x="3495674" y="1039923"/>
              <a:ext cx="4848225" cy="1852417"/>
            </a:xfrm>
            <a:prstGeom prst="ellipse">
              <a:avLst/>
            </a:prstGeom>
          </p:spPr>
        </p:pic>
        <p:pic>
          <p:nvPicPr>
            <p:cNvPr id="7" name="图片 6"/>
            <p:cNvPicPr>
              <a:picLocks noChangeAspect="1"/>
            </p:cNvPicPr>
            <p:nvPr/>
          </p:nvPicPr>
          <p:blipFill>
            <a:blip r:embed="rId9"/>
            <a:stretch>
              <a:fillRect/>
            </a:stretch>
          </p:blipFill>
          <p:spPr>
            <a:xfrm>
              <a:off x="3160211" y="1219200"/>
              <a:ext cx="2642009" cy="3724274"/>
            </a:xfrm>
            <a:prstGeom prst="ellipse">
              <a:avLst/>
            </a:prstGeom>
          </p:spPr>
        </p:pic>
        <p:pic>
          <p:nvPicPr>
            <p:cNvPr id="8" name="图片 7"/>
            <p:cNvPicPr>
              <a:picLocks noChangeAspect="1"/>
            </p:cNvPicPr>
            <p:nvPr/>
          </p:nvPicPr>
          <p:blipFill>
            <a:blip r:embed="rId10"/>
            <a:stretch>
              <a:fillRect/>
            </a:stretch>
          </p:blipFill>
          <p:spPr>
            <a:xfrm>
              <a:off x="6264457" y="1297068"/>
              <a:ext cx="2499218" cy="3816176"/>
            </a:xfrm>
            <a:prstGeom prst="ellipse">
              <a:avLst/>
            </a:prstGeom>
          </p:spPr>
        </p:pic>
      </p:grpSp>
      <p:sp>
        <p:nvSpPr>
          <p:cNvPr id="12" name="文本框 11">
            <a:extLst>
              <a:ext uri="{FF2B5EF4-FFF2-40B4-BE49-F238E27FC236}">
                <a16:creationId xmlns:a16="http://schemas.microsoft.com/office/drawing/2014/main" id="{20CB30C6-90DC-4AAB-950D-54B7792AB1BA}"/>
              </a:ext>
            </a:extLst>
          </p:cNvPr>
          <p:cNvSpPr txBox="1"/>
          <p:nvPr/>
        </p:nvSpPr>
        <p:spPr>
          <a:xfrm>
            <a:off x="1097380" y="1907576"/>
            <a:ext cx="7609298" cy="584775"/>
          </a:xfrm>
          <a:prstGeom prst="rect">
            <a:avLst/>
          </a:prstGeom>
          <a:solidFill>
            <a:srgbClr val="00B0F0"/>
          </a:solidFill>
        </p:spPr>
        <p:txBody>
          <a:bodyPr wrap="square" rtlCol="0">
            <a:spAutoFit/>
          </a:bodyPr>
          <a:lstStyle/>
          <a:p>
            <a:r>
              <a:rPr lang="zh-CN" altLang="en-US" sz="3200" dirty="0">
                <a:solidFill>
                  <a:schemeClr val="bg1"/>
                </a:solidFill>
                <a:latin typeface="+mn-ea"/>
              </a:rPr>
              <a:t>黑客帝国（</a:t>
            </a:r>
            <a:r>
              <a:rPr lang="en-US" altLang="zh-CN" sz="3200" dirty="0">
                <a:solidFill>
                  <a:schemeClr val="bg1"/>
                </a:solidFill>
                <a:latin typeface="+mn-ea"/>
              </a:rPr>
              <a:t>1-3</a:t>
            </a:r>
            <a:r>
              <a:rPr lang="zh-CN" altLang="en-US" sz="3200" dirty="0">
                <a:solidFill>
                  <a:schemeClr val="bg1"/>
                </a:solidFill>
                <a:latin typeface="+mn-ea"/>
              </a:rPr>
              <a:t>）（</a:t>
            </a:r>
            <a:r>
              <a:rPr lang="en-US" altLang="zh-CN" sz="3200" dirty="0">
                <a:solidFill>
                  <a:schemeClr val="bg1"/>
                </a:solidFill>
                <a:latin typeface="+mn-ea"/>
              </a:rPr>
              <a:t>1999-2003</a:t>
            </a:r>
            <a:r>
              <a:rPr lang="zh-CN" altLang="en-US" sz="3200" dirty="0">
                <a:solidFill>
                  <a:schemeClr val="bg1"/>
                </a:solidFill>
                <a:latin typeface="+mn-ea"/>
              </a:rPr>
              <a:t>年，美国）</a:t>
            </a:r>
          </a:p>
        </p:txBody>
      </p:sp>
    </p:spTree>
    <p:extLst>
      <p:ext uri="{BB962C8B-B14F-4D97-AF65-F5344CB8AC3E}">
        <p14:creationId xmlns:p14="http://schemas.microsoft.com/office/powerpoint/2010/main" val="11907644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Effect transition="in" filter="wipe(left)">
                                      <p:cBhvr>
                                        <p:cTn id="7" dur="500"/>
                                        <p:tgtEl>
                                          <p:spTgt spid="12">
                                            <p:txEl>
                                              <p:pRg st="0" end="0"/>
                                            </p:txEl>
                                          </p:spTgt>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14"/>
                                        </p:tgtEl>
                                        <p:attrNameLst>
                                          <p:attrName>style.visibility</p:attrName>
                                        </p:attrNameLst>
                                      </p:cBhvr>
                                      <p:to>
                                        <p:strVal val="visible"/>
                                      </p:to>
                                    </p:set>
                                    <p:animEffect transition="in" filter="wheel(1)">
                                      <p:cBhvr>
                                        <p:cTn id="11" dur="2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关于实验</a:t>
            </a:r>
          </a:p>
        </p:txBody>
      </p:sp>
      <p:sp>
        <p:nvSpPr>
          <p:cNvPr id="5"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2" name="矩形 1"/>
          <p:cNvSpPr/>
          <p:nvPr/>
        </p:nvSpPr>
        <p:spPr>
          <a:xfrm>
            <a:off x="884085" y="2244101"/>
            <a:ext cx="3413595" cy="424732"/>
          </a:xfrm>
          <a:prstGeom prst="rect">
            <a:avLst/>
          </a:prstGeom>
        </p:spPr>
        <p:txBody>
          <a:bodyPr wrap="square">
            <a:spAutoFit/>
          </a:bodyPr>
          <a:lstStyle/>
          <a:p>
            <a:pPr marL="469900" lvl="0" indent="-469900" defTabSz="914400" eaLnBrk="1" hangingPunct="1">
              <a:lnSpc>
                <a:spcPct val="90000"/>
              </a:lnSpc>
              <a:spcBef>
                <a:spcPct val="20000"/>
              </a:spcBef>
              <a:buClr>
                <a:srgbClr val="CC0000"/>
              </a:buClr>
              <a:buFont typeface="Wingdings" pitchFamily="2" charset="2"/>
              <a:buChar char="o"/>
            </a:pPr>
            <a:r>
              <a:rPr lang="zh-CN" altLang="en-US" sz="2400" b="1" kern="0" dirty="0">
                <a:solidFill>
                  <a:srgbClr val="000000"/>
                </a:solidFill>
                <a:latin typeface="Verdana"/>
                <a:ea typeface="宋体"/>
              </a:rPr>
              <a:t>建立虚拟实验环境</a:t>
            </a:r>
          </a:p>
        </p:txBody>
      </p:sp>
      <p:sp>
        <p:nvSpPr>
          <p:cNvPr id="6" name="矩形 5"/>
          <p:cNvSpPr/>
          <p:nvPr/>
        </p:nvSpPr>
        <p:spPr>
          <a:xfrm>
            <a:off x="1374536" y="2861806"/>
            <a:ext cx="2696572" cy="424732"/>
          </a:xfrm>
          <a:prstGeom prst="rect">
            <a:avLst/>
          </a:prstGeom>
        </p:spPr>
        <p:txBody>
          <a:bodyPr wrap="none">
            <a:spAutoFit/>
          </a:bodyPr>
          <a:lstStyle/>
          <a:p>
            <a:pPr marL="342900" lvl="1" indent="-342900" defTabSz="914400" eaLnBrk="1" hangingPunct="1">
              <a:lnSpc>
                <a:spcPct val="90000"/>
              </a:lnSpc>
              <a:spcBef>
                <a:spcPct val="20000"/>
              </a:spcBef>
              <a:buClr>
                <a:srgbClr val="CC0000"/>
              </a:buClr>
              <a:buFont typeface="Wingdings" panose="05000000000000000000" pitchFamily="2" charset="2"/>
              <a:buChar char="u"/>
            </a:pPr>
            <a:r>
              <a:rPr lang="zh-CN" altLang="en-US" sz="2400" b="1" kern="0" dirty="0">
                <a:solidFill>
                  <a:srgbClr val="000000"/>
                </a:solidFill>
                <a:latin typeface="Verdana"/>
                <a:ea typeface="宋体"/>
              </a:rPr>
              <a:t>黑客不是破坏者</a:t>
            </a:r>
            <a:endParaRPr lang="en-US" altLang="zh-CN" sz="2400" b="1" kern="0" dirty="0">
              <a:solidFill>
                <a:srgbClr val="000000"/>
              </a:solidFill>
              <a:latin typeface="Verdana"/>
              <a:ea typeface="宋体"/>
            </a:endParaRPr>
          </a:p>
        </p:txBody>
      </p:sp>
      <p:sp>
        <p:nvSpPr>
          <p:cNvPr id="7" name="矩形 6"/>
          <p:cNvSpPr/>
          <p:nvPr/>
        </p:nvSpPr>
        <p:spPr>
          <a:xfrm>
            <a:off x="1374536" y="3479511"/>
            <a:ext cx="4552849" cy="424732"/>
          </a:xfrm>
          <a:prstGeom prst="rect">
            <a:avLst/>
          </a:prstGeom>
        </p:spPr>
        <p:txBody>
          <a:bodyPr wrap="none">
            <a:spAutoFit/>
          </a:bodyPr>
          <a:lstStyle/>
          <a:p>
            <a:pPr marL="342900" lvl="1" indent="-342900" defTabSz="914400" eaLnBrk="1" hangingPunct="1">
              <a:lnSpc>
                <a:spcPct val="90000"/>
              </a:lnSpc>
              <a:spcBef>
                <a:spcPct val="20000"/>
              </a:spcBef>
              <a:buClr>
                <a:srgbClr val="CC0000"/>
              </a:buClr>
              <a:buFont typeface="Wingdings" panose="05000000000000000000" pitchFamily="2" charset="2"/>
              <a:buChar char="u"/>
            </a:pPr>
            <a:r>
              <a:rPr lang="zh-CN" altLang="en-US" sz="2400" b="1" kern="0" dirty="0">
                <a:solidFill>
                  <a:srgbClr val="000000"/>
                </a:solidFill>
                <a:latin typeface="Verdana"/>
                <a:ea typeface="宋体"/>
              </a:rPr>
              <a:t>生产网络不是适合的实验环境</a:t>
            </a:r>
            <a:endParaRPr lang="en-US" altLang="zh-CN" sz="2400" b="1" kern="0" dirty="0">
              <a:solidFill>
                <a:srgbClr val="000000"/>
              </a:solidFill>
              <a:latin typeface="Verdana"/>
              <a:ea typeface="宋体"/>
            </a:endParaRPr>
          </a:p>
        </p:txBody>
      </p:sp>
      <p:sp>
        <p:nvSpPr>
          <p:cNvPr id="8" name="矩形 7"/>
          <p:cNvSpPr/>
          <p:nvPr/>
        </p:nvSpPr>
        <p:spPr>
          <a:xfrm>
            <a:off x="1374536" y="4097216"/>
            <a:ext cx="5480988" cy="424732"/>
          </a:xfrm>
          <a:prstGeom prst="rect">
            <a:avLst/>
          </a:prstGeom>
        </p:spPr>
        <p:txBody>
          <a:bodyPr wrap="none">
            <a:spAutoFit/>
          </a:bodyPr>
          <a:lstStyle/>
          <a:p>
            <a:pPr marL="342900" lvl="1" indent="-342900" defTabSz="914400" eaLnBrk="1" hangingPunct="1">
              <a:lnSpc>
                <a:spcPct val="90000"/>
              </a:lnSpc>
              <a:spcBef>
                <a:spcPct val="20000"/>
              </a:spcBef>
              <a:buClr>
                <a:srgbClr val="CC0000"/>
              </a:buClr>
              <a:buFont typeface="Wingdings" panose="05000000000000000000" pitchFamily="2" charset="2"/>
              <a:buChar char="u"/>
            </a:pPr>
            <a:r>
              <a:rPr lang="zh-CN" altLang="en-US" sz="2400" b="1" kern="0" dirty="0">
                <a:solidFill>
                  <a:srgbClr val="000000"/>
                </a:solidFill>
                <a:latin typeface="Verdana"/>
                <a:ea typeface="宋体"/>
              </a:rPr>
              <a:t>实验环境应当具有可控性和可重复性</a:t>
            </a:r>
          </a:p>
        </p:txBody>
      </p:sp>
      <p:sp>
        <p:nvSpPr>
          <p:cNvPr id="9" name="矩形 8"/>
          <p:cNvSpPr/>
          <p:nvPr/>
        </p:nvSpPr>
        <p:spPr>
          <a:xfrm>
            <a:off x="1374536" y="4714921"/>
            <a:ext cx="5171609" cy="424732"/>
          </a:xfrm>
          <a:prstGeom prst="rect">
            <a:avLst/>
          </a:prstGeom>
        </p:spPr>
        <p:txBody>
          <a:bodyPr wrap="none">
            <a:spAutoFit/>
          </a:bodyPr>
          <a:lstStyle/>
          <a:p>
            <a:pPr marL="342900" lvl="1" indent="-342900" defTabSz="914400" eaLnBrk="1" hangingPunct="1">
              <a:lnSpc>
                <a:spcPct val="90000"/>
              </a:lnSpc>
              <a:spcBef>
                <a:spcPct val="20000"/>
              </a:spcBef>
              <a:buClr>
                <a:srgbClr val="CC0000"/>
              </a:buClr>
              <a:buFont typeface="Wingdings" panose="05000000000000000000" pitchFamily="2" charset="2"/>
              <a:buChar char="u"/>
            </a:pPr>
            <a:r>
              <a:rPr lang="zh-CN" altLang="en-US" sz="2400" b="1" kern="0" dirty="0">
                <a:solidFill>
                  <a:srgbClr val="000000"/>
                </a:solidFill>
                <a:latin typeface="Verdana"/>
                <a:ea typeface="宋体"/>
              </a:rPr>
              <a:t>虚拟化技术能够提供适当实验环境</a:t>
            </a:r>
            <a:endParaRPr lang="en-US" altLang="zh-CN" sz="2400" b="1" kern="0" dirty="0">
              <a:solidFill>
                <a:srgbClr val="000000"/>
              </a:solidFill>
              <a:latin typeface="Verdana"/>
              <a:ea typeface="宋体"/>
            </a:endParaRPr>
          </a:p>
        </p:txBody>
      </p:sp>
    </p:spTree>
    <p:extLst>
      <p:ext uri="{BB962C8B-B14F-4D97-AF65-F5344CB8AC3E}">
        <p14:creationId xmlns:p14="http://schemas.microsoft.com/office/powerpoint/2010/main" val="805957357"/>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sp>
        <p:nvSpPr>
          <p:cNvPr id="7" name="文本框 6">
            <a:extLst>
              <a:ext uri="{FF2B5EF4-FFF2-40B4-BE49-F238E27FC236}">
                <a16:creationId xmlns:a16="http://schemas.microsoft.com/office/drawing/2014/main" id="{0B86842E-2D01-4027-BF18-7432E08670BE}"/>
              </a:ext>
            </a:extLst>
          </p:cNvPr>
          <p:cNvSpPr txBox="1"/>
          <p:nvPr/>
        </p:nvSpPr>
        <p:spPr>
          <a:xfrm>
            <a:off x="1097380" y="1907576"/>
            <a:ext cx="7609298"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社交网络（</a:t>
            </a:r>
            <a:r>
              <a:rPr lang="en-US" altLang="zh-CN" sz="3200" dirty="0">
                <a:solidFill>
                  <a:schemeClr val="bg1"/>
                </a:solidFill>
                <a:latin typeface="+mn-ea"/>
              </a:rPr>
              <a:t>2010</a:t>
            </a:r>
            <a:r>
              <a:rPr lang="zh-CN" altLang="en-US" sz="3200" dirty="0">
                <a:solidFill>
                  <a:schemeClr val="bg1"/>
                </a:solidFill>
                <a:latin typeface="+mn-ea"/>
              </a:rPr>
              <a:t>年，美国）</a:t>
            </a:r>
          </a:p>
        </p:txBody>
      </p:sp>
      <p:grpSp>
        <p:nvGrpSpPr>
          <p:cNvPr id="10" name="组合 9">
            <a:extLst>
              <a:ext uri="{FF2B5EF4-FFF2-40B4-BE49-F238E27FC236}">
                <a16:creationId xmlns:a16="http://schemas.microsoft.com/office/drawing/2014/main" id="{ED938A74-6ACA-4E52-8361-1435A2E80BC7}"/>
              </a:ext>
            </a:extLst>
          </p:cNvPr>
          <p:cNvGrpSpPr/>
          <p:nvPr/>
        </p:nvGrpSpPr>
        <p:grpSpPr>
          <a:xfrm>
            <a:off x="1101787" y="2492351"/>
            <a:ext cx="7604891" cy="4365649"/>
            <a:chOff x="1101787" y="2492351"/>
            <a:chExt cx="7604891" cy="4365649"/>
          </a:xfrm>
        </p:grpSpPr>
        <p:pic>
          <p:nvPicPr>
            <p:cNvPr id="2" name="图片 1">
              <a:extLst>
                <a:ext uri="{FF2B5EF4-FFF2-40B4-BE49-F238E27FC236}">
                  <a16:creationId xmlns:a16="http://schemas.microsoft.com/office/drawing/2014/main" id="{55711694-8DA9-4707-97DA-8D036808C74A}"/>
                </a:ext>
              </a:extLst>
            </p:cNvPr>
            <p:cNvPicPr>
              <a:picLocks noChangeAspect="1"/>
            </p:cNvPicPr>
            <p:nvPr/>
          </p:nvPicPr>
          <p:blipFill>
            <a:blip r:embed="rId7"/>
            <a:stretch>
              <a:fillRect/>
            </a:stretch>
          </p:blipFill>
          <p:spPr>
            <a:xfrm>
              <a:off x="1101787" y="2492351"/>
              <a:ext cx="3832429" cy="4365649"/>
            </a:xfrm>
            <a:prstGeom prst="rect">
              <a:avLst/>
            </a:prstGeom>
          </p:spPr>
        </p:pic>
        <p:pic>
          <p:nvPicPr>
            <p:cNvPr id="9" name="图片 8">
              <a:extLst>
                <a:ext uri="{FF2B5EF4-FFF2-40B4-BE49-F238E27FC236}">
                  <a16:creationId xmlns:a16="http://schemas.microsoft.com/office/drawing/2014/main" id="{9B5BD587-FDB2-4FB5-8EFD-D9E6FEE827A4}"/>
                </a:ext>
              </a:extLst>
            </p:cNvPr>
            <p:cNvPicPr>
              <a:picLocks noChangeAspect="1"/>
            </p:cNvPicPr>
            <p:nvPr/>
          </p:nvPicPr>
          <p:blipFill>
            <a:blip r:embed="rId8"/>
            <a:stretch>
              <a:fillRect/>
            </a:stretch>
          </p:blipFill>
          <p:spPr>
            <a:xfrm>
              <a:off x="4929809" y="2492351"/>
              <a:ext cx="3776869" cy="4365649"/>
            </a:xfrm>
            <a:prstGeom prst="rect">
              <a:avLst/>
            </a:prstGeom>
          </p:spPr>
        </p:pic>
      </p:grpSp>
    </p:spTree>
    <p:extLst>
      <p:ext uri="{BB962C8B-B14F-4D97-AF65-F5344CB8AC3E}">
        <p14:creationId xmlns:p14="http://schemas.microsoft.com/office/powerpoint/2010/main" val="246538294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wipe(left)">
                                      <p:cBhvr>
                                        <p:cTn id="7" dur="500"/>
                                        <p:tgtEl>
                                          <p:spTgt spid="7">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circle(in)">
                                      <p:cBhvr>
                                        <p:cTn id="11" dur="20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图片 2"/>
          <p:cNvPicPr>
            <a:picLocks noChangeAspect="1"/>
          </p:cNvPicPr>
          <p:nvPr/>
        </p:nvPicPr>
        <p:blipFill>
          <a:blip r:embed="rId2"/>
          <a:stretch>
            <a:fillRect/>
          </a:stretch>
        </p:blipFill>
        <p:spPr>
          <a:xfrm>
            <a:off x="1097380" y="2492351"/>
            <a:ext cx="7609298" cy="5068522"/>
          </a:xfrm>
          <a:prstGeom prst="rect">
            <a:avLst/>
          </a:prstGeom>
        </p:spPr>
      </p:pic>
      <p:sp>
        <p:nvSpPr>
          <p:cNvPr id="5" name="文本框 4"/>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6" name="图示 5"/>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8" name="文本框 7">
            <a:extLst>
              <a:ext uri="{FF2B5EF4-FFF2-40B4-BE49-F238E27FC236}">
                <a16:creationId xmlns:a16="http://schemas.microsoft.com/office/drawing/2014/main" id="{AEC6973A-769A-4851-AD83-5205CD6E1F7E}"/>
              </a:ext>
            </a:extLst>
          </p:cNvPr>
          <p:cNvSpPr txBox="1"/>
          <p:nvPr/>
        </p:nvSpPr>
        <p:spPr>
          <a:xfrm>
            <a:off x="1097380" y="1907576"/>
            <a:ext cx="7609298"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斯诺登（</a:t>
            </a:r>
            <a:r>
              <a:rPr lang="en-US" altLang="zh-CN" sz="3200" dirty="0">
                <a:solidFill>
                  <a:schemeClr val="bg1"/>
                </a:solidFill>
                <a:latin typeface="+mn-ea"/>
              </a:rPr>
              <a:t>2016</a:t>
            </a:r>
            <a:r>
              <a:rPr lang="zh-CN" altLang="en-US" sz="3200" dirty="0">
                <a:solidFill>
                  <a:schemeClr val="bg1"/>
                </a:solidFill>
                <a:latin typeface="+mn-ea"/>
              </a:rPr>
              <a:t>年，美国）</a:t>
            </a:r>
          </a:p>
        </p:txBody>
      </p:sp>
    </p:spTree>
    <p:extLst>
      <p:ext uri="{BB962C8B-B14F-4D97-AF65-F5344CB8AC3E}">
        <p14:creationId xmlns:p14="http://schemas.microsoft.com/office/powerpoint/2010/main" val="31163991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6" presetClass="entr" presetSubtype="16" fill="hold" nodeType="afterEffect">
                                  <p:stCondLst>
                                    <p:cond delay="0"/>
                                  </p:stCondLst>
                                  <p:childTnLst>
                                    <p:set>
                                      <p:cBhvr>
                                        <p:cTn id="10" dur="1" fill="hold">
                                          <p:stCondLst>
                                            <p:cond delay="0"/>
                                          </p:stCondLst>
                                        </p:cTn>
                                        <p:tgtEl>
                                          <p:spTgt spid="3"/>
                                        </p:tgtEl>
                                        <p:attrNameLst>
                                          <p:attrName>style.visibility</p:attrName>
                                        </p:attrNameLst>
                                      </p:cBhvr>
                                      <p:to>
                                        <p:strVal val="visible"/>
                                      </p:to>
                                    </p:set>
                                    <p:animEffect transition="in" filter="circle(in)">
                                      <p:cBhvr>
                                        <p:cTn id="11" dur="2000"/>
                                        <p:tgtEl>
                                          <p:spTgt spid="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文本框 3"/>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n-lt"/>
              </a:rPr>
              <a:t>项目一</a:t>
            </a:r>
            <a:endParaRPr lang="en-US" altLang="zh-CN" sz="2800" dirty="0">
              <a:latin typeface="+mj-ea"/>
              <a:ea typeface="+mj-ea"/>
            </a:endParaRPr>
          </a:p>
        </p:txBody>
      </p:sp>
      <p:graphicFrame>
        <p:nvGraphicFramePr>
          <p:cNvPr id="5" name="图示 4"/>
          <p:cNvGraphicFramePr/>
          <p:nvPr/>
        </p:nvGraphicFramePr>
        <p:xfrm>
          <a:off x="1097380" y="1076579"/>
          <a:ext cx="2095500" cy="830997"/>
        </p:xfrm>
        <a:graphic>
          <a:graphicData uri="http://schemas.openxmlformats.org/drawingml/2006/diagram">
            <dgm:relIds xmlns:dgm="http://schemas.openxmlformats.org/drawingml/2006/diagram" xmlns:r="http://schemas.openxmlformats.org/officeDocument/2006/relationships" r:dm="rId2" r:lo="rId3" r:qs="rId4" r:cs="rId5"/>
          </a:graphicData>
        </a:graphic>
      </p:graphicFrame>
      <p:pic>
        <p:nvPicPr>
          <p:cNvPr id="7" name="图片 6"/>
          <p:cNvPicPr>
            <a:picLocks noChangeAspect="1"/>
          </p:cNvPicPr>
          <p:nvPr/>
        </p:nvPicPr>
        <p:blipFill>
          <a:blip r:embed="rId7"/>
          <a:stretch>
            <a:fillRect/>
          </a:stretch>
        </p:blipFill>
        <p:spPr>
          <a:xfrm>
            <a:off x="1097380" y="2492351"/>
            <a:ext cx="7598594" cy="4274209"/>
          </a:xfrm>
          <a:prstGeom prst="rect">
            <a:avLst/>
          </a:prstGeom>
        </p:spPr>
      </p:pic>
      <p:sp>
        <p:nvSpPr>
          <p:cNvPr id="8" name="文本框 7">
            <a:extLst>
              <a:ext uri="{FF2B5EF4-FFF2-40B4-BE49-F238E27FC236}">
                <a16:creationId xmlns:a16="http://schemas.microsoft.com/office/drawing/2014/main" id="{D9974436-7C8C-44B7-BDED-BFF426E8A2DB}"/>
              </a:ext>
            </a:extLst>
          </p:cNvPr>
          <p:cNvSpPr txBox="1"/>
          <p:nvPr/>
        </p:nvSpPr>
        <p:spPr>
          <a:xfrm>
            <a:off x="1097380" y="1907576"/>
            <a:ext cx="7609298" cy="584775"/>
          </a:xfrm>
          <a:prstGeom prst="rect">
            <a:avLst/>
          </a:prstGeom>
          <a:solidFill>
            <a:srgbClr val="00B0F0"/>
          </a:solidFill>
        </p:spPr>
        <p:txBody>
          <a:bodyPr wrap="square" rtlCol="0">
            <a:spAutoFit/>
          </a:bodyPr>
          <a:lstStyle/>
          <a:p>
            <a:pPr algn="ctr"/>
            <a:r>
              <a:rPr lang="zh-CN" altLang="en-US" sz="3200" dirty="0">
                <a:solidFill>
                  <a:schemeClr val="bg1"/>
                </a:solidFill>
                <a:latin typeface="+mn-ea"/>
              </a:rPr>
              <a:t>硅谷传奇（</a:t>
            </a:r>
            <a:r>
              <a:rPr lang="en-US" altLang="zh-CN" sz="3200" dirty="0">
                <a:solidFill>
                  <a:schemeClr val="bg1"/>
                </a:solidFill>
                <a:latin typeface="+mn-ea"/>
              </a:rPr>
              <a:t>1999</a:t>
            </a:r>
            <a:r>
              <a:rPr lang="zh-CN" altLang="en-US" sz="3200" dirty="0">
                <a:solidFill>
                  <a:schemeClr val="bg1"/>
                </a:solidFill>
                <a:latin typeface="+mn-ea"/>
              </a:rPr>
              <a:t>年，美国）</a:t>
            </a:r>
          </a:p>
        </p:txBody>
      </p:sp>
    </p:spTree>
    <p:extLst>
      <p:ext uri="{BB962C8B-B14F-4D97-AF65-F5344CB8AC3E}">
        <p14:creationId xmlns:p14="http://schemas.microsoft.com/office/powerpoint/2010/main" val="40960731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Effect transition="in" filter="wipe(left)">
                                      <p:cBhvr>
                                        <p:cTn id="7" dur="500"/>
                                        <p:tgtEl>
                                          <p:spTgt spid="8">
                                            <p:txEl>
                                              <p:pRg st="0" end="0"/>
                                            </p:txEl>
                                          </p:spTgt>
                                        </p:tgtEl>
                                      </p:cBhvr>
                                    </p:animEffect>
                                  </p:childTnLst>
                                </p:cTn>
                              </p:par>
                            </p:childTnLst>
                          </p:cTn>
                        </p:par>
                        <p:par>
                          <p:cTn id="8" fill="hold">
                            <p:stCondLst>
                              <p:cond delay="500"/>
                            </p:stCondLst>
                            <p:childTnLst>
                              <p:par>
                                <p:cTn id="9" presetID="21" presetClass="entr" presetSubtype="1" fill="hold" nodeType="afterEffect">
                                  <p:stCondLst>
                                    <p:cond delay="0"/>
                                  </p:stCondLst>
                                  <p:childTnLst>
                                    <p:set>
                                      <p:cBhvr>
                                        <p:cTn id="10" dur="1" fill="hold">
                                          <p:stCondLst>
                                            <p:cond delay="0"/>
                                          </p:stCondLst>
                                        </p:cTn>
                                        <p:tgtEl>
                                          <p:spTgt spid="7"/>
                                        </p:tgtEl>
                                        <p:attrNameLst>
                                          <p:attrName>style.visibility</p:attrName>
                                        </p:attrNameLst>
                                      </p:cBhvr>
                                      <p:to>
                                        <p:strVal val="visible"/>
                                      </p:to>
                                    </p:set>
                                    <p:animEffect transition="in" filter="wheel(1)">
                                      <p:cBhvr>
                                        <p:cTn id="11" dur="20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0658" name="组合 4"/>
          <p:cNvGrpSpPr>
            <a:grpSpLocks/>
          </p:cNvGrpSpPr>
          <p:nvPr/>
        </p:nvGrpSpPr>
        <p:grpSpPr bwMode="auto">
          <a:xfrm>
            <a:off x="0" y="0"/>
            <a:ext cx="9144000" cy="6858000"/>
            <a:chOff x="1" y="0"/>
            <a:chExt cx="9144000" cy="6858000"/>
          </a:xfrm>
        </p:grpSpPr>
        <p:sp>
          <p:nvSpPr>
            <p:cNvPr id="4" name="文本框 3"/>
            <p:cNvSpPr txBox="1"/>
            <p:nvPr/>
          </p:nvSpPr>
          <p:spPr>
            <a:xfrm>
              <a:off x="1555423" y="2384981"/>
              <a:ext cx="6221690" cy="1569660"/>
            </a:xfrm>
            <a:prstGeom prst="rect">
              <a:avLst/>
            </a:prstGeom>
            <a:solidFill>
              <a:schemeClr val="accent5">
                <a:lumMod val="60000"/>
                <a:lumOff val="40000"/>
              </a:schemeClr>
            </a:solidFill>
            <a:ln>
              <a:noFill/>
            </a:ln>
            <a:effectLst>
              <a:outerShdw blurRad="190500" dist="228600" dir="2700000" algn="ctr">
                <a:srgbClr val="000000">
                  <a:alpha val="30000"/>
                </a:srgbClr>
              </a:outerShdw>
            </a:effectLst>
            <a:scene3d>
              <a:camera prst="orthographicFront">
                <a:rot lat="0" lon="0" rev="0"/>
              </a:camera>
              <a:lightRig rig="glow" dir="t">
                <a:rot lat="0" lon="0" rev="4800000"/>
              </a:lightRig>
            </a:scene3d>
            <a:sp3d prstMaterial="matte">
              <a:bevelT w="127000" h="63500"/>
            </a:sp3d>
          </p:spPr>
          <p:txBody>
            <a:bodyPr>
              <a:spAutoFit/>
            </a:bodyPr>
            <a:lstStyle/>
            <a:p>
              <a:pPr algn="ctr" eaLnBrk="1" fontAlgn="auto" hangingPunct="1">
                <a:spcBef>
                  <a:spcPts val="0"/>
                </a:spcBef>
                <a:spcAft>
                  <a:spcPts val="0"/>
                </a:spcAft>
                <a:defRPr/>
              </a:pPr>
              <a:r>
                <a:rPr lang="zh-CN" altLang="en-US" sz="4800" dirty="0">
                  <a:solidFill>
                    <a:srgbClr val="0070C0"/>
                  </a:solidFill>
                  <a:latin typeface="+mj-ea"/>
                  <a:ea typeface="+mj-ea"/>
                </a:rPr>
                <a:t>第一章结束</a:t>
              </a:r>
              <a:endParaRPr lang="en-US" altLang="zh-CN" sz="4800" dirty="0">
                <a:solidFill>
                  <a:srgbClr val="0070C0"/>
                </a:solidFill>
                <a:latin typeface="+mj-ea"/>
                <a:ea typeface="+mj-ea"/>
              </a:endParaRPr>
            </a:p>
            <a:p>
              <a:pPr algn="ctr" eaLnBrk="1" fontAlgn="auto" hangingPunct="1">
                <a:spcBef>
                  <a:spcPts val="0"/>
                </a:spcBef>
                <a:spcAft>
                  <a:spcPts val="0"/>
                </a:spcAft>
                <a:defRPr/>
              </a:pPr>
              <a:r>
                <a:rPr lang="zh-CN" altLang="en-US" sz="4800" dirty="0">
                  <a:solidFill>
                    <a:srgbClr val="0070C0"/>
                  </a:solidFill>
                  <a:latin typeface="+mj-ea"/>
                  <a:ea typeface="+mj-ea"/>
                </a:rPr>
                <a:t>谢谢！</a:t>
              </a:r>
            </a:p>
          </p:txBody>
        </p:sp>
        <p:sp>
          <p:nvSpPr>
            <p:cNvPr id="3" name="矩形 2">
              <a:hlinkClick r:id="" action="ppaction://hlinkshowjump?jump=endshow"/>
            </p:cNvPr>
            <p:cNvSpPr/>
            <p:nvPr/>
          </p:nvSpPr>
          <p:spPr>
            <a:xfrm>
              <a:off x="1" y="0"/>
              <a:ext cx="9144000" cy="68580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5684838" y="1169988"/>
            <a:ext cx="2914650" cy="1855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8307" name="文本框 6"/>
          <p:cNvSpPr txBox="1">
            <a:spLocks noChangeArrowheads="1"/>
          </p:cNvSpPr>
          <p:nvPr/>
        </p:nvSpPr>
        <p:spPr bwMode="auto">
          <a:xfrm>
            <a:off x="2890838" y="265113"/>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a:solidFill>
                  <a:schemeClr val="accent1"/>
                </a:solidFill>
              </a:rPr>
              <a:t>重要技术：容灾备份系统</a:t>
            </a:r>
          </a:p>
        </p:txBody>
      </p:sp>
      <p:sp>
        <p:nvSpPr>
          <p:cNvPr id="98308" name="矩形 9"/>
          <p:cNvSpPr>
            <a:spLocks noChangeArrowheads="1"/>
          </p:cNvSpPr>
          <p:nvPr/>
        </p:nvSpPr>
        <p:spPr bwMode="auto">
          <a:xfrm>
            <a:off x="1123950" y="1500188"/>
            <a:ext cx="4560888" cy="1476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容灾备份系统（</a:t>
            </a:r>
            <a:r>
              <a:rPr lang="en-US" altLang="zh-CN">
                <a:solidFill>
                  <a:schemeClr val="tx1"/>
                </a:solidFill>
              </a:rPr>
              <a:t> Disaster Recovery and Backup System </a:t>
            </a:r>
            <a:r>
              <a:rPr lang="zh-CN" altLang="en-US">
                <a:solidFill>
                  <a:schemeClr val="tx1"/>
                </a:solidFill>
              </a:rPr>
              <a:t>）提供了一个能应付各种灾难的环境，使信息系统在遭受各种灾难（自然的或人为的）时依然能够正常或近似正常的工作，保证业务的连续性不会中断。</a:t>
            </a:r>
            <a:endParaRPr lang="en-US" altLang="zh-CN">
              <a:solidFill>
                <a:schemeClr val="tx1"/>
              </a:solidFill>
            </a:endParaRPr>
          </a:p>
        </p:txBody>
      </p:sp>
      <p:sp>
        <p:nvSpPr>
          <p:cNvPr id="98309" name="矩形 10"/>
          <p:cNvSpPr>
            <a:spLocks noChangeArrowheads="1"/>
          </p:cNvSpPr>
          <p:nvPr/>
        </p:nvSpPr>
        <p:spPr bwMode="auto">
          <a:xfrm>
            <a:off x="1123950" y="3130550"/>
            <a:ext cx="7534275" cy="64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基本的容灾备份系统应能保证数据的安全性（数据容灾），而一个更加完善的高级容灾备份系统还能提供不间断的应用服务（应用容灾）。</a:t>
            </a:r>
          </a:p>
        </p:txBody>
      </p:sp>
      <p:sp>
        <p:nvSpPr>
          <p:cNvPr id="98310" name="矩形 11"/>
          <p:cNvSpPr>
            <a:spLocks noChangeArrowheads="1"/>
          </p:cNvSpPr>
          <p:nvPr/>
        </p:nvSpPr>
        <p:spPr bwMode="auto">
          <a:xfrm>
            <a:off x="1123950" y="3965575"/>
            <a:ext cx="77819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数据容灾是指建立异地（</a:t>
            </a:r>
            <a:r>
              <a:rPr lang="en-US" altLang="zh-CN">
                <a:solidFill>
                  <a:schemeClr val="tx1"/>
                </a:solidFill>
              </a:rPr>
              <a:t>100</a:t>
            </a:r>
            <a:r>
              <a:rPr lang="zh-CN" altLang="en-US">
                <a:solidFill>
                  <a:schemeClr val="tx1"/>
                </a:solidFill>
              </a:rPr>
              <a:t>公里以上）的一个数据存储系统，该系统的数据是本地关键应用数据的完全实时复制，也可以是略微落后的复制，但一定是可用的数。主要技术是数据备份和数据复制技术。</a:t>
            </a:r>
          </a:p>
        </p:txBody>
      </p:sp>
      <p:sp>
        <p:nvSpPr>
          <p:cNvPr id="98311" name="矩形 12"/>
          <p:cNvSpPr>
            <a:spLocks noChangeArrowheads="1"/>
          </p:cNvSpPr>
          <p:nvPr/>
        </p:nvSpPr>
        <p:spPr bwMode="auto">
          <a:xfrm>
            <a:off x="1123950" y="5076825"/>
            <a:ext cx="77819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应用容灾是在数据容灾的基础上，建立一套与本地生产系统类似的备份应用系统 </a:t>
            </a:r>
            <a:r>
              <a:rPr lang="en-US" altLang="zh-CN">
                <a:solidFill>
                  <a:schemeClr val="tx1"/>
                </a:solidFill>
              </a:rPr>
              <a:t>(</a:t>
            </a:r>
            <a:r>
              <a:rPr lang="zh-CN" altLang="en-US">
                <a:solidFill>
                  <a:schemeClr val="tx1"/>
                </a:solidFill>
              </a:rPr>
              <a:t>可以是互为备份</a:t>
            </a:r>
            <a:r>
              <a:rPr lang="en-US" altLang="zh-CN">
                <a:solidFill>
                  <a:schemeClr val="tx1"/>
                </a:solidFill>
              </a:rPr>
              <a:t>)</a:t>
            </a:r>
            <a:r>
              <a:rPr lang="zh-CN" altLang="en-US">
                <a:solidFill>
                  <a:schemeClr val="tx1"/>
                </a:solidFill>
              </a:rPr>
              <a:t>。应用容灾不仅需要具有可用的数据复制，还要有包括网络、主机、应用、甚至</a:t>
            </a:r>
            <a:r>
              <a:rPr lang="en-US" altLang="zh-CN">
                <a:solidFill>
                  <a:schemeClr val="tx1"/>
                </a:solidFill>
              </a:rPr>
              <a:t>IP</a:t>
            </a:r>
            <a:r>
              <a:rPr lang="zh-CN" altLang="en-US">
                <a:solidFill>
                  <a:schemeClr val="tx1"/>
                </a:solidFill>
              </a:rPr>
              <a:t>等资源，以及各资源之间的良好协调。主要的技术包括负载均衡、集群技术。</a:t>
            </a:r>
          </a:p>
        </p:txBody>
      </p:sp>
      <p:sp>
        <p:nvSpPr>
          <p:cNvPr id="14" name="动作按钮: 上一张 13">
            <a:hlinkClick r:id="rId3" action="ppaction://hlinksldjump"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
        <p:nvSpPr>
          <p:cNvPr id="15" name="矩形 14"/>
          <p:cNvSpPr/>
          <p:nvPr/>
        </p:nvSpPr>
        <p:spPr>
          <a:xfrm>
            <a:off x="1349375" y="1130300"/>
            <a:ext cx="1855788" cy="369888"/>
          </a:xfrm>
          <a:prstGeom prst="rect">
            <a:avLst/>
          </a:prstGeom>
          <a:solidFill>
            <a:schemeClr val="accent4"/>
          </a:solidFill>
        </p:spPr>
        <p:txBody>
          <a:bodyPr>
            <a:spAutoFit/>
          </a:bodyPr>
          <a:lstStyle/>
          <a:p>
            <a:pPr marL="285750" indent="-285750" eaLnBrk="1" fontAlgn="auto" hangingPunct="1">
              <a:spcBef>
                <a:spcPts val="0"/>
              </a:spcBef>
              <a:spcAft>
                <a:spcPts val="0"/>
              </a:spcAft>
              <a:buClr>
                <a:schemeClr val="accent2"/>
              </a:buClr>
              <a:buFont typeface="Wingdings" panose="05000000000000000000" pitchFamily="2" charset="2"/>
              <a:buChar char=""/>
              <a:defRPr/>
            </a:pPr>
            <a:r>
              <a:rPr lang="zh-CN" altLang="en-US" dirty="0">
                <a:solidFill>
                  <a:schemeClr val="bg1"/>
                </a:solidFill>
                <a:latin typeface="+mn-lt"/>
              </a:rPr>
              <a:t>容灾备份系统</a:t>
            </a:r>
          </a:p>
        </p:txBody>
      </p:sp>
    </p:spTree>
  </p:cSld>
  <p:clrMapOvr>
    <a:masterClrMapping/>
  </p:clrMapOvr>
  <p:transition spd="slow" advClick="0"/>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文本框 2"/>
          <p:cNvSpPr txBox="1">
            <a:spLocks noChangeArrowheads="1"/>
          </p:cNvSpPr>
          <p:nvPr/>
        </p:nvSpPr>
        <p:spPr bwMode="auto">
          <a:xfrm>
            <a:off x="2890838" y="265113"/>
            <a:ext cx="4152900"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a:solidFill>
                  <a:srgbClr val="C00000"/>
                </a:solidFill>
              </a:rPr>
              <a:t>杰出人物：瑟夫</a:t>
            </a:r>
          </a:p>
        </p:txBody>
      </p:sp>
      <p:pic>
        <p:nvPicPr>
          <p:cNvPr id="97283" name="图片 4"/>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1350963" y="1271588"/>
            <a:ext cx="13525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7284" name="矩形 5"/>
          <p:cNvSpPr>
            <a:spLocks noChangeArrowheads="1"/>
          </p:cNvSpPr>
          <p:nvPr/>
        </p:nvSpPr>
        <p:spPr bwMode="auto">
          <a:xfrm>
            <a:off x="3019425" y="1212850"/>
            <a:ext cx="5514975" cy="1384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sz="2800">
                <a:solidFill>
                  <a:schemeClr val="tx1"/>
                </a:solidFill>
              </a:rPr>
              <a:t>文顿·格雷·瑟夫（Vinton Gray Cerf ，1943年6月23日），互联网之父</a:t>
            </a:r>
            <a:r>
              <a:rPr lang="zh-CN" altLang="en-US" sz="2800">
                <a:solidFill>
                  <a:schemeClr val="tx1"/>
                </a:solidFill>
              </a:rPr>
              <a:t>。</a:t>
            </a:r>
            <a:endParaRPr lang="zh-CN" altLang="zh-CN" sz="2800">
              <a:solidFill>
                <a:schemeClr val="tx1"/>
              </a:solidFill>
            </a:endParaRPr>
          </a:p>
        </p:txBody>
      </p:sp>
      <p:sp>
        <p:nvSpPr>
          <p:cNvPr id="97285" name="矩形 6"/>
          <p:cNvSpPr>
            <a:spLocks noChangeArrowheads="1"/>
          </p:cNvSpPr>
          <p:nvPr/>
        </p:nvSpPr>
        <p:spPr bwMode="auto">
          <a:xfrm>
            <a:off x="1374775" y="3162300"/>
            <a:ext cx="7185025"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Google</a:t>
            </a:r>
            <a:r>
              <a:rPr lang="zh-CN" altLang="en-US">
                <a:solidFill>
                  <a:schemeClr val="tx1"/>
                </a:solidFill>
              </a:rPr>
              <a:t>公司副总裁兼首席互联网专家，喜欢自称为</a:t>
            </a:r>
            <a:r>
              <a:rPr lang="zh-CN" altLang="zh-CN">
                <a:solidFill>
                  <a:schemeClr val="tx1"/>
                </a:solidFill>
              </a:rPr>
              <a:t>文特·瑟夫（Vint Cerf ），因与罗伯特·卡恩设计了TCP/IP协议和互联网基础架构而被共同称为“互联网之父”。</a:t>
            </a:r>
          </a:p>
        </p:txBody>
      </p:sp>
      <p:sp>
        <p:nvSpPr>
          <p:cNvPr id="97286" name="矩形 8"/>
          <p:cNvSpPr>
            <a:spLocks noChangeArrowheads="1"/>
          </p:cNvSpPr>
          <p:nvPr/>
        </p:nvSpPr>
        <p:spPr bwMode="auto">
          <a:xfrm>
            <a:off x="1374775" y="4398963"/>
            <a:ext cx="718502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为了表示对他们工作的认可，克林顿总统于 </a:t>
            </a:r>
            <a:r>
              <a:rPr lang="en-US" altLang="zh-CN">
                <a:solidFill>
                  <a:schemeClr val="tx1"/>
                </a:solidFill>
              </a:rPr>
              <a:t>1997 </a:t>
            </a:r>
            <a:r>
              <a:rPr lang="zh-CN" altLang="en-US">
                <a:solidFill>
                  <a:schemeClr val="tx1"/>
                </a:solidFill>
              </a:rPr>
              <a:t>年向他们授予美国国家科技奖章。</a:t>
            </a:r>
            <a:r>
              <a:rPr lang="en-US" altLang="zh-CN">
                <a:solidFill>
                  <a:schemeClr val="tx1"/>
                </a:solidFill>
              </a:rPr>
              <a:t>2005 </a:t>
            </a:r>
            <a:r>
              <a:rPr lang="zh-CN" altLang="en-US">
                <a:solidFill>
                  <a:schemeClr val="tx1"/>
                </a:solidFill>
              </a:rPr>
              <a:t>年，因为互联网方面的工作“改变了全球商务、通信和娱乐状况的数字革命的最前沿”，瑟夫荣获美国非军人最高荣誉勋章 </a:t>
            </a:r>
            <a:r>
              <a:rPr lang="en-US" altLang="zh-CN">
                <a:solidFill>
                  <a:schemeClr val="tx1"/>
                </a:solidFill>
              </a:rPr>
              <a:t>— </a:t>
            </a:r>
            <a:r>
              <a:rPr lang="zh-CN" altLang="en-US">
                <a:solidFill>
                  <a:schemeClr val="tx1"/>
                </a:solidFill>
              </a:rPr>
              <a:t>总统自由勋章。</a:t>
            </a:r>
          </a:p>
        </p:txBody>
      </p:sp>
      <p:sp>
        <p:nvSpPr>
          <p:cNvPr id="97287" name="矩形 10"/>
          <p:cNvSpPr>
            <a:spLocks noChangeArrowheads="1"/>
          </p:cNvSpPr>
          <p:nvPr/>
        </p:nvSpPr>
        <p:spPr bwMode="auto">
          <a:xfrm>
            <a:off x="1374775" y="5756275"/>
            <a:ext cx="7159625"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瑟夫拥有斯坦福大学数学学士学位以及加利福尼亚大学洛杉矶分校的计算机科学硕士和博士学位，被包括苏黎士联邦技术学院、北京邮电大学等数十所大学授予过荣誉博士学位。</a:t>
            </a:r>
          </a:p>
        </p:txBody>
      </p:sp>
      <p:sp>
        <p:nvSpPr>
          <p:cNvPr id="12" name="动作按钮: 上一张 11">
            <a:hlinkClick r:id="rId3" action="ppaction://hlinksldjump"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Tree>
  </p:cSld>
  <p:clrMapOvr>
    <a:masterClrMapping/>
  </p:clrMapOvr>
  <p:transition spd="slow" advClick="0"/>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文本框 2"/>
          <p:cNvSpPr txBox="1">
            <a:spLocks noChangeArrowheads="1"/>
          </p:cNvSpPr>
          <p:nvPr/>
        </p:nvSpPr>
        <p:spPr bwMode="auto">
          <a:xfrm>
            <a:off x="2120900" y="181985"/>
            <a:ext cx="5984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重要技术：高级持续性渗透攻击</a:t>
            </a:r>
          </a:p>
        </p:txBody>
      </p:sp>
      <p:sp>
        <p:nvSpPr>
          <p:cNvPr id="4" name="矩形 3"/>
          <p:cNvSpPr/>
          <p:nvPr/>
        </p:nvSpPr>
        <p:spPr>
          <a:xfrm>
            <a:off x="1192213" y="1304925"/>
            <a:ext cx="2625725" cy="369888"/>
          </a:xfrm>
          <a:prstGeom prst="rect">
            <a:avLst/>
          </a:prstGeom>
          <a:solidFill>
            <a:schemeClr val="accent4"/>
          </a:solidFill>
        </p:spPr>
        <p:txBody>
          <a:bodyPr>
            <a:spAutoFit/>
          </a:bodyPr>
          <a:lstStyle/>
          <a:p>
            <a:pPr marL="285750" indent="-285750" eaLnBrk="1" fontAlgn="auto" hangingPunct="1">
              <a:spcBef>
                <a:spcPts val="0"/>
              </a:spcBef>
              <a:spcAft>
                <a:spcPts val="0"/>
              </a:spcAft>
              <a:buClr>
                <a:schemeClr val="accent2"/>
              </a:buClr>
              <a:buFont typeface="Wingdings" panose="05000000000000000000" pitchFamily="2" charset="2"/>
              <a:buChar char=""/>
              <a:defRPr/>
            </a:pPr>
            <a:r>
              <a:rPr lang="zh-CN" altLang="en-US" dirty="0">
                <a:solidFill>
                  <a:schemeClr val="bg1"/>
                </a:solidFill>
                <a:latin typeface="+mn-lt"/>
              </a:rPr>
              <a:t>高级持续性渗透攻击</a:t>
            </a:r>
          </a:p>
        </p:txBody>
      </p:sp>
      <p:sp>
        <p:nvSpPr>
          <p:cNvPr id="76804" name="矩形 4"/>
          <p:cNvSpPr>
            <a:spLocks noChangeArrowheads="1"/>
          </p:cNvSpPr>
          <p:nvPr/>
        </p:nvSpPr>
        <p:spPr bwMode="auto">
          <a:xfrm>
            <a:off x="1192213" y="1827213"/>
            <a:ext cx="45497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高级持续性渗透攻击（</a:t>
            </a:r>
            <a:r>
              <a:rPr lang="en-US" altLang="zh-CN" dirty="0">
                <a:solidFill>
                  <a:schemeClr val="tx1"/>
                </a:solidFill>
              </a:rPr>
              <a:t>Advanced Persistent Threat, APT</a:t>
            </a:r>
            <a:r>
              <a:rPr lang="zh-CN" altLang="en-US" dirty="0">
                <a:solidFill>
                  <a:schemeClr val="tx1"/>
                </a:solidFill>
              </a:rPr>
              <a:t>）是指组织</a:t>
            </a:r>
            <a:r>
              <a:rPr lang="en-US" altLang="zh-CN" dirty="0">
                <a:solidFill>
                  <a:schemeClr val="tx1"/>
                </a:solidFill>
              </a:rPr>
              <a:t>(</a:t>
            </a:r>
            <a:r>
              <a:rPr lang="zh-CN" altLang="en-US" dirty="0">
                <a:solidFill>
                  <a:schemeClr val="tx1"/>
                </a:solidFill>
              </a:rPr>
              <a:t>特别是政府</a:t>
            </a:r>
            <a:r>
              <a:rPr lang="en-US" altLang="zh-CN" dirty="0">
                <a:solidFill>
                  <a:schemeClr val="tx1"/>
                </a:solidFill>
              </a:rPr>
              <a:t>)</a:t>
            </a:r>
            <a:r>
              <a:rPr lang="zh-CN" altLang="en-US" dirty="0">
                <a:solidFill>
                  <a:schemeClr val="tx1"/>
                </a:solidFill>
              </a:rPr>
              <a:t>或者小团体利用先进的攻击手段对特定目标进行长期持续性网络攻击的攻击形式。</a:t>
            </a:r>
          </a:p>
        </p:txBody>
      </p:sp>
      <p:pic>
        <p:nvPicPr>
          <p:cNvPr id="76805"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72188" y="1247775"/>
            <a:ext cx="2454275" cy="305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6" name="文本框 1"/>
          <p:cNvSpPr txBox="1">
            <a:spLocks noChangeArrowheads="1"/>
          </p:cNvSpPr>
          <p:nvPr/>
        </p:nvSpPr>
        <p:spPr bwMode="auto">
          <a:xfrm>
            <a:off x="1192213" y="3178175"/>
            <a:ext cx="4703762" cy="646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2005</a:t>
            </a:r>
            <a:r>
              <a:rPr lang="zh-CN" altLang="en-US">
                <a:solidFill>
                  <a:schemeClr val="tx1"/>
                </a:solidFill>
              </a:rPr>
              <a:t>年，美国和英国的网络应急组织（</a:t>
            </a:r>
            <a:r>
              <a:rPr lang="en-US" altLang="zh-CN">
                <a:solidFill>
                  <a:schemeClr val="tx1"/>
                </a:solidFill>
              </a:rPr>
              <a:t>CERT</a:t>
            </a:r>
            <a:r>
              <a:rPr lang="zh-CN" altLang="en-US">
                <a:solidFill>
                  <a:schemeClr val="tx1"/>
                </a:solidFill>
              </a:rPr>
              <a:t>）首次发出了</a:t>
            </a:r>
            <a:r>
              <a:rPr lang="en-US" altLang="zh-CN">
                <a:solidFill>
                  <a:schemeClr val="tx1"/>
                </a:solidFill>
              </a:rPr>
              <a:t>APT</a:t>
            </a:r>
            <a:r>
              <a:rPr lang="zh-CN" altLang="en-US">
                <a:solidFill>
                  <a:schemeClr val="tx1"/>
                </a:solidFill>
              </a:rPr>
              <a:t>的警告。</a:t>
            </a:r>
          </a:p>
        </p:txBody>
      </p:sp>
      <p:pic>
        <p:nvPicPr>
          <p:cNvPr id="76807" name="Content Placeholder 3"/>
          <p:cNvPicPr>
            <a:picLocks noChangeAspect="1"/>
          </p:cNvPicPr>
          <p:nvPr/>
        </p:nvPicPr>
        <p:blipFill>
          <a:blip r:embed="rId3">
            <a:extLst>
              <a:ext uri="{28A0092B-C50C-407E-A947-70E740481C1C}">
                <a14:useLocalDpi xmlns:a14="http://schemas.microsoft.com/office/drawing/2010/main" val="0"/>
              </a:ext>
            </a:extLst>
          </a:blip>
          <a:srcRect t="13931" b="13931"/>
          <a:stretch>
            <a:fillRect/>
          </a:stretch>
        </p:blipFill>
        <p:spPr bwMode="auto">
          <a:xfrm>
            <a:off x="6072188" y="4814888"/>
            <a:ext cx="2789237" cy="1631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6808" name="矩形 9"/>
          <p:cNvSpPr>
            <a:spLocks noChangeArrowheads="1"/>
          </p:cNvSpPr>
          <p:nvPr/>
        </p:nvSpPr>
        <p:spPr bwMode="auto">
          <a:xfrm>
            <a:off x="4032250" y="4579938"/>
            <a:ext cx="1709738" cy="800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2857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eaLnBrk="1" hangingPunct="1">
              <a:spcBef>
                <a:spcPts val="600"/>
              </a:spcBef>
              <a:spcAft>
                <a:spcPts val="600"/>
              </a:spcAft>
              <a:buClrTx/>
              <a:buFont typeface="Arial" panose="020B0604020202020204" pitchFamily="34" charset="0"/>
              <a:buChar char="•"/>
            </a:pPr>
            <a:r>
              <a:rPr lang="en-US" altLang="zh-CN" sz="1800" dirty="0">
                <a:solidFill>
                  <a:schemeClr val="tx1"/>
                </a:solidFill>
                <a:hlinkClick r:id="rId4" action="ppaction://hlinksldjump"/>
              </a:rPr>
              <a:t>0DAY</a:t>
            </a:r>
            <a:r>
              <a:rPr lang="zh-CN" altLang="en-US" sz="1800" dirty="0">
                <a:solidFill>
                  <a:schemeClr val="tx1"/>
                </a:solidFill>
                <a:hlinkClick r:id="rId4" action="ppaction://hlinksldjump"/>
              </a:rPr>
              <a:t>攻击</a:t>
            </a:r>
            <a:endParaRPr lang="en-US" altLang="zh-CN" sz="1800" dirty="0">
              <a:solidFill>
                <a:schemeClr val="tx1"/>
              </a:solidFill>
            </a:endParaRPr>
          </a:p>
          <a:p>
            <a:pPr lvl="1" eaLnBrk="1" hangingPunct="1">
              <a:spcBef>
                <a:spcPts val="600"/>
              </a:spcBef>
              <a:spcAft>
                <a:spcPts val="600"/>
              </a:spcAft>
              <a:buClrTx/>
              <a:buFont typeface="Arial" panose="020B0604020202020204" pitchFamily="34" charset="0"/>
              <a:buChar char="•"/>
            </a:pPr>
            <a:r>
              <a:rPr lang="zh-CN" altLang="en-US" sz="1800" dirty="0">
                <a:solidFill>
                  <a:schemeClr val="tx1"/>
                </a:solidFill>
              </a:rPr>
              <a:t>通道加密</a:t>
            </a:r>
            <a:endParaRPr lang="en-US" altLang="zh-CN" sz="1800" dirty="0">
              <a:solidFill>
                <a:schemeClr val="tx1"/>
              </a:solidFill>
            </a:endParaRPr>
          </a:p>
        </p:txBody>
      </p:sp>
      <p:sp>
        <p:nvSpPr>
          <p:cNvPr id="11" name="矩形 10"/>
          <p:cNvSpPr/>
          <p:nvPr/>
        </p:nvSpPr>
        <p:spPr>
          <a:xfrm>
            <a:off x="4032250" y="3981450"/>
            <a:ext cx="1568450" cy="369888"/>
          </a:xfrm>
          <a:prstGeom prst="rect">
            <a:avLst/>
          </a:prstGeom>
          <a:solidFill>
            <a:schemeClr val="accent6">
              <a:lumMod val="75000"/>
            </a:schemeClr>
          </a:solidFill>
        </p:spPr>
        <p:txBody>
          <a:bodyPr wrap="none">
            <a:spAutoFit/>
          </a:bodyPr>
          <a:lstStyle/>
          <a:p>
            <a:pPr eaLnBrk="1" fontAlgn="auto" hangingPunct="1">
              <a:spcBef>
                <a:spcPts val="0"/>
              </a:spcBef>
              <a:spcAft>
                <a:spcPts val="0"/>
              </a:spcAft>
              <a:defRPr/>
            </a:pPr>
            <a:r>
              <a:rPr lang="zh-CN" altLang="en-US" dirty="0">
                <a:solidFill>
                  <a:schemeClr val="bg1"/>
                </a:solidFill>
                <a:latin typeface="+mn-lt"/>
              </a:rPr>
              <a:t>技术上的高级</a:t>
            </a:r>
            <a:endParaRPr lang="en-US" altLang="zh-CN" dirty="0">
              <a:solidFill>
                <a:schemeClr val="bg1"/>
              </a:solidFill>
              <a:latin typeface="+mn-lt"/>
            </a:endParaRPr>
          </a:p>
        </p:txBody>
      </p:sp>
      <p:sp>
        <p:nvSpPr>
          <p:cNvPr id="76810" name="矩形 11"/>
          <p:cNvSpPr>
            <a:spLocks noChangeArrowheads="1"/>
          </p:cNvSpPr>
          <p:nvPr/>
        </p:nvSpPr>
        <p:spPr bwMode="auto">
          <a:xfrm>
            <a:off x="1192213" y="4513263"/>
            <a:ext cx="2625725" cy="1508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2857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lvl="1" eaLnBrk="1" hangingPunct="1">
              <a:spcBef>
                <a:spcPts val="600"/>
              </a:spcBef>
              <a:spcAft>
                <a:spcPts val="600"/>
              </a:spcAft>
              <a:buClrTx/>
              <a:buFont typeface="Arial" panose="020B0604020202020204" pitchFamily="34" charset="0"/>
              <a:buChar char="•"/>
            </a:pPr>
            <a:r>
              <a:rPr lang="zh-CN" altLang="en-US" sz="1800" dirty="0">
                <a:solidFill>
                  <a:schemeClr val="tx1"/>
                </a:solidFill>
              </a:rPr>
              <a:t>全面信息收集与获取</a:t>
            </a:r>
            <a:endParaRPr lang="en-US" altLang="zh-CN" sz="1800" dirty="0">
              <a:solidFill>
                <a:schemeClr val="tx1"/>
              </a:solidFill>
            </a:endParaRPr>
          </a:p>
          <a:p>
            <a:pPr lvl="1" eaLnBrk="1" hangingPunct="1">
              <a:spcBef>
                <a:spcPts val="600"/>
              </a:spcBef>
              <a:spcAft>
                <a:spcPts val="600"/>
              </a:spcAft>
              <a:buClrTx/>
              <a:buFont typeface="Arial" panose="020B0604020202020204" pitchFamily="34" charset="0"/>
              <a:buChar char="•"/>
            </a:pPr>
            <a:r>
              <a:rPr lang="zh-CN" altLang="en-US" sz="1800" dirty="0">
                <a:solidFill>
                  <a:schemeClr val="tx1"/>
                </a:solidFill>
              </a:rPr>
              <a:t>目标明确的工作分工</a:t>
            </a:r>
            <a:endParaRPr lang="en-US" altLang="zh-CN" sz="1800" dirty="0">
              <a:solidFill>
                <a:schemeClr val="tx1"/>
              </a:solidFill>
            </a:endParaRPr>
          </a:p>
          <a:p>
            <a:pPr lvl="1" eaLnBrk="1" hangingPunct="1">
              <a:spcBef>
                <a:spcPts val="600"/>
              </a:spcBef>
              <a:spcAft>
                <a:spcPts val="600"/>
              </a:spcAft>
              <a:buClrTx/>
              <a:buFont typeface="Arial" panose="020B0604020202020204" pitchFamily="34" charset="0"/>
              <a:buChar char="•"/>
            </a:pPr>
            <a:r>
              <a:rPr lang="zh-CN" altLang="en-US" sz="1800" dirty="0">
                <a:solidFill>
                  <a:schemeClr val="tx1"/>
                </a:solidFill>
                <a:hlinkClick r:id="rId5" action="ppaction://hlinksldjump"/>
              </a:rPr>
              <a:t>社会工程学</a:t>
            </a:r>
            <a:r>
              <a:rPr lang="en-US" altLang="zh-CN" sz="1800" dirty="0">
                <a:solidFill>
                  <a:schemeClr val="tx1"/>
                </a:solidFill>
              </a:rPr>
              <a:t>+</a:t>
            </a:r>
            <a:r>
              <a:rPr lang="zh-CN" altLang="en-US" sz="1800" dirty="0">
                <a:solidFill>
                  <a:schemeClr val="tx1"/>
                </a:solidFill>
              </a:rPr>
              <a:t>物理方法相结合的方法</a:t>
            </a:r>
          </a:p>
        </p:txBody>
      </p:sp>
      <p:sp>
        <p:nvSpPr>
          <p:cNvPr id="13" name="矩形 12"/>
          <p:cNvSpPr/>
          <p:nvPr/>
        </p:nvSpPr>
        <p:spPr>
          <a:xfrm>
            <a:off x="1192213" y="3984625"/>
            <a:ext cx="1570037" cy="369888"/>
          </a:xfrm>
          <a:prstGeom prst="rect">
            <a:avLst/>
          </a:prstGeom>
          <a:solidFill>
            <a:schemeClr val="accent6">
              <a:lumMod val="75000"/>
            </a:schemeClr>
          </a:solidFill>
          <a:ln>
            <a:noFill/>
          </a:ln>
        </p:spPr>
        <p:txBody>
          <a:bodyPr wrap="none">
            <a:spAutoFit/>
          </a:bodyPr>
          <a:lstStyle/>
          <a:p>
            <a:pPr eaLnBrk="1" fontAlgn="auto" hangingPunct="1">
              <a:spcBef>
                <a:spcPts val="0"/>
              </a:spcBef>
              <a:spcAft>
                <a:spcPts val="0"/>
              </a:spcAft>
              <a:defRPr/>
            </a:pPr>
            <a:r>
              <a:rPr lang="zh-CN" altLang="en-US" dirty="0">
                <a:solidFill>
                  <a:schemeClr val="bg1"/>
                </a:solidFill>
                <a:latin typeface="+mn-lt"/>
              </a:rPr>
              <a:t>投入上的高级</a:t>
            </a:r>
            <a:endParaRPr lang="en-US" altLang="zh-CN" dirty="0">
              <a:solidFill>
                <a:schemeClr val="bg1"/>
              </a:solidFill>
              <a:latin typeface="+mn-lt"/>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7826"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084888" y="1157288"/>
            <a:ext cx="2220912" cy="15890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7827" name="图片 3"/>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84888" y="4094163"/>
            <a:ext cx="2413000" cy="1603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矩形 5"/>
          <p:cNvSpPr/>
          <p:nvPr/>
        </p:nvSpPr>
        <p:spPr>
          <a:xfrm>
            <a:off x="1357313" y="1157288"/>
            <a:ext cx="1801812" cy="369887"/>
          </a:xfrm>
          <a:prstGeom prst="rect">
            <a:avLst/>
          </a:prstGeom>
          <a:solidFill>
            <a:schemeClr val="accent5">
              <a:lumMod val="75000"/>
            </a:schemeClr>
          </a:solidFill>
        </p:spPr>
        <p:txBody>
          <a:bodyPr wrap="none">
            <a:spAutoFit/>
          </a:bodyPr>
          <a:lstStyle/>
          <a:p>
            <a:pPr eaLnBrk="1" fontAlgn="auto" hangingPunct="1">
              <a:spcBef>
                <a:spcPts val="0"/>
              </a:spcBef>
              <a:spcAft>
                <a:spcPts val="0"/>
              </a:spcAft>
              <a:defRPr/>
            </a:pPr>
            <a:r>
              <a:rPr lang="zh-CN" altLang="en-US" dirty="0">
                <a:solidFill>
                  <a:schemeClr val="bg1"/>
                </a:solidFill>
                <a:latin typeface="+mn-lt"/>
              </a:rPr>
              <a:t>鱼叉式网络钓鱼</a:t>
            </a:r>
          </a:p>
        </p:txBody>
      </p:sp>
      <p:sp>
        <p:nvSpPr>
          <p:cNvPr id="77830" name="矩形 8"/>
          <p:cNvSpPr>
            <a:spLocks noChangeArrowheads="1"/>
          </p:cNvSpPr>
          <p:nvPr/>
        </p:nvSpPr>
        <p:spPr bwMode="auto">
          <a:xfrm>
            <a:off x="1128713" y="1562100"/>
            <a:ext cx="4752975"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鱼叉式网络钓鱼（Spear phishing）</a:t>
            </a:r>
            <a:r>
              <a:rPr lang="zh-CN" altLang="en-US">
                <a:solidFill>
                  <a:schemeClr val="tx1"/>
                </a:solidFill>
              </a:rPr>
              <a:t>是</a:t>
            </a:r>
            <a:r>
              <a:rPr lang="zh-CN" altLang="zh-CN">
                <a:solidFill>
                  <a:schemeClr val="tx1"/>
                </a:solidFill>
              </a:rPr>
              <a:t>一种</a:t>
            </a:r>
            <a:r>
              <a:rPr lang="zh-CN" altLang="en-US">
                <a:solidFill>
                  <a:schemeClr val="tx1"/>
                </a:solidFill>
              </a:rPr>
              <a:t>被认为</a:t>
            </a:r>
            <a:r>
              <a:rPr lang="zh-CN" altLang="zh-CN">
                <a:solidFill>
                  <a:schemeClr val="tx1"/>
                </a:solidFill>
              </a:rPr>
              <a:t>源于亚洲与东欧，针对特定目标进行攻击的网络钓鱼攻击。</a:t>
            </a:r>
            <a:r>
              <a:rPr lang="zh-CN" altLang="en-US">
                <a:solidFill>
                  <a:schemeClr val="tx1"/>
                </a:solidFill>
              </a:rPr>
              <a:t>是</a:t>
            </a:r>
            <a:r>
              <a:rPr lang="en-US" altLang="zh-CN">
                <a:solidFill>
                  <a:schemeClr val="tx1"/>
                </a:solidFill>
              </a:rPr>
              <a:t>APT</a:t>
            </a:r>
            <a:r>
              <a:rPr lang="zh-CN" altLang="en-US">
                <a:solidFill>
                  <a:schemeClr val="tx1"/>
                </a:solidFill>
              </a:rPr>
              <a:t>攻击的一种主要形式。</a:t>
            </a:r>
          </a:p>
        </p:txBody>
      </p:sp>
      <p:sp>
        <p:nvSpPr>
          <p:cNvPr id="77831" name="矩形 9"/>
          <p:cNvSpPr>
            <a:spLocks noChangeArrowheads="1"/>
          </p:cNvSpPr>
          <p:nvPr/>
        </p:nvSpPr>
        <p:spPr bwMode="auto">
          <a:xfrm>
            <a:off x="1128713" y="2797175"/>
            <a:ext cx="7542212"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zh-CN">
                <a:solidFill>
                  <a:schemeClr val="tx1"/>
                </a:solidFill>
              </a:rPr>
              <a:t>锁定目标后，</a:t>
            </a:r>
            <a:r>
              <a:rPr lang="zh-CN" altLang="en-US">
                <a:solidFill>
                  <a:schemeClr val="tx1"/>
                </a:solidFill>
              </a:rPr>
              <a:t>黑客假冒各种名义</a:t>
            </a:r>
            <a:r>
              <a:rPr lang="zh-CN" altLang="zh-CN">
                <a:solidFill>
                  <a:schemeClr val="tx1"/>
                </a:solidFill>
              </a:rPr>
              <a:t>以电子邮件</a:t>
            </a:r>
            <a:r>
              <a:rPr lang="zh-CN" altLang="en-US">
                <a:solidFill>
                  <a:schemeClr val="tx1"/>
                </a:solidFill>
              </a:rPr>
              <a:t>等</a:t>
            </a:r>
            <a:r>
              <a:rPr lang="zh-CN" altLang="zh-CN">
                <a:solidFill>
                  <a:schemeClr val="tx1"/>
                </a:solidFill>
              </a:rPr>
              <a:t>方式</a:t>
            </a:r>
            <a:r>
              <a:rPr lang="zh-CN" altLang="en-US">
                <a:solidFill>
                  <a:schemeClr val="tx1"/>
                </a:solidFill>
              </a:rPr>
              <a:t>向目标发送</a:t>
            </a:r>
            <a:r>
              <a:rPr lang="zh-CN" altLang="zh-CN">
                <a:solidFill>
                  <a:schemeClr val="tx1"/>
                </a:solidFill>
              </a:rPr>
              <a:t>难辨真伪</a:t>
            </a:r>
            <a:r>
              <a:rPr lang="zh-CN" altLang="en-US">
                <a:solidFill>
                  <a:schemeClr val="tx1"/>
                </a:solidFill>
              </a:rPr>
              <a:t>文档，</a:t>
            </a:r>
            <a:r>
              <a:rPr lang="zh-CN" altLang="zh-CN">
                <a:solidFill>
                  <a:schemeClr val="tx1"/>
                </a:solidFill>
              </a:rPr>
              <a:t>诱使</a:t>
            </a:r>
            <a:r>
              <a:rPr lang="zh-CN" altLang="en-US">
                <a:solidFill>
                  <a:schemeClr val="tx1"/>
                </a:solidFill>
              </a:rPr>
              <a:t>其上当，</a:t>
            </a:r>
            <a:r>
              <a:rPr lang="zh-CN" altLang="zh-CN">
                <a:solidFill>
                  <a:schemeClr val="tx1"/>
                </a:solidFill>
              </a:rPr>
              <a:t>借机</a:t>
            </a:r>
            <a:r>
              <a:rPr lang="zh-CN" altLang="en-US">
                <a:solidFill>
                  <a:schemeClr val="tx1"/>
                </a:solidFill>
              </a:rPr>
              <a:t>在其计算机上</a:t>
            </a:r>
            <a:r>
              <a:rPr lang="zh-CN" altLang="zh-CN">
                <a:solidFill>
                  <a:schemeClr val="tx1"/>
                </a:solidFill>
              </a:rPr>
              <a:t>安装特洛伊木马或其他间谍软件，</a:t>
            </a:r>
            <a:r>
              <a:rPr lang="zh-CN" altLang="en-US">
                <a:solidFill>
                  <a:schemeClr val="tx1"/>
                </a:solidFill>
              </a:rPr>
              <a:t>以</a:t>
            </a:r>
            <a:r>
              <a:rPr lang="zh-CN" altLang="zh-CN">
                <a:solidFill>
                  <a:schemeClr val="tx1"/>
                </a:solidFill>
              </a:rPr>
              <a:t>窃取机密</a:t>
            </a:r>
            <a:r>
              <a:rPr lang="zh-CN" altLang="en-US">
                <a:solidFill>
                  <a:schemeClr val="tx1"/>
                </a:solidFill>
              </a:rPr>
              <a:t>或进一步渗透的目的。</a:t>
            </a:r>
          </a:p>
        </p:txBody>
      </p:sp>
      <p:sp>
        <p:nvSpPr>
          <p:cNvPr id="77832" name="矩形 10"/>
          <p:cNvSpPr>
            <a:spLocks noChangeArrowheads="1"/>
          </p:cNvSpPr>
          <p:nvPr/>
        </p:nvSpPr>
        <p:spPr bwMode="auto">
          <a:xfrm>
            <a:off x="1128713" y="4464050"/>
            <a:ext cx="4810125"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水坑式攻击（</a:t>
            </a:r>
            <a:r>
              <a:rPr lang="en-US" altLang="zh-CN" dirty="0">
                <a:solidFill>
                  <a:schemeClr val="tx1"/>
                </a:solidFill>
              </a:rPr>
              <a:t>Waterhole attacks</a:t>
            </a:r>
            <a:r>
              <a:rPr lang="zh-CN" altLang="en-US" dirty="0">
                <a:solidFill>
                  <a:schemeClr val="tx1"/>
                </a:solidFill>
              </a:rPr>
              <a:t>）是近年来新起的一种</a:t>
            </a:r>
            <a:r>
              <a:rPr lang="en-US" altLang="zh-CN" dirty="0">
                <a:solidFill>
                  <a:schemeClr val="tx1"/>
                </a:solidFill>
              </a:rPr>
              <a:t>APT</a:t>
            </a:r>
            <a:r>
              <a:rPr lang="zh-CN" altLang="en-US" dirty="0">
                <a:solidFill>
                  <a:schemeClr val="tx1"/>
                </a:solidFill>
              </a:rPr>
              <a:t>攻击行为，是指黑客通过分析被攻击者的网络活动规律，寻找被攻击者经常访问的网站的弱点，先攻下该网站并植入攻击代码，等待被攻击者来访时实施攻击。</a:t>
            </a:r>
          </a:p>
        </p:txBody>
      </p:sp>
      <p:sp>
        <p:nvSpPr>
          <p:cNvPr id="12" name="矩形 11"/>
          <p:cNvSpPr/>
          <p:nvPr/>
        </p:nvSpPr>
        <p:spPr>
          <a:xfrm>
            <a:off x="1357313" y="4094163"/>
            <a:ext cx="1339850" cy="369887"/>
          </a:xfrm>
          <a:prstGeom prst="rect">
            <a:avLst/>
          </a:prstGeom>
          <a:solidFill>
            <a:schemeClr val="accent5">
              <a:lumMod val="75000"/>
            </a:schemeClr>
          </a:solidFill>
        </p:spPr>
        <p:txBody>
          <a:bodyPr wrap="none">
            <a:spAutoFit/>
          </a:bodyPr>
          <a:lstStyle/>
          <a:p>
            <a:pPr eaLnBrk="1" fontAlgn="auto" hangingPunct="1">
              <a:spcBef>
                <a:spcPts val="0"/>
              </a:spcBef>
              <a:spcAft>
                <a:spcPts val="0"/>
              </a:spcAft>
              <a:defRPr/>
            </a:pPr>
            <a:r>
              <a:rPr lang="zh-CN" altLang="en-US" dirty="0">
                <a:solidFill>
                  <a:schemeClr val="bg1"/>
                </a:solidFill>
                <a:latin typeface="+mn-lt"/>
              </a:rPr>
              <a:t>水坑式攻击</a:t>
            </a:r>
          </a:p>
        </p:txBody>
      </p:sp>
      <p:sp>
        <p:nvSpPr>
          <p:cNvPr id="77834" name="文本框 12"/>
          <p:cNvSpPr txBox="1">
            <a:spLocks noChangeArrowheads="1"/>
          </p:cNvSpPr>
          <p:nvPr/>
        </p:nvSpPr>
        <p:spPr bwMode="auto">
          <a:xfrm>
            <a:off x="1128713" y="5942013"/>
            <a:ext cx="7542212"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因为类似于自然界狩猎者通常在猎物必去的水边隐蔽等待猎物而得名。</a:t>
            </a:r>
          </a:p>
        </p:txBody>
      </p:sp>
      <p:sp>
        <p:nvSpPr>
          <p:cNvPr id="14" name="动作按钮: 上一张 13">
            <a:hlinkClick r:id="rId4" action="ppaction://hlinksldjump"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
        <p:nvSpPr>
          <p:cNvPr id="13" name="文本框 2"/>
          <p:cNvSpPr txBox="1">
            <a:spLocks noChangeArrowheads="1"/>
          </p:cNvSpPr>
          <p:nvPr/>
        </p:nvSpPr>
        <p:spPr bwMode="auto">
          <a:xfrm>
            <a:off x="2120900" y="181985"/>
            <a:ext cx="598487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重要技术：高级持续性渗透攻击</a:t>
            </a:r>
          </a:p>
        </p:txBody>
      </p:sp>
    </p:spTree>
  </p:cSld>
  <p:clrMapOvr>
    <a:masterClrMapping/>
  </p:clrMapOvr>
  <p:transition spd="slow" advClick="0"/>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1274763" y="1308100"/>
            <a:ext cx="1855787" cy="369888"/>
          </a:xfrm>
          <a:prstGeom prst="rect">
            <a:avLst/>
          </a:prstGeom>
          <a:solidFill>
            <a:schemeClr val="accent4"/>
          </a:solidFill>
        </p:spPr>
        <p:txBody>
          <a:bodyPr>
            <a:spAutoFit/>
          </a:bodyPr>
          <a:lstStyle/>
          <a:p>
            <a:pPr marL="285750" indent="-285750" eaLnBrk="1" fontAlgn="auto" hangingPunct="1">
              <a:spcBef>
                <a:spcPts val="0"/>
              </a:spcBef>
              <a:spcAft>
                <a:spcPts val="0"/>
              </a:spcAft>
              <a:buClr>
                <a:schemeClr val="accent2"/>
              </a:buClr>
              <a:buFont typeface="Wingdings" panose="05000000000000000000" pitchFamily="2" charset="2"/>
              <a:buChar char=""/>
              <a:defRPr/>
            </a:pPr>
            <a:r>
              <a:rPr lang="zh-CN" altLang="en-US" dirty="0">
                <a:solidFill>
                  <a:schemeClr val="bg1"/>
                </a:solidFill>
                <a:latin typeface="+mn-lt"/>
              </a:rPr>
              <a:t>社会工程学</a:t>
            </a:r>
          </a:p>
        </p:txBody>
      </p:sp>
      <p:sp>
        <p:nvSpPr>
          <p:cNvPr id="4" name="矩形 3"/>
          <p:cNvSpPr/>
          <p:nvPr/>
        </p:nvSpPr>
        <p:spPr>
          <a:xfrm>
            <a:off x="1274763" y="1939925"/>
            <a:ext cx="4557712" cy="1323975"/>
          </a:xfrm>
          <a:prstGeom prst="rect">
            <a:avLst/>
          </a:prstGeom>
        </p:spPr>
        <p:txBody>
          <a:bodyPr>
            <a:spAutoFit/>
          </a:bodyPr>
          <a:lstStyle/>
          <a:p>
            <a:pPr eaLnBrk="1" fontAlgn="auto" hangingPunct="1">
              <a:spcBef>
                <a:spcPts val="0"/>
              </a:spcBef>
              <a:spcAft>
                <a:spcPts val="0"/>
              </a:spcAft>
              <a:defRPr/>
            </a:pPr>
            <a:r>
              <a:rPr lang="zh-CN" altLang="en-US" sz="2000" dirty="0">
                <a:latin typeface="+mn-ea"/>
              </a:rPr>
              <a:t>社会工程学（</a:t>
            </a:r>
            <a:r>
              <a:rPr lang="en-US" altLang="zh-CN" sz="2000" dirty="0">
                <a:latin typeface="+mn-ea"/>
              </a:rPr>
              <a:t>Social Engineering</a:t>
            </a:r>
            <a:r>
              <a:rPr lang="zh-CN" altLang="en-US" sz="2000" dirty="0">
                <a:latin typeface="+mn-ea"/>
              </a:rPr>
              <a:t>）攻击是由号称世界头号黑客的米特尼克（</a:t>
            </a:r>
            <a:r>
              <a:rPr lang="en-US" altLang="zh-CN" sz="2000" dirty="0">
                <a:latin typeface="+mn-ea"/>
              </a:rPr>
              <a:t>Kevin David </a:t>
            </a:r>
            <a:r>
              <a:rPr lang="en-US" altLang="zh-CN" sz="2000" dirty="0" err="1">
                <a:latin typeface="+mn-ea"/>
              </a:rPr>
              <a:t>Mitnick</a:t>
            </a:r>
            <a:r>
              <a:rPr lang="zh-CN" altLang="en-US" sz="2000" dirty="0">
                <a:latin typeface="+mn-ea"/>
              </a:rPr>
              <a:t>）在</a:t>
            </a:r>
            <a:r>
              <a:rPr lang="en-US" altLang="zh-CN" sz="2000" dirty="0">
                <a:latin typeface="+mn-ea"/>
              </a:rPr>
              <a:t>《</a:t>
            </a:r>
            <a:r>
              <a:rPr lang="zh-CN" altLang="en-US" sz="2000" dirty="0">
                <a:latin typeface="+mn-ea"/>
              </a:rPr>
              <a:t>欺骗的艺术</a:t>
            </a:r>
            <a:r>
              <a:rPr lang="en-US" altLang="zh-CN" sz="2000" dirty="0">
                <a:latin typeface="+mn-ea"/>
              </a:rPr>
              <a:t>》</a:t>
            </a:r>
            <a:r>
              <a:rPr lang="zh-CN" altLang="en-US" sz="2000" dirty="0">
                <a:latin typeface="+mn-ea"/>
              </a:rPr>
              <a:t>一书中提出。</a:t>
            </a:r>
          </a:p>
        </p:txBody>
      </p:sp>
      <p:sp>
        <p:nvSpPr>
          <p:cNvPr id="78852" name="矩形 4"/>
          <p:cNvSpPr>
            <a:spLocks noChangeArrowheads="1"/>
          </p:cNvSpPr>
          <p:nvPr/>
        </p:nvSpPr>
        <p:spPr bwMode="auto">
          <a:xfrm>
            <a:off x="1274763" y="3590925"/>
            <a:ext cx="5192712" cy="132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a:solidFill>
                  <a:schemeClr val="tx1"/>
                </a:solidFill>
              </a:rPr>
              <a:t>社会工程学是一种通过对受害者心理弱点、本能反应、好奇心、信任、贪婪等心理陷阱进行诸如欺骗、伤害等危害手段以便取得自身利益的方法。</a:t>
            </a:r>
          </a:p>
        </p:txBody>
      </p:sp>
      <p:pic>
        <p:nvPicPr>
          <p:cNvPr id="78853"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467475" y="1308100"/>
            <a:ext cx="1811338" cy="1982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8854" name="文本框 6"/>
          <p:cNvSpPr txBox="1">
            <a:spLocks noChangeArrowheads="1"/>
          </p:cNvSpPr>
          <p:nvPr/>
        </p:nvSpPr>
        <p:spPr bwMode="auto">
          <a:xfrm>
            <a:off x="2890838" y="140421"/>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重要技术：社会工程学攻击</a:t>
            </a:r>
          </a:p>
        </p:txBody>
      </p:sp>
      <p:sp>
        <p:nvSpPr>
          <p:cNvPr id="78855" name="矩形 7"/>
          <p:cNvSpPr>
            <a:spLocks noChangeArrowheads="1"/>
          </p:cNvSpPr>
          <p:nvPr/>
        </p:nvSpPr>
        <p:spPr bwMode="auto">
          <a:xfrm>
            <a:off x="1274763" y="5213350"/>
            <a:ext cx="5192712" cy="1477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准确来说，社会工程学不是一门科学，而是一种艺术和窍门的方术。因为社会工程学攻击不是总能重复和成功，而且在信息充分多的情况下，会自动失效。社会工程学的窍门也蕴涵了各式各样的灵活的构思与变化因素。</a:t>
            </a:r>
          </a:p>
        </p:txBody>
      </p:sp>
      <p:pic>
        <p:nvPicPr>
          <p:cNvPr id="78856" name="图片 8"/>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467475" y="4344988"/>
            <a:ext cx="2533650"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 name="动作按钮: 上一张 9">
            <a:hlinkClick r:id="rId4" action="ppaction://hlinksldjump"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Tree>
  </p:cSld>
  <p:clrMapOvr>
    <a:masterClrMapping/>
  </p:clrMapOvr>
  <p:transition spd="slow" advClick="0"/>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文本框 2"/>
          <p:cNvSpPr txBox="1">
            <a:spLocks noChangeArrowheads="1"/>
          </p:cNvSpPr>
          <p:nvPr/>
        </p:nvSpPr>
        <p:spPr bwMode="auto">
          <a:xfrm>
            <a:off x="2890838" y="109248"/>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重要技术：</a:t>
            </a:r>
            <a:r>
              <a:rPr lang="en-US" altLang="zh-CN" sz="3200" dirty="0">
                <a:solidFill>
                  <a:schemeClr val="accent1"/>
                </a:solidFill>
              </a:rPr>
              <a:t>0Day</a:t>
            </a:r>
            <a:r>
              <a:rPr lang="zh-CN" altLang="en-US" sz="3200" dirty="0">
                <a:solidFill>
                  <a:schemeClr val="accent1"/>
                </a:solidFill>
              </a:rPr>
              <a:t>攻击</a:t>
            </a:r>
          </a:p>
        </p:txBody>
      </p:sp>
      <p:sp>
        <p:nvSpPr>
          <p:cNvPr id="5" name="矩形 4"/>
          <p:cNvSpPr/>
          <p:nvPr/>
        </p:nvSpPr>
        <p:spPr>
          <a:xfrm>
            <a:off x="1104900" y="1325563"/>
            <a:ext cx="4560888" cy="1754187"/>
          </a:xfrm>
          <a:prstGeom prst="rect">
            <a:avLst/>
          </a:prstGeom>
        </p:spPr>
        <p:txBody>
          <a:bodyPr>
            <a:spAutoFit/>
          </a:bodyPr>
          <a:lstStyle/>
          <a:p>
            <a:pPr eaLnBrk="1" fontAlgn="auto" hangingPunct="1">
              <a:spcBef>
                <a:spcPts val="0"/>
              </a:spcBef>
              <a:spcAft>
                <a:spcPts val="0"/>
              </a:spcAft>
              <a:defRPr/>
            </a:pPr>
            <a:r>
              <a:rPr lang="zh-CN" altLang="en-US" dirty="0">
                <a:latin typeface="+mn-ea"/>
              </a:rPr>
              <a:t>零日（</a:t>
            </a:r>
            <a:r>
              <a:rPr lang="en-US" altLang="zh-CN" dirty="0">
                <a:latin typeface="+mn-ea"/>
              </a:rPr>
              <a:t>zero-day</a:t>
            </a:r>
            <a:r>
              <a:rPr lang="zh-CN" altLang="en-US" dirty="0">
                <a:latin typeface="+mn-ea"/>
              </a:rPr>
              <a:t>）攻击是一种利用计算机系统或应用中未知漏洞的攻击，是一种与漏洞的发现几乎同时的攻击行为。</a:t>
            </a:r>
            <a:endParaRPr lang="en-US" altLang="zh-CN" dirty="0">
              <a:latin typeface="+mn-ea"/>
            </a:endParaRPr>
          </a:p>
          <a:p>
            <a:pPr eaLnBrk="1" fontAlgn="auto" hangingPunct="1">
              <a:spcBef>
                <a:spcPts val="0"/>
              </a:spcBef>
              <a:spcAft>
                <a:spcPts val="0"/>
              </a:spcAft>
              <a:defRPr/>
            </a:pPr>
            <a:r>
              <a:rPr lang="zh-CN" altLang="en-US" dirty="0">
                <a:latin typeface="+mn-ea"/>
              </a:rPr>
              <a:t>由于漏洞刚被发现，没有任何相应的补丁可以补救，因此零日攻击行为的危险性极大，成功率也极高。</a:t>
            </a:r>
          </a:p>
        </p:txBody>
      </p:sp>
      <p:pic>
        <p:nvPicPr>
          <p:cNvPr id="79876" name="图片 5"/>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78550" y="1325563"/>
            <a:ext cx="2262188" cy="1697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79877" name="组合 14"/>
          <p:cNvGrpSpPr>
            <a:grpSpLocks/>
          </p:cNvGrpSpPr>
          <p:nvPr/>
        </p:nvGrpSpPr>
        <p:grpSpPr bwMode="auto">
          <a:xfrm>
            <a:off x="487363" y="3319463"/>
            <a:ext cx="8377237" cy="2436812"/>
            <a:chOff x="336618" y="3596479"/>
            <a:chExt cx="8377478" cy="2436676"/>
          </a:xfrm>
        </p:grpSpPr>
        <p:sp>
          <p:nvSpPr>
            <p:cNvPr id="8" name="椭圆 7"/>
            <p:cNvSpPr/>
            <p:nvPr/>
          </p:nvSpPr>
          <p:spPr>
            <a:xfrm>
              <a:off x="336618" y="3596479"/>
              <a:ext cx="1603421" cy="24366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t>存在漏洞的网络实体如操作系统和各种应用等</a:t>
              </a:r>
            </a:p>
          </p:txBody>
        </p:sp>
        <p:sp>
          <p:nvSpPr>
            <p:cNvPr id="9" name="椭圆 8"/>
            <p:cNvSpPr/>
            <p:nvPr/>
          </p:nvSpPr>
          <p:spPr>
            <a:xfrm>
              <a:off x="2616334" y="3596479"/>
              <a:ext cx="1536744" cy="24366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t>漏洞被研究人员挖掘出来并在小范围内传播</a:t>
              </a:r>
            </a:p>
          </p:txBody>
        </p:sp>
        <p:sp>
          <p:nvSpPr>
            <p:cNvPr id="10" name="椭圆 9"/>
            <p:cNvSpPr/>
            <p:nvPr/>
          </p:nvSpPr>
          <p:spPr>
            <a:xfrm>
              <a:off x="4897636" y="3596479"/>
              <a:ext cx="1536744" cy="24366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t>网络实体提供商暂时没有能力提供补丁，漏洞被广泛利用</a:t>
              </a:r>
            </a:p>
          </p:txBody>
        </p:sp>
        <p:sp>
          <p:nvSpPr>
            <p:cNvPr id="11" name="椭圆 10"/>
            <p:cNvSpPr/>
            <p:nvPr/>
          </p:nvSpPr>
          <p:spPr>
            <a:xfrm>
              <a:off x="7177352" y="3596479"/>
              <a:ext cx="1536744" cy="2436676"/>
            </a:xfrm>
            <a:prstGeom prst="ellipse">
              <a:avLst/>
            </a:prstGeom>
            <a:solidFill>
              <a:schemeClr val="accent5">
                <a:lumMod val="75000"/>
              </a:schemeClr>
            </a:solidFill>
          </p:spPr>
          <p:style>
            <a:lnRef idx="2">
              <a:schemeClr val="accent1">
                <a:shade val="50000"/>
              </a:schemeClr>
            </a:lnRef>
            <a:fillRef idx="1">
              <a:schemeClr val="accent1"/>
            </a:fillRef>
            <a:effectRef idx="0">
              <a:schemeClr val="accent1"/>
            </a:effectRef>
            <a:fontRef idx="minor">
              <a:schemeClr val="lt1"/>
            </a:fontRef>
          </p:style>
          <p:txBody>
            <a:bodyPr vert="eaVert" anchor="ctr"/>
            <a:lstStyle/>
            <a:p>
              <a:pPr algn="ctr" eaLnBrk="1" fontAlgn="auto" hangingPunct="1">
                <a:spcBef>
                  <a:spcPts val="0"/>
                </a:spcBef>
                <a:spcAft>
                  <a:spcPts val="0"/>
                </a:spcAft>
                <a:defRPr/>
              </a:pPr>
              <a:r>
                <a:rPr lang="zh-CN" altLang="en-US" dirty="0"/>
                <a:t>网络实体提供商和安全厂商给出最终解决方案，漏洞被封堵</a:t>
              </a:r>
            </a:p>
          </p:txBody>
        </p:sp>
        <p:sp>
          <p:nvSpPr>
            <p:cNvPr id="12" name="右箭头 11"/>
            <p:cNvSpPr/>
            <p:nvPr/>
          </p:nvSpPr>
          <p:spPr>
            <a:xfrm>
              <a:off x="1940039" y="4555275"/>
              <a:ext cx="671531" cy="519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3" name="右箭头 12"/>
            <p:cNvSpPr/>
            <p:nvPr/>
          </p:nvSpPr>
          <p:spPr>
            <a:xfrm>
              <a:off x="4153078" y="4555275"/>
              <a:ext cx="744558" cy="519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sp>
          <p:nvSpPr>
            <p:cNvPr id="14" name="右箭头 13"/>
            <p:cNvSpPr/>
            <p:nvPr/>
          </p:nvSpPr>
          <p:spPr>
            <a:xfrm>
              <a:off x="6434380" y="4555275"/>
              <a:ext cx="742971" cy="519083"/>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endParaRPr lang="zh-CN" altLang="en-US"/>
            </a:p>
          </p:txBody>
        </p:sp>
      </p:grpSp>
      <p:sp>
        <p:nvSpPr>
          <p:cNvPr id="16" name="矩形 15"/>
          <p:cNvSpPr/>
          <p:nvPr/>
        </p:nvSpPr>
        <p:spPr>
          <a:xfrm>
            <a:off x="3535363" y="5997575"/>
            <a:ext cx="2032000" cy="368300"/>
          </a:xfrm>
          <a:prstGeom prst="rect">
            <a:avLst/>
          </a:prstGeom>
        </p:spPr>
        <p:txBody>
          <a:bodyPr wrap="none">
            <a:spAutoFit/>
          </a:bodyPr>
          <a:lstStyle/>
          <a:p>
            <a:pPr eaLnBrk="1" fontAlgn="auto" hangingPunct="1">
              <a:spcBef>
                <a:spcPts val="0"/>
              </a:spcBef>
              <a:spcAft>
                <a:spcPts val="0"/>
              </a:spcAft>
              <a:defRPr/>
            </a:pPr>
            <a:r>
              <a:rPr lang="zh-CN" altLang="en-US" dirty="0">
                <a:latin typeface="+mn-ea"/>
              </a:rPr>
              <a:t>零日攻击生命周期</a:t>
            </a:r>
            <a:endParaRPr lang="zh-CN" altLang="en-US" dirty="0">
              <a:latin typeface="+mn-lt"/>
            </a:endParaRPr>
          </a:p>
        </p:txBody>
      </p:sp>
      <p:sp>
        <p:nvSpPr>
          <p:cNvPr id="17" name="动作按钮: 上一张 16">
            <a:hlinkClick r:id="" action="ppaction://hlinkshowjump?jump=lastslideviewed" highlightClick="1"/>
          </p:cNvPr>
          <p:cNvSpPr/>
          <p:nvPr/>
        </p:nvSpPr>
        <p:spPr>
          <a:xfrm>
            <a:off x="7743568" y="653638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Tree>
  </p:cSld>
  <p:clrMapOvr>
    <a:masterClrMapping/>
  </p:clrMapOvr>
  <p:transition spd="slow" advClick="0"/>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1"/>
          <p:cNvSpPr>
            <a:spLocks noGrp="1"/>
          </p:cNvSpPr>
          <p:nvPr>
            <p:ph type="title"/>
          </p:nvPr>
        </p:nvSpPr>
        <p:spPr>
          <a:xfrm>
            <a:off x="3233674" y="524358"/>
            <a:ext cx="3017497" cy="762937"/>
          </a:xfrm>
        </p:spPr>
        <p:txBody>
          <a:bodyPr anchor="t"/>
          <a:lstStyle/>
          <a:p>
            <a:pPr algn="ctr"/>
            <a:r>
              <a:rPr lang="zh-CN" altLang="en-US" dirty="0">
                <a:solidFill>
                  <a:srgbClr val="0070C0"/>
                </a:solidFill>
              </a:rPr>
              <a:t>写在前面</a:t>
            </a:r>
          </a:p>
        </p:txBody>
      </p:sp>
      <p:sp>
        <p:nvSpPr>
          <p:cNvPr id="6" name="矩形 5"/>
          <p:cNvSpPr/>
          <p:nvPr/>
        </p:nvSpPr>
        <p:spPr>
          <a:xfrm>
            <a:off x="884085" y="2326703"/>
            <a:ext cx="7611522" cy="2616101"/>
          </a:xfrm>
          <a:prstGeom prst="rect">
            <a:avLst/>
          </a:prstGeom>
        </p:spPr>
        <p:txBody>
          <a:bodyPr wrap="square">
            <a:spAutoFit/>
          </a:bodyPr>
          <a:lstStyle/>
          <a:p>
            <a:pPr marL="469900" lvl="0" indent="-469900" defTabSz="914400" eaLnBrk="1" hangingPunct="1">
              <a:lnSpc>
                <a:spcPct val="90000"/>
              </a:lnSpc>
              <a:spcBef>
                <a:spcPct val="20000"/>
              </a:spcBef>
              <a:buClr>
                <a:srgbClr val="CC0000"/>
              </a:buClr>
              <a:buFont typeface="Wingdings" pitchFamily="2" charset="2"/>
              <a:buChar char="o"/>
              <a:defRPr/>
            </a:pPr>
            <a:r>
              <a:rPr lang="zh-CN" altLang="en-US" sz="3000" b="1" kern="0" dirty="0">
                <a:solidFill>
                  <a:srgbClr val="000000"/>
                </a:solidFill>
                <a:latin typeface="+mn-ea"/>
              </a:rPr>
              <a:t>虚拟化</a:t>
            </a:r>
            <a:r>
              <a:rPr lang="en-US" altLang="zh-CN" sz="3000" b="1" kern="0" dirty="0">
                <a:solidFill>
                  <a:srgbClr val="000000"/>
                </a:solidFill>
                <a:latin typeface="+mn-ea"/>
              </a:rPr>
              <a:t>(Virtualization)</a:t>
            </a:r>
          </a:p>
          <a:p>
            <a:pPr marL="928687" lvl="1" indent="-457200" defTabSz="914400" eaLnBrk="1" hangingPunct="1">
              <a:lnSpc>
                <a:spcPct val="90000"/>
              </a:lnSpc>
              <a:spcBef>
                <a:spcPct val="20000"/>
              </a:spcBef>
              <a:buClr>
                <a:srgbClr val="CC0000"/>
              </a:buClr>
              <a:buFont typeface="Wingdings" panose="05000000000000000000" pitchFamily="2" charset="2"/>
              <a:buChar char="u"/>
              <a:defRPr/>
            </a:pPr>
            <a:r>
              <a:rPr lang="zh-CN" altLang="en-US" sz="2600" kern="0" dirty="0">
                <a:solidFill>
                  <a:srgbClr val="000000"/>
                </a:solidFill>
                <a:latin typeface="+mn-ea"/>
              </a:rPr>
              <a:t>创建某种事物的虚拟</a:t>
            </a:r>
            <a:r>
              <a:rPr lang="en-US" altLang="zh-CN" sz="2600" kern="0" dirty="0">
                <a:solidFill>
                  <a:srgbClr val="000000"/>
                </a:solidFill>
                <a:latin typeface="+mn-ea"/>
              </a:rPr>
              <a:t>(</a:t>
            </a:r>
            <a:r>
              <a:rPr lang="zh-CN" altLang="en-US" sz="2600" kern="0" dirty="0">
                <a:solidFill>
                  <a:srgbClr val="000000"/>
                </a:solidFill>
                <a:latin typeface="+mn-ea"/>
              </a:rPr>
              <a:t>非真实</a:t>
            </a:r>
            <a:r>
              <a:rPr lang="en-US" altLang="zh-CN" sz="2600" kern="0" dirty="0">
                <a:solidFill>
                  <a:srgbClr val="000000"/>
                </a:solidFill>
                <a:latin typeface="+mn-ea"/>
              </a:rPr>
              <a:t>)</a:t>
            </a:r>
            <a:r>
              <a:rPr lang="zh-CN" altLang="en-US" sz="2600" kern="0" dirty="0">
                <a:solidFill>
                  <a:srgbClr val="000000"/>
                </a:solidFill>
                <a:latin typeface="+mn-ea"/>
              </a:rPr>
              <a:t>版本的方法和过程</a:t>
            </a:r>
            <a:r>
              <a:rPr lang="en-US" altLang="zh-CN" sz="2600" kern="0" dirty="0">
                <a:solidFill>
                  <a:srgbClr val="000000"/>
                </a:solidFill>
                <a:latin typeface="+mn-ea"/>
              </a:rPr>
              <a:t>. </a:t>
            </a:r>
          </a:p>
          <a:p>
            <a:pPr marL="469900" lvl="0" indent="-469900" defTabSz="914400" eaLnBrk="1" hangingPunct="1">
              <a:lnSpc>
                <a:spcPct val="90000"/>
              </a:lnSpc>
              <a:spcBef>
                <a:spcPct val="20000"/>
              </a:spcBef>
              <a:buClr>
                <a:srgbClr val="CC0000"/>
              </a:buClr>
              <a:buFont typeface="Wingdings" pitchFamily="2" charset="2"/>
              <a:buChar char="o"/>
              <a:defRPr/>
            </a:pPr>
            <a:r>
              <a:rPr lang="zh-CN" altLang="en-US" sz="3000" b="1" kern="0" dirty="0">
                <a:solidFill>
                  <a:srgbClr val="000000"/>
                </a:solidFill>
                <a:latin typeface="+mn-ea"/>
              </a:rPr>
              <a:t>虚拟</a:t>
            </a:r>
            <a:r>
              <a:rPr lang="en-US" altLang="zh-CN" sz="3000" b="1" kern="0" dirty="0">
                <a:solidFill>
                  <a:srgbClr val="000000"/>
                </a:solidFill>
                <a:latin typeface="+mn-ea"/>
              </a:rPr>
              <a:t>(Virtual)</a:t>
            </a:r>
          </a:p>
          <a:p>
            <a:pPr marL="928687" lvl="1" indent="-457200" defTabSz="914400" eaLnBrk="1" hangingPunct="1">
              <a:lnSpc>
                <a:spcPct val="90000"/>
              </a:lnSpc>
              <a:spcBef>
                <a:spcPct val="20000"/>
              </a:spcBef>
              <a:buClr>
                <a:srgbClr val="CC0000"/>
              </a:buClr>
              <a:buFont typeface="Wingdings" panose="05000000000000000000" pitchFamily="2" charset="2"/>
              <a:buChar char="u"/>
              <a:defRPr/>
            </a:pPr>
            <a:r>
              <a:rPr lang="zh-CN" altLang="en-US" sz="2600" kern="0" dirty="0">
                <a:solidFill>
                  <a:srgbClr val="000000"/>
                </a:solidFill>
                <a:latin typeface="+mn-ea"/>
              </a:rPr>
              <a:t>通常用于区分纯粹概念上的事物和拥有物理实体的事物</a:t>
            </a:r>
            <a:r>
              <a:rPr lang="en-US" altLang="zh-CN" sz="2600" kern="0" dirty="0">
                <a:solidFill>
                  <a:srgbClr val="000000"/>
                </a:solidFill>
                <a:latin typeface="+mn-ea"/>
              </a:rPr>
              <a:t>.</a:t>
            </a:r>
          </a:p>
        </p:txBody>
      </p:sp>
      <p:sp>
        <p:nvSpPr>
          <p:cNvPr id="7" name="标题 6"/>
          <p:cNvSpPr txBox="1">
            <a:spLocks/>
          </p:cNvSpPr>
          <p:nvPr/>
        </p:nvSpPr>
        <p:spPr bwMode="auto">
          <a:xfrm>
            <a:off x="884085" y="1333141"/>
            <a:ext cx="2981333" cy="78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3600" kern="1200">
                <a:solidFill>
                  <a:srgbClr val="262626"/>
                </a:solidFill>
                <a:latin typeface="+mj-lt"/>
                <a:ea typeface="+mj-ea"/>
                <a:cs typeface="+mj-cs"/>
              </a:defRPr>
            </a:lvl1pPr>
            <a:lvl2pPr algn="l" defTabSz="457200" rtl="0" eaLnBrk="0" fontAlgn="base" hangingPunct="0">
              <a:spcBef>
                <a:spcPct val="0"/>
              </a:spcBef>
              <a:spcAft>
                <a:spcPct val="0"/>
              </a:spcAft>
              <a:defRPr sz="3600">
                <a:solidFill>
                  <a:srgbClr val="262626"/>
                </a:solidFill>
                <a:latin typeface="Century Gothic" panose="020B0502020202020204" pitchFamily="34" charset="0"/>
              </a:defRPr>
            </a:lvl2pPr>
            <a:lvl3pPr algn="l" defTabSz="457200" rtl="0" eaLnBrk="0" fontAlgn="base" hangingPunct="0">
              <a:spcBef>
                <a:spcPct val="0"/>
              </a:spcBef>
              <a:spcAft>
                <a:spcPct val="0"/>
              </a:spcAft>
              <a:defRPr sz="3600">
                <a:solidFill>
                  <a:srgbClr val="262626"/>
                </a:solidFill>
                <a:latin typeface="Century Gothic" panose="020B0502020202020204" pitchFamily="34" charset="0"/>
              </a:defRPr>
            </a:lvl3pPr>
            <a:lvl4pPr algn="l" defTabSz="457200" rtl="0" eaLnBrk="0" fontAlgn="base" hangingPunct="0">
              <a:spcBef>
                <a:spcPct val="0"/>
              </a:spcBef>
              <a:spcAft>
                <a:spcPct val="0"/>
              </a:spcAft>
              <a:defRPr sz="3600">
                <a:solidFill>
                  <a:srgbClr val="262626"/>
                </a:solidFill>
                <a:latin typeface="Century Gothic" panose="020B0502020202020204" pitchFamily="34" charset="0"/>
              </a:defRPr>
            </a:lvl4pPr>
            <a:lvl5pPr algn="l" defTabSz="457200" rtl="0" eaLnBrk="0" fontAlgn="base" hangingPunct="0">
              <a:spcBef>
                <a:spcPct val="0"/>
              </a:spcBef>
              <a:spcAft>
                <a:spcPct val="0"/>
              </a:spcAft>
              <a:defRPr sz="3600">
                <a:solidFill>
                  <a:srgbClr val="262626"/>
                </a:solidFill>
                <a:latin typeface="Century Gothic" panose="020B0502020202020204" pitchFamily="34" charset="0"/>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pPr eaLnBrk="1" hangingPunct="1"/>
            <a:r>
              <a:rPr lang="zh-CN" altLang="en-US" dirty="0"/>
              <a:t>虚拟化</a:t>
            </a:r>
          </a:p>
        </p:txBody>
      </p:sp>
    </p:spTree>
    <p:extLst>
      <p:ext uri="{BB962C8B-B14F-4D97-AF65-F5344CB8AC3E}">
        <p14:creationId xmlns:p14="http://schemas.microsoft.com/office/powerpoint/2010/main" val="2694832174"/>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文本框 2"/>
          <p:cNvSpPr txBox="1">
            <a:spLocks noChangeArrowheads="1"/>
          </p:cNvSpPr>
          <p:nvPr/>
        </p:nvSpPr>
        <p:spPr bwMode="auto">
          <a:xfrm>
            <a:off x="2890838" y="146051"/>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a:t>
            </a:r>
          </a:p>
        </p:txBody>
      </p:sp>
      <p:sp>
        <p:nvSpPr>
          <p:cNvPr id="6" name="矩形 5"/>
          <p:cNvSpPr/>
          <p:nvPr/>
        </p:nvSpPr>
        <p:spPr>
          <a:xfrm>
            <a:off x="1028700" y="3114675"/>
            <a:ext cx="5000625" cy="646113"/>
          </a:xfrm>
          <a:prstGeom prst="rect">
            <a:avLst/>
          </a:prstGeom>
        </p:spPr>
        <p:txBody>
          <a:bodyPr>
            <a:spAutoFit/>
          </a:bodyPr>
          <a:lstStyle/>
          <a:p>
            <a:pPr eaLnBrk="1" fontAlgn="auto" hangingPunct="1">
              <a:spcBef>
                <a:spcPts val="0"/>
              </a:spcBef>
              <a:spcAft>
                <a:spcPts val="0"/>
              </a:spcAft>
              <a:defRPr/>
            </a:pPr>
            <a:r>
              <a:rPr lang="en-US" altLang="zh-CN" dirty="0">
                <a:latin typeface="+mn-ea"/>
              </a:rPr>
              <a:t>I think the next century will be the century of complexity.  ——Stephen </a:t>
            </a:r>
            <a:r>
              <a:rPr lang="en-US" altLang="zh-CN" dirty="0" err="1">
                <a:latin typeface="+mn-ea"/>
              </a:rPr>
              <a:t>Haking</a:t>
            </a:r>
            <a:endParaRPr lang="zh-CN" altLang="en-US" dirty="0">
              <a:latin typeface="+mn-ea"/>
            </a:endParaRPr>
          </a:p>
        </p:txBody>
      </p:sp>
      <p:sp>
        <p:nvSpPr>
          <p:cNvPr id="9" name="矩形 8"/>
          <p:cNvSpPr/>
          <p:nvPr/>
        </p:nvSpPr>
        <p:spPr>
          <a:xfrm>
            <a:off x="1028700" y="1135063"/>
            <a:ext cx="5230813" cy="646112"/>
          </a:xfrm>
          <a:prstGeom prst="rect">
            <a:avLst/>
          </a:prstGeom>
        </p:spPr>
        <p:txBody>
          <a:bodyPr>
            <a:spAutoFit/>
          </a:bodyPr>
          <a:lstStyle/>
          <a:p>
            <a:pPr eaLnBrk="1" fontAlgn="auto" hangingPunct="1">
              <a:spcBef>
                <a:spcPts val="0"/>
              </a:spcBef>
              <a:spcAft>
                <a:spcPts val="0"/>
              </a:spcAft>
              <a:defRPr/>
            </a:pPr>
            <a:r>
              <a:rPr lang="zh-CN" altLang="en-US" dirty="0">
                <a:latin typeface="+mn-ea"/>
              </a:rPr>
              <a:t>复杂性科学（</a:t>
            </a:r>
            <a:r>
              <a:rPr lang="en-US" altLang="zh-CN" dirty="0">
                <a:latin typeface="+mn-lt"/>
              </a:rPr>
              <a:t> Complexity Science</a:t>
            </a:r>
            <a:r>
              <a:rPr lang="zh-CN" altLang="en-US" dirty="0">
                <a:latin typeface="+mn-ea"/>
              </a:rPr>
              <a:t>）</a:t>
            </a:r>
            <a:r>
              <a:rPr lang="zh-CN" altLang="en-US" dirty="0">
                <a:latin typeface="+mn-lt"/>
              </a:rPr>
              <a:t>是当代科学发展的前沿领域之一</a:t>
            </a:r>
            <a:r>
              <a:rPr lang="zh-CN" altLang="en-US" dirty="0">
                <a:latin typeface="+mn-ea"/>
              </a:rPr>
              <a:t>。</a:t>
            </a:r>
            <a:endParaRPr lang="zh-CN" altLang="en-US" dirty="0">
              <a:latin typeface="+mn-lt"/>
            </a:endParaRPr>
          </a:p>
        </p:txBody>
      </p:sp>
      <p:sp>
        <p:nvSpPr>
          <p:cNvPr id="2" name="矩形 1"/>
          <p:cNvSpPr/>
          <p:nvPr/>
        </p:nvSpPr>
        <p:spPr>
          <a:xfrm>
            <a:off x="1028700" y="1830388"/>
            <a:ext cx="5000625" cy="954087"/>
          </a:xfrm>
          <a:prstGeom prst="rect">
            <a:avLst/>
          </a:prstGeom>
        </p:spPr>
        <p:txBody>
          <a:bodyPr>
            <a:spAutoFit/>
          </a:bodyPr>
          <a:lstStyle/>
          <a:p>
            <a:pPr eaLnBrk="1" fontAlgn="auto" hangingPunct="1">
              <a:spcBef>
                <a:spcPts val="0"/>
              </a:spcBef>
              <a:spcAft>
                <a:spcPts val="0"/>
              </a:spcAft>
              <a:defRPr/>
            </a:pPr>
            <a:r>
              <a:rPr lang="zh-CN" altLang="zh-CN" dirty="0">
                <a:latin typeface="+mn-lt"/>
              </a:rPr>
              <a:t>复杂</a:t>
            </a:r>
            <a:r>
              <a:rPr lang="zh-CN" altLang="en-US" dirty="0">
                <a:latin typeface="+mn-lt"/>
              </a:rPr>
              <a:t>性</a:t>
            </a:r>
            <a:r>
              <a:rPr lang="zh-CN" altLang="zh-CN" dirty="0">
                <a:latin typeface="+mn-lt"/>
              </a:rPr>
              <a:t>科学着重研究具有耗散结构、开放的动力学系统，这种系统由于负熵而产生并得到维持，也由于熵增而逐渐销蚀。</a:t>
            </a:r>
            <a:r>
              <a:rPr lang="en-US" altLang="zh-CN" dirty="0">
                <a:latin typeface="+mn-ea"/>
              </a:rPr>
              <a:t> ——</a:t>
            </a:r>
            <a:r>
              <a:rPr lang="zh-CN" altLang="en-US" dirty="0">
                <a:latin typeface="+mn-ea"/>
              </a:rPr>
              <a:t>伊利亚</a:t>
            </a:r>
            <a:r>
              <a:rPr lang="en-US" altLang="zh-CN" sz="2000" dirty="0">
                <a:latin typeface="+mn-ea"/>
                <a:sym typeface="Wingdings" panose="05000000000000000000" pitchFamily="2" charset="2"/>
              </a:rPr>
              <a:t></a:t>
            </a:r>
            <a:r>
              <a:rPr lang="zh-CN" altLang="zh-CN" dirty="0">
                <a:latin typeface="+mn-lt"/>
              </a:rPr>
              <a:t>普里高津</a:t>
            </a:r>
            <a:endParaRPr lang="zh-CN" altLang="en-US" dirty="0">
              <a:latin typeface="+mn-lt"/>
            </a:endParaRPr>
          </a:p>
        </p:txBody>
      </p:sp>
      <p:sp>
        <p:nvSpPr>
          <p:cNvPr id="11" name="矩形 10"/>
          <p:cNvSpPr/>
          <p:nvPr/>
        </p:nvSpPr>
        <p:spPr>
          <a:xfrm>
            <a:off x="1028701" y="4137025"/>
            <a:ext cx="7077074" cy="646113"/>
          </a:xfrm>
          <a:prstGeom prst="rect">
            <a:avLst/>
          </a:prstGeom>
        </p:spPr>
        <p:txBody>
          <a:bodyPr wrap="square">
            <a:spAutoFit/>
          </a:bodyPr>
          <a:lstStyle/>
          <a:p>
            <a:pPr eaLnBrk="1" fontAlgn="auto" hangingPunct="1">
              <a:spcBef>
                <a:spcPts val="0"/>
              </a:spcBef>
              <a:spcAft>
                <a:spcPts val="0"/>
              </a:spcAft>
              <a:defRPr/>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复杂</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性</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科学研究</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的</a:t>
            </a: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对象是复杂系统</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，并且在方法论和思维模式上与经典科学（简单科学）有着完全不一样的观点。二者的主要区别</a:t>
            </a:r>
            <a:r>
              <a:rPr lang="zh-CN" altLang="en-US" dirty="0">
                <a:latin typeface="+mn-lt"/>
              </a:rPr>
              <a:t>：</a:t>
            </a:r>
            <a:endParaRPr lang="en-US" altLang="zh-CN" kern="100" dirty="0">
              <a:latin typeface="Times New Roman" panose="02020603050405020304" pitchFamily="18" charset="0"/>
              <a:ea typeface="宋体" panose="02010600030101010101" pitchFamily="2" charset="-122"/>
              <a:cs typeface="Times New Roman" panose="02020603050405020304" pitchFamily="18" charset="0"/>
            </a:endParaRPr>
          </a:p>
        </p:txBody>
      </p:sp>
      <p:sp>
        <p:nvSpPr>
          <p:cNvPr id="80905" name="矩形 17"/>
          <p:cNvSpPr>
            <a:spLocks noChangeArrowheads="1"/>
          </p:cNvSpPr>
          <p:nvPr/>
        </p:nvSpPr>
        <p:spPr bwMode="auto">
          <a:xfrm>
            <a:off x="1028700" y="5032375"/>
            <a:ext cx="2489200"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非线性（</a:t>
            </a:r>
            <a:r>
              <a:rPr lang="en-US" altLang="zh-CN">
                <a:solidFill>
                  <a:schemeClr val="bg1"/>
                </a:solidFill>
              </a:rPr>
              <a:t>Non-linear</a:t>
            </a:r>
            <a:r>
              <a:rPr lang="zh-CN" altLang="en-US">
                <a:solidFill>
                  <a:schemeClr val="bg1"/>
                </a:solidFill>
              </a:rPr>
              <a:t>）</a:t>
            </a:r>
          </a:p>
        </p:txBody>
      </p:sp>
      <p:sp>
        <p:nvSpPr>
          <p:cNvPr id="21" name="矩形 20"/>
          <p:cNvSpPr/>
          <p:nvPr/>
        </p:nvSpPr>
        <p:spPr>
          <a:xfrm>
            <a:off x="927099" y="5507038"/>
            <a:ext cx="7178675" cy="646112"/>
          </a:xfrm>
          <a:prstGeom prst="rect">
            <a:avLst/>
          </a:prstGeom>
        </p:spPr>
        <p:txBody>
          <a:bodyPr wrap="square">
            <a:spAutoFit/>
          </a:bodyPr>
          <a:lstStyle/>
          <a:p>
            <a:pPr eaLnBrk="1" fontAlgn="auto" hangingPunct="1">
              <a:spcBef>
                <a:spcPts val="0"/>
              </a:spcBef>
              <a:spcAft>
                <a:spcPts val="0"/>
              </a:spcAft>
              <a:defRPr/>
            </a:pPr>
            <a:r>
              <a:rPr lang="zh-CN" altLang="zh-CN" kern="100" dirty="0">
                <a:latin typeface="Times New Roman" panose="02020603050405020304" pitchFamily="18" charset="0"/>
                <a:ea typeface="宋体" panose="02010600030101010101" pitchFamily="2" charset="-122"/>
                <a:cs typeface="Times New Roman" panose="02020603050405020304" pitchFamily="18" charset="0"/>
              </a:rPr>
              <a:t>系统的输入在给定的数量级上变化时，其输出的变化并不呈现出与之相呼应的线性关系</a:t>
            </a:r>
            <a:r>
              <a:rPr lang="zh-CN" altLang="en-US" kern="100" dirty="0">
                <a:latin typeface="Times New Roman" panose="02020603050405020304" pitchFamily="18" charset="0"/>
                <a:ea typeface="宋体" panose="02010600030101010101" pitchFamily="2" charset="-122"/>
                <a:cs typeface="Times New Roman" panose="02020603050405020304" pitchFamily="18" charset="0"/>
              </a:rPr>
              <a:t>。</a:t>
            </a:r>
            <a:endParaRPr lang="zh-CN" altLang="en-US" dirty="0">
              <a:latin typeface="+mn-lt"/>
            </a:endParaRPr>
          </a:p>
        </p:txBody>
      </p:sp>
      <p:sp>
        <p:nvSpPr>
          <p:cNvPr id="80908" name="文本框 11"/>
          <p:cNvSpPr txBox="1">
            <a:spLocks noChangeArrowheads="1"/>
          </p:cNvSpPr>
          <p:nvPr/>
        </p:nvSpPr>
        <p:spPr bwMode="auto">
          <a:xfrm>
            <a:off x="1028700" y="6297613"/>
            <a:ext cx="4278313"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例子：现实世界中到处都是非线性系统</a:t>
            </a:r>
          </a:p>
        </p:txBody>
      </p:sp>
      <p:pic>
        <p:nvPicPr>
          <p:cNvPr id="3" name="图片 2"/>
          <p:cNvPicPr>
            <a:picLocks noChangeAspect="1"/>
          </p:cNvPicPr>
          <p:nvPr/>
        </p:nvPicPr>
        <p:blipFill>
          <a:blip r:embed="rId2"/>
          <a:stretch>
            <a:fillRect/>
          </a:stretch>
        </p:blipFill>
        <p:spPr>
          <a:xfrm>
            <a:off x="1028700" y="1135063"/>
            <a:ext cx="6958634" cy="5157576"/>
          </a:xfrm>
          <a:prstGeom prst="rect">
            <a:avLst/>
          </a:prstGeom>
        </p:spPr>
      </p:pic>
      <p:pic>
        <p:nvPicPr>
          <p:cNvPr id="4" name="图片 3"/>
          <p:cNvPicPr>
            <a:picLocks noChangeAspect="1"/>
          </p:cNvPicPr>
          <p:nvPr/>
        </p:nvPicPr>
        <p:blipFill>
          <a:blip r:embed="rId3"/>
          <a:stretch>
            <a:fillRect/>
          </a:stretch>
        </p:blipFill>
        <p:spPr>
          <a:xfrm>
            <a:off x="2044389" y="1135063"/>
            <a:ext cx="5150472" cy="5173363"/>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nodeType="clickEffect">
                                  <p:stCondLst>
                                    <p:cond delay="0"/>
                                  </p:stCondLst>
                                  <p:childTnLst>
                                    <p:set>
                                      <p:cBhvr>
                                        <p:cTn id="6" dur="1" fill="hold">
                                          <p:stCondLst>
                                            <p:cond delay="0"/>
                                          </p:stCondLst>
                                        </p:cTn>
                                        <p:tgtEl>
                                          <p:spTgt spid="3"/>
                                        </p:tgtEl>
                                        <p:attrNameLst>
                                          <p:attrName>style.visibility</p:attrName>
                                        </p:attrNameLst>
                                      </p:cBhvr>
                                      <p:to>
                                        <p:strVal val="visible"/>
                                      </p:to>
                                    </p:set>
                                    <p:anim calcmode="lin" valueType="num">
                                      <p:cBhvr>
                                        <p:cTn id="7" dur="500" fill="hold"/>
                                        <p:tgtEl>
                                          <p:spTgt spid="3"/>
                                        </p:tgtEl>
                                        <p:attrNameLst>
                                          <p:attrName>ppt_w</p:attrName>
                                        </p:attrNameLst>
                                      </p:cBhvr>
                                      <p:tavLst>
                                        <p:tav tm="0">
                                          <p:val>
                                            <p:fltVal val="0"/>
                                          </p:val>
                                        </p:tav>
                                        <p:tav tm="100000">
                                          <p:val>
                                            <p:strVal val="#ppt_w"/>
                                          </p:val>
                                        </p:tav>
                                      </p:tavLst>
                                    </p:anim>
                                    <p:anim calcmode="lin" valueType="num">
                                      <p:cBhvr>
                                        <p:cTn id="8" dur="500" fill="hold"/>
                                        <p:tgtEl>
                                          <p:spTgt spid="3"/>
                                        </p:tgtEl>
                                        <p:attrNameLst>
                                          <p:attrName>ppt_h</p:attrName>
                                        </p:attrNameLst>
                                      </p:cBhvr>
                                      <p:tavLst>
                                        <p:tav tm="0">
                                          <p:val>
                                            <p:fltVal val="0"/>
                                          </p:val>
                                        </p:tav>
                                        <p:tav tm="100000">
                                          <p:val>
                                            <p:strVal val="#ppt_h"/>
                                          </p:val>
                                        </p:tav>
                                      </p:tavLst>
                                    </p:anim>
                                    <p:animEffect transition="in" filter="fade">
                                      <p:cBhvr>
                                        <p:cTn id="9" dur="500"/>
                                        <p:tgtEl>
                                          <p:spTgt spid="3"/>
                                        </p:tgtEl>
                                      </p:cBhvr>
                                    </p:animEffect>
                                  </p:childTnLst>
                                </p:cTn>
                              </p:par>
                            </p:childTnLst>
                          </p:cTn>
                        </p:par>
                      </p:childTnLst>
                    </p:cTn>
                  </p:par>
                  <p:par>
                    <p:cTn id="10" fill="hold">
                      <p:stCondLst>
                        <p:cond delay="indefinite"/>
                      </p:stCondLst>
                      <p:childTnLst>
                        <p:par>
                          <p:cTn id="11" fill="hold">
                            <p:stCondLst>
                              <p:cond delay="0"/>
                            </p:stCondLst>
                            <p:childTnLst>
                              <p:par>
                                <p:cTn id="12" presetID="6" presetClass="emph" presetSubtype="0" fill="hold" nodeType="clickEffect">
                                  <p:stCondLst>
                                    <p:cond delay="0"/>
                                  </p:stCondLst>
                                  <p:childTnLst>
                                    <p:animScale>
                                      <p:cBhvr>
                                        <p:cTn id="13" dur="2000" fill="hold"/>
                                        <p:tgtEl>
                                          <p:spTgt spid="3"/>
                                        </p:tgtEl>
                                      </p:cBhvr>
                                      <p:by x="30000" y="30000"/>
                                    </p:animScale>
                                  </p:childTnLst>
                                </p:cTn>
                              </p:par>
                              <p:par>
                                <p:cTn id="14" presetID="0" presetClass="path" presetSubtype="0" accel="50000" decel="50000" fill="hold" nodeType="withEffect">
                                  <p:stCondLst>
                                    <p:cond delay="0"/>
                                  </p:stCondLst>
                                  <p:childTnLst>
                                    <p:animMotion origin="layout" path="M -0.03559 0.00277 L 0.33698 -0.28172 " pathEditMode="relative" rAng="0" ptsTypes="AA">
                                      <p:cBhvr>
                                        <p:cTn id="15" dur="2000" fill="hold"/>
                                        <p:tgtEl>
                                          <p:spTgt spid="3"/>
                                        </p:tgtEl>
                                        <p:attrNameLst>
                                          <p:attrName>ppt_x</p:attrName>
                                          <p:attrName>ppt_y</p:attrName>
                                        </p:attrNameLst>
                                      </p:cBhvr>
                                      <p:rCtr x="18628" y="-14236"/>
                                    </p:animMotion>
                                  </p:childTnLst>
                                </p:cTn>
                              </p:par>
                            </p:childTnLst>
                          </p:cTn>
                        </p:par>
                        <p:par>
                          <p:cTn id="16" fill="hold">
                            <p:stCondLst>
                              <p:cond delay="2000"/>
                            </p:stCondLst>
                            <p:childTnLst>
                              <p:par>
                                <p:cTn id="17" presetID="22" presetClass="entr" presetSubtype="4" fill="hold" grpId="0" nodeType="afterEffect">
                                  <p:stCondLst>
                                    <p:cond delay="0"/>
                                  </p:stCondLst>
                                  <p:childTnLst>
                                    <p:set>
                                      <p:cBhvr>
                                        <p:cTn id="18" dur="1" fill="hold">
                                          <p:stCondLst>
                                            <p:cond delay="0"/>
                                          </p:stCondLst>
                                        </p:cTn>
                                        <p:tgtEl>
                                          <p:spTgt spid="2"/>
                                        </p:tgtEl>
                                        <p:attrNameLst>
                                          <p:attrName>style.visibility</p:attrName>
                                        </p:attrNameLst>
                                      </p:cBhvr>
                                      <p:to>
                                        <p:strVal val="visible"/>
                                      </p:to>
                                    </p:set>
                                    <p:animEffect transition="in" filter="wipe(down)">
                                      <p:cBhvr>
                                        <p:cTn id="19" dur="500"/>
                                        <p:tgtEl>
                                          <p:spTgt spid="2"/>
                                        </p:tgtEl>
                                      </p:cBhvr>
                                    </p:animEffect>
                                  </p:childTnLst>
                                </p:cTn>
                              </p:par>
                            </p:childTnLst>
                          </p:cTn>
                        </p:par>
                      </p:childTnLst>
                    </p:cTn>
                  </p:par>
                  <p:par>
                    <p:cTn id="20" fill="hold">
                      <p:stCondLst>
                        <p:cond delay="indefinite"/>
                      </p:stCondLst>
                      <p:childTnLst>
                        <p:par>
                          <p:cTn id="21" fill="hold">
                            <p:stCondLst>
                              <p:cond delay="0"/>
                            </p:stCondLst>
                            <p:childTnLst>
                              <p:par>
                                <p:cTn id="22" presetID="53" presetClass="entr" presetSubtype="16" fill="hold" nodeType="clickEffect">
                                  <p:stCondLst>
                                    <p:cond delay="0"/>
                                  </p:stCondLst>
                                  <p:childTnLst>
                                    <p:set>
                                      <p:cBhvr>
                                        <p:cTn id="23" dur="1" fill="hold">
                                          <p:stCondLst>
                                            <p:cond delay="0"/>
                                          </p:stCondLst>
                                        </p:cTn>
                                        <p:tgtEl>
                                          <p:spTgt spid="4"/>
                                        </p:tgtEl>
                                        <p:attrNameLst>
                                          <p:attrName>style.visibility</p:attrName>
                                        </p:attrNameLst>
                                      </p:cBhvr>
                                      <p:to>
                                        <p:strVal val="visible"/>
                                      </p:to>
                                    </p:set>
                                    <p:anim calcmode="lin" valueType="num">
                                      <p:cBhvr>
                                        <p:cTn id="24" dur="500" fill="hold"/>
                                        <p:tgtEl>
                                          <p:spTgt spid="4"/>
                                        </p:tgtEl>
                                        <p:attrNameLst>
                                          <p:attrName>ppt_w</p:attrName>
                                        </p:attrNameLst>
                                      </p:cBhvr>
                                      <p:tavLst>
                                        <p:tav tm="0">
                                          <p:val>
                                            <p:fltVal val="0"/>
                                          </p:val>
                                        </p:tav>
                                        <p:tav tm="100000">
                                          <p:val>
                                            <p:strVal val="#ppt_w"/>
                                          </p:val>
                                        </p:tav>
                                      </p:tavLst>
                                    </p:anim>
                                    <p:anim calcmode="lin" valueType="num">
                                      <p:cBhvr>
                                        <p:cTn id="25" dur="500" fill="hold"/>
                                        <p:tgtEl>
                                          <p:spTgt spid="4"/>
                                        </p:tgtEl>
                                        <p:attrNameLst>
                                          <p:attrName>ppt_h</p:attrName>
                                        </p:attrNameLst>
                                      </p:cBhvr>
                                      <p:tavLst>
                                        <p:tav tm="0">
                                          <p:val>
                                            <p:fltVal val="0"/>
                                          </p:val>
                                        </p:tav>
                                        <p:tav tm="100000">
                                          <p:val>
                                            <p:strVal val="#ppt_h"/>
                                          </p:val>
                                        </p:tav>
                                      </p:tavLst>
                                    </p:anim>
                                    <p:animEffect transition="in" filter="fade">
                                      <p:cBhvr>
                                        <p:cTn id="26" dur="500"/>
                                        <p:tgtEl>
                                          <p:spTgt spid="4"/>
                                        </p:tgtEl>
                                      </p:cBhvr>
                                    </p:animEffect>
                                  </p:childTnLst>
                                </p:cTn>
                              </p:par>
                            </p:childTnLst>
                          </p:cTn>
                        </p:par>
                      </p:childTnLst>
                    </p:cTn>
                  </p:par>
                  <p:par>
                    <p:cTn id="27" fill="hold">
                      <p:stCondLst>
                        <p:cond delay="indefinite"/>
                      </p:stCondLst>
                      <p:childTnLst>
                        <p:par>
                          <p:cTn id="28" fill="hold">
                            <p:stCondLst>
                              <p:cond delay="0"/>
                            </p:stCondLst>
                            <p:childTnLst>
                              <p:par>
                                <p:cTn id="29" presetID="6" presetClass="emph" presetSubtype="0" fill="hold" nodeType="clickEffect">
                                  <p:stCondLst>
                                    <p:cond delay="0"/>
                                  </p:stCondLst>
                                  <p:childTnLst>
                                    <p:animScale>
                                      <p:cBhvr>
                                        <p:cTn id="30" dur="2000" fill="hold"/>
                                        <p:tgtEl>
                                          <p:spTgt spid="4"/>
                                        </p:tgtEl>
                                      </p:cBhvr>
                                      <p:by x="30000" y="30000"/>
                                    </p:animScale>
                                  </p:childTnLst>
                                </p:cTn>
                              </p:par>
                              <p:par>
                                <p:cTn id="31" presetID="0" presetClass="path" presetSubtype="0" accel="50000" decel="50000" fill="hold" nodeType="withEffect">
                                  <p:stCondLst>
                                    <p:cond delay="0"/>
                                  </p:stCondLst>
                                  <p:childTnLst>
                                    <p:animMotion origin="layout" path="M -0.01077 -0.00671 L 0.32743 -0.0449 " pathEditMode="relative" rAng="0" ptsTypes="AA">
                                      <p:cBhvr>
                                        <p:cTn id="32" dur="2000" fill="hold"/>
                                        <p:tgtEl>
                                          <p:spTgt spid="4"/>
                                        </p:tgtEl>
                                        <p:attrNameLst>
                                          <p:attrName>ppt_x</p:attrName>
                                          <p:attrName>ppt_y</p:attrName>
                                        </p:attrNameLst>
                                      </p:cBhvr>
                                      <p:rCtr x="16910" y="-1921"/>
                                    </p:animMotion>
                                  </p:childTnLst>
                                </p:cTn>
                              </p:par>
                            </p:childTnLst>
                          </p:cTn>
                        </p:par>
                        <p:par>
                          <p:cTn id="33" fill="hold">
                            <p:stCondLst>
                              <p:cond delay="2000"/>
                            </p:stCondLst>
                            <p:childTnLst>
                              <p:par>
                                <p:cTn id="34" presetID="22" presetClass="entr" presetSubtype="8" fill="hold" grpId="0" nodeType="afterEffect">
                                  <p:stCondLst>
                                    <p:cond delay="0"/>
                                  </p:stCondLst>
                                  <p:childTnLst>
                                    <p:set>
                                      <p:cBhvr>
                                        <p:cTn id="35" dur="1" fill="hold">
                                          <p:stCondLst>
                                            <p:cond delay="0"/>
                                          </p:stCondLst>
                                        </p:cTn>
                                        <p:tgtEl>
                                          <p:spTgt spid="6"/>
                                        </p:tgtEl>
                                        <p:attrNameLst>
                                          <p:attrName>style.visibility</p:attrName>
                                        </p:attrNameLst>
                                      </p:cBhvr>
                                      <p:to>
                                        <p:strVal val="visible"/>
                                      </p:to>
                                    </p:set>
                                    <p:animEffect transition="in" filter="wipe(left)">
                                      <p:cBhvr>
                                        <p:cTn id="36" dur="500"/>
                                        <p:tgtEl>
                                          <p:spTgt spid="6"/>
                                        </p:tgtEl>
                                      </p:cBhvr>
                                    </p:animEffect>
                                  </p:childTnLst>
                                </p:cTn>
                              </p:par>
                            </p:childTnLst>
                          </p:cTn>
                        </p:par>
                      </p:childTnLst>
                    </p:cTn>
                  </p:par>
                  <p:par>
                    <p:cTn id="37" fill="hold">
                      <p:stCondLst>
                        <p:cond delay="indefinite"/>
                      </p:stCondLst>
                      <p:childTnLst>
                        <p:par>
                          <p:cTn id="38" fill="hold">
                            <p:stCondLst>
                              <p:cond delay="0"/>
                            </p:stCondLst>
                            <p:childTnLst>
                              <p:par>
                                <p:cTn id="39" presetID="22" presetClass="entr" presetSubtype="1" fill="hold" grpId="0" nodeType="clickEffect">
                                  <p:stCondLst>
                                    <p:cond delay="0"/>
                                  </p:stCondLst>
                                  <p:childTnLst>
                                    <p:set>
                                      <p:cBhvr>
                                        <p:cTn id="40" dur="1" fill="hold">
                                          <p:stCondLst>
                                            <p:cond delay="0"/>
                                          </p:stCondLst>
                                        </p:cTn>
                                        <p:tgtEl>
                                          <p:spTgt spid="11"/>
                                        </p:tgtEl>
                                        <p:attrNameLst>
                                          <p:attrName>style.visibility</p:attrName>
                                        </p:attrNameLst>
                                      </p:cBhvr>
                                      <p:to>
                                        <p:strVal val="visible"/>
                                      </p:to>
                                    </p:set>
                                    <p:animEffect transition="in" filter="wipe(up)">
                                      <p:cBhvr>
                                        <p:cTn id="41" dur="500"/>
                                        <p:tgtEl>
                                          <p:spTgt spid="11"/>
                                        </p:tgtEl>
                                      </p:cBhvr>
                                    </p:animEffect>
                                  </p:childTnLst>
                                </p:cTn>
                              </p:par>
                            </p:childTnLst>
                          </p:cTn>
                        </p:par>
                      </p:childTnLst>
                    </p:cTn>
                  </p:par>
                  <p:par>
                    <p:cTn id="42" fill="hold">
                      <p:stCondLst>
                        <p:cond delay="indefinite"/>
                      </p:stCondLst>
                      <p:childTnLst>
                        <p:par>
                          <p:cTn id="43" fill="hold">
                            <p:stCondLst>
                              <p:cond delay="0"/>
                            </p:stCondLst>
                            <p:childTnLst>
                              <p:par>
                                <p:cTn id="44" presetID="42" presetClass="entr" presetSubtype="0" fill="hold" grpId="0" nodeType="clickEffect">
                                  <p:stCondLst>
                                    <p:cond delay="0"/>
                                  </p:stCondLst>
                                  <p:childTnLst>
                                    <p:set>
                                      <p:cBhvr>
                                        <p:cTn id="45" dur="1" fill="hold">
                                          <p:stCondLst>
                                            <p:cond delay="0"/>
                                          </p:stCondLst>
                                        </p:cTn>
                                        <p:tgtEl>
                                          <p:spTgt spid="80905"/>
                                        </p:tgtEl>
                                        <p:attrNameLst>
                                          <p:attrName>style.visibility</p:attrName>
                                        </p:attrNameLst>
                                      </p:cBhvr>
                                      <p:to>
                                        <p:strVal val="visible"/>
                                      </p:to>
                                    </p:set>
                                    <p:animEffect transition="in" filter="fade">
                                      <p:cBhvr>
                                        <p:cTn id="46" dur="1000"/>
                                        <p:tgtEl>
                                          <p:spTgt spid="80905"/>
                                        </p:tgtEl>
                                      </p:cBhvr>
                                    </p:animEffect>
                                    <p:anim calcmode="lin" valueType="num">
                                      <p:cBhvr>
                                        <p:cTn id="47" dur="1000" fill="hold"/>
                                        <p:tgtEl>
                                          <p:spTgt spid="80905"/>
                                        </p:tgtEl>
                                        <p:attrNameLst>
                                          <p:attrName>ppt_x</p:attrName>
                                        </p:attrNameLst>
                                      </p:cBhvr>
                                      <p:tavLst>
                                        <p:tav tm="0">
                                          <p:val>
                                            <p:strVal val="#ppt_x"/>
                                          </p:val>
                                        </p:tav>
                                        <p:tav tm="100000">
                                          <p:val>
                                            <p:strVal val="#ppt_x"/>
                                          </p:val>
                                        </p:tav>
                                      </p:tavLst>
                                    </p:anim>
                                    <p:anim calcmode="lin" valueType="num">
                                      <p:cBhvr>
                                        <p:cTn id="48" dur="1000" fill="hold"/>
                                        <p:tgtEl>
                                          <p:spTgt spid="80905"/>
                                        </p:tgtEl>
                                        <p:attrNameLst>
                                          <p:attrName>ppt_y</p:attrName>
                                        </p:attrNameLst>
                                      </p:cBhvr>
                                      <p:tavLst>
                                        <p:tav tm="0">
                                          <p:val>
                                            <p:strVal val="#ppt_y+.1"/>
                                          </p:val>
                                        </p:tav>
                                        <p:tav tm="100000">
                                          <p:val>
                                            <p:strVal val="#ppt_y"/>
                                          </p:val>
                                        </p:tav>
                                      </p:tavLst>
                                    </p:anim>
                                  </p:childTnLst>
                                </p:cTn>
                              </p:par>
                            </p:childTnLst>
                          </p:cTn>
                        </p:par>
                      </p:childTnLst>
                    </p:cTn>
                  </p:par>
                  <p:par>
                    <p:cTn id="49" fill="hold">
                      <p:stCondLst>
                        <p:cond delay="indefinite"/>
                      </p:stCondLst>
                      <p:childTnLst>
                        <p:par>
                          <p:cTn id="50" fill="hold">
                            <p:stCondLst>
                              <p:cond delay="0"/>
                            </p:stCondLst>
                            <p:childTnLst>
                              <p:par>
                                <p:cTn id="51" presetID="16" presetClass="entr" presetSubtype="21" fill="hold" grpId="0" nodeType="clickEffect">
                                  <p:stCondLst>
                                    <p:cond delay="0"/>
                                  </p:stCondLst>
                                  <p:childTnLst>
                                    <p:set>
                                      <p:cBhvr>
                                        <p:cTn id="52" dur="1" fill="hold">
                                          <p:stCondLst>
                                            <p:cond delay="0"/>
                                          </p:stCondLst>
                                        </p:cTn>
                                        <p:tgtEl>
                                          <p:spTgt spid="21"/>
                                        </p:tgtEl>
                                        <p:attrNameLst>
                                          <p:attrName>style.visibility</p:attrName>
                                        </p:attrNameLst>
                                      </p:cBhvr>
                                      <p:to>
                                        <p:strVal val="visible"/>
                                      </p:to>
                                    </p:set>
                                    <p:animEffect transition="in" filter="barn(inVertical)">
                                      <p:cBhvr>
                                        <p:cTn id="53" dur="500"/>
                                        <p:tgtEl>
                                          <p:spTgt spid="21"/>
                                        </p:tgtEl>
                                      </p:cBhvr>
                                    </p:animEffect>
                                  </p:childTnLst>
                                </p:cTn>
                              </p:par>
                            </p:childTnLst>
                          </p:cTn>
                        </p:par>
                      </p:childTnLst>
                    </p:cTn>
                  </p:par>
                  <p:par>
                    <p:cTn id="54" fill="hold">
                      <p:stCondLst>
                        <p:cond delay="indefinite"/>
                      </p:stCondLst>
                      <p:childTnLst>
                        <p:par>
                          <p:cTn id="55" fill="hold">
                            <p:stCondLst>
                              <p:cond delay="0"/>
                            </p:stCondLst>
                            <p:childTnLst>
                              <p:par>
                                <p:cTn id="56" presetID="22" presetClass="entr" presetSubtype="4" fill="hold" grpId="0" nodeType="clickEffect">
                                  <p:stCondLst>
                                    <p:cond delay="0"/>
                                  </p:stCondLst>
                                  <p:childTnLst>
                                    <p:set>
                                      <p:cBhvr>
                                        <p:cTn id="57" dur="1" fill="hold">
                                          <p:stCondLst>
                                            <p:cond delay="0"/>
                                          </p:stCondLst>
                                        </p:cTn>
                                        <p:tgtEl>
                                          <p:spTgt spid="80908"/>
                                        </p:tgtEl>
                                        <p:attrNameLst>
                                          <p:attrName>style.visibility</p:attrName>
                                        </p:attrNameLst>
                                      </p:cBhvr>
                                      <p:to>
                                        <p:strVal val="visible"/>
                                      </p:to>
                                    </p:set>
                                    <p:animEffect transition="in" filter="wipe(down)">
                                      <p:cBhvr>
                                        <p:cTn id="58" dur="500"/>
                                        <p:tgtEl>
                                          <p:spTgt spid="8090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2" grpId="0"/>
      <p:bldP spid="11" grpId="0"/>
      <p:bldP spid="80905" grpId="0" animBg="1"/>
      <p:bldP spid="21" grpId="0"/>
      <p:bldP spid="80908" grpId="0"/>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3" name="矩形 4"/>
          <p:cNvSpPr>
            <a:spLocks noChangeArrowheads="1"/>
          </p:cNvSpPr>
          <p:nvPr/>
        </p:nvSpPr>
        <p:spPr bwMode="auto">
          <a:xfrm>
            <a:off x="1401763" y="4138613"/>
            <a:ext cx="2660650" cy="400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b="1">
                <a:solidFill>
                  <a:schemeClr val="bg1"/>
                </a:solidFill>
                <a:latin typeface="仿宋_GB2312"/>
                <a:ea typeface="仿宋_GB2312"/>
                <a:cs typeface="仿宋_GB2312"/>
              </a:rPr>
              <a:t>涌现（</a:t>
            </a:r>
            <a:r>
              <a:rPr lang="en-US" altLang="zh-CN" sz="2000" b="1">
                <a:solidFill>
                  <a:schemeClr val="bg1"/>
                </a:solidFill>
                <a:latin typeface="仿宋_GB2312"/>
                <a:ea typeface="仿宋_GB2312"/>
                <a:cs typeface="仿宋_GB2312"/>
              </a:rPr>
              <a:t>E</a:t>
            </a:r>
            <a:r>
              <a:rPr lang="zh-CN" altLang="zh-CN" sz="2000">
                <a:solidFill>
                  <a:schemeClr val="bg1"/>
                </a:solidFill>
              </a:rPr>
              <a:t>mergence</a:t>
            </a:r>
            <a:r>
              <a:rPr lang="zh-CN" altLang="en-US" sz="2000" b="1">
                <a:solidFill>
                  <a:schemeClr val="bg1"/>
                </a:solidFill>
                <a:latin typeface="仿宋_GB2312"/>
                <a:ea typeface="仿宋_GB2312"/>
                <a:cs typeface="仿宋_GB2312"/>
              </a:rPr>
              <a:t>）</a:t>
            </a:r>
            <a:endParaRPr lang="zh-CN" altLang="en-US" sz="2000">
              <a:solidFill>
                <a:schemeClr val="bg1"/>
              </a:solidFill>
            </a:endParaRPr>
          </a:p>
        </p:txBody>
      </p:sp>
      <p:sp>
        <p:nvSpPr>
          <p:cNvPr id="6" name="矩形 5"/>
          <p:cNvSpPr/>
          <p:nvPr/>
        </p:nvSpPr>
        <p:spPr>
          <a:xfrm>
            <a:off x="1287463" y="4643438"/>
            <a:ext cx="5283200" cy="923925"/>
          </a:xfrm>
          <a:prstGeom prst="rect">
            <a:avLst/>
          </a:prstGeom>
        </p:spPr>
        <p:txBody>
          <a:bodyPr>
            <a:spAutoFit/>
          </a:bodyPr>
          <a:lstStyle/>
          <a:p>
            <a:pPr eaLnBrk="1" fontAlgn="auto" hangingPunct="1">
              <a:spcBef>
                <a:spcPts val="0"/>
              </a:spcBef>
              <a:spcAft>
                <a:spcPts val="0"/>
              </a:spcAft>
              <a:defRPr/>
            </a:pPr>
            <a:r>
              <a:rPr lang="zh-CN" altLang="en-US" dirty="0">
                <a:latin typeface="+mn-ea"/>
              </a:rPr>
              <a:t>内部元素通过非线性相互作用，在宏观层次上产生出新的、元素不具有的整体属性，表现为整体斑图、模式等。</a:t>
            </a:r>
          </a:p>
        </p:txBody>
      </p:sp>
      <p:pic>
        <p:nvPicPr>
          <p:cNvPr id="81925"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027863" y="4257675"/>
            <a:ext cx="1343025"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6" name="矩形 10"/>
          <p:cNvSpPr>
            <a:spLocks noChangeArrowheads="1"/>
          </p:cNvSpPr>
          <p:nvPr/>
        </p:nvSpPr>
        <p:spPr bwMode="auto">
          <a:xfrm>
            <a:off x="1287463" y="1719263"/>
            <a:ext cx="4572000" cy="120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在没有外界指令和控制的情况下，系统各组成部分能够自行组织和协调各自行为，从而使系统能够自主地从无序走向有序，形成有结构的系统。</a:t>
            </a:r>
          </a:p>
        </p:txBody>
      </p:sp>
      <p:sp>
        <p:nvSpPr>
          <p:cNvPr id="81927" name="矩形 11"/>
          <p:cNvSpPr>
            <a:spLocks noChangeArrowheads="1"/>
          </p:cNvSpPr>
          <p:nvPr/>
        </p:nvSpPr>
        <p:spPr bwMode="auto">
          <a:xfrm>
            <a:off x="1401763" y="1266825"/>
            <a:ext cx="3603625" cy="400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b="1">
                <a:solidFill>
                  <a:schemeClr val="bg1"/>
                </a:solidFill>
                <a:latin typeface="仿宋_GB2312"/>
                <a:ea typeface="仿宋_GB2312"/>
                <a:cs typeface="仿宋_GB2312"/>
              </a:rPr>
              <a:t>自组织（</a:t>
            </a:r>
            <a:r>
              <a:rPr lang="en-US" altLang="zh-CN" sz="2000">
                <a:solidFill>
                  <a:schemeClr val="bg1"/>
                </a:solidFill>
              </a:rPr>
              <a:t> Self-organization</a:t>
            </a:r>
            <a:r>
              <a:rPr lang="zh-CN" altLang="en-US" sz="2000">
                <a:solidFill>
                  <a:schemeClr val="bg1"/>
                </a:solidFill>
              </a:rPr>
              <a:t>）</a:t>
            </a:r>
          </a:p>
        </p:txBody>
      </p:sp>
      <p:pic>
        <p:nvPicPr>
          <p:cNvPr id="81928" name="图片 12"/>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305550" y="1454150"/>
            <a:ext cx="2414588" cy="1811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29" name="文本框 1"/>
          <p:cNvSpPr txBox="1">
            <a:spLocks noChangeArrowheads="1"/>
          </p:cNvSpPr>
          <p:nvPr/>
        </p:nvSpPr>
        <p:spPr bwMode="auto">
          <a:xfrm>
            <a:off x="1401763" y="2925763"/>
            <a:ext cx="2527300"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例子：蚁山、蜂巢等</a:t>
            </a:r>
          </a:p>
        </p:txBody>
      </p:sp>
      <p:sp>
        <p:nvSpPr>
          <p:cNvPr id="8" name="矩形 7"/>
          <p:cNvSpPr/>
          <p:nvPr/>
        </p:nvSpPr>
        <p:spPr>
          <a:xfrm>
            <a:off x="1401763" y="5672138"/>
            <a:ext cx="2954337" cy="369887"/>
          </a:xfrm>
          <a:prstGeom prst="rect">
            <a:avLst/>
          </a:prstGeom>
        </p:spPr>
        <p:txBody>
          <a:bodyPr wrap="none">
            <a:spAutoFit/>
          </a:bodyPr>
          <a:lstStyle/>
          <a:p>
            <a:pPr eaLnBrk="1" fontAlgn="auto" hangingPunct="1">
              <a:spcBef>
                <a:spcPts val="0"/>
              </a:spcBef>
              <a:spcAft>
                <a:spcPts val="0"/>
              </a:spcAft>
              <a:defRPr/>
            </a:pPr>
            <a:r>
              <a:rPr lang="zh-CN" altLang="en-US" dirty="0">
                <a:latin typeface="+mn-ea"/>
              </a:rPr>
              <a:t>例子：大脑的神经网络系统</a:t>
            </a:r>
            <a:endParaRPr lang="zh-CN" altLang="en-US" dirty="0">
              <a:latin typeface="+mn-lt"/>
            </a:endParaRPr>
          </a:p>
        </p:txBody>
      </p:sp>
      <p:sp>
        <p:nvSpPr>
          <p:cNvPr id="11" name="文本框 2"/>
          <p:cNvSpPr txBox="1">
            <a:spLocks noChangeArrowheads="1"/>
          </p:cNvSpPr>
          <p:nvPr/>
        </p:nvSpPr>
        <p:spPr bwMode="auto">
          <a:xfrm>
            <a:off x="2890838" y="146051"/>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7" name="矩形 8"/>
          <p:cNvSpPr>
            <a:spLocks noChangeArrowheads="1"/>
          </p:cNvSpPr>
          <p:nvPr/>
        </p:nvSpPr>
        <p:spPr bwMode="auto">
          <a:xfrm>
            <a:off x="1431925" y="1820664"/>
            <a:ext cx="4572000" cy="9233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20000"/>
              </a:spcBef>
              <a:buClr>
                <a:schemeClr val="hlink"/>
              </a:buClr>
              <a:buSzPct val="65000"/>
              <a:buFontTx/>
              <a:buNone/>
            </a:pPr>
            <a:r>
              <a:rPr lang="zh-CN" altLang="en-US" dirty="0">
                <a:solidFill>
                  <a:schemeClr val="tx1"/>
                </a:solidFill>
              </a:rPr>
              <a:t>也称为不可逆性。通过与环境和其它系统的相互作用与内部的自组织，使系统发展到新的阶段，并且不可恢复到以前的阶段。</a:t>
            </a:r>
          </a:p>
        </p:txBody>
      </p:sp>
      <p:sp>
        <p:nvSpPr>
          <p:cNvPr id="82948" name="矩形 9"/>
          <p:cNvSpPr>
            <a:spLocks noChangeArrowheads="1"/>
          </p:cNvSpPr>
          <p:nvPr/>
        </p:nvSpPr>
        <p:spPr bwMode="auto">
          <a:xfrm>
            <a:off x="1431925" y="1132880"/>
            <a:ext cx="2320925" cy="40005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2000">
                <a:solidFill>
                  <a:schemeClr val="bg1"/>
                </a:solidFill>
              </a:rPr>
              <a:t>演化（</a:t>
            </a:r>
            <a:r>
              <a:rPr lang="en-US" altLang="zh-CN" sz="2000" b="1">
                <a:solidFill>
                  <a:schemeClr val="bg1"/>
                </a:solidFill>
              </a:rPr>
              <a:t>E</a:t>
            </a:r>
            <a:r>
              <a:rPr lang="zh-CN" altLang="zh-CN" sz="2000" b="1">
                <a:solidFill>
                  <a:schemeClr val="bg1"/>
                </a:solidFill>
              </a:rPr>
              <a:t>volution</a:t>
            </a:r>
            <a:r>
              <a:rPr lang="zh-CN" altLang="en-US" sz="2000">
                <a:solidFill>
                  <a:schemeClr val="bg1"/>
                </a:solidFill>
              </a:rPr>
              <a:t>）</a:t>
            </a:r>
          </a:p>
        </p:txBody>
      </p:sp>
      <p:sp>
        <p:nvSpPr>
          <p:cNvPr id="82949" name="矩形 1"/>
          <p:cNvSpPr>
            <a:spLocks noChangeArrowheads="1"/>
          </p:cNvSpPr>
          <p:nvPr/>
        </p:nvSpPr>
        <p:spPr bwMode="auto">
          <a:xfrm>
            <a:off x="1466850" y="2874963"/>
            <a:ext cx="2492375" cy="31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lnSpc>
                <a:spcPct val="80000"/>
              </a:lnSpc>
              <a:spcBef>
                <a:spcPct val="20000"/>
              </a:spcBef>
              <a:buClr>
                <a:schemeClr val="hlink"/>
              </a:buClr>
              <a:buSzPct val="65000"/>
              <a:buFontTx/>
              <a:buNone/>
            </a:pPr>
            <a:r>
              <a:rPr lang="zh-CN" altLang="en-US">
                <a:solidFill>
                  <a:schemeClr val="tx1"/>
                </a:solidFill>
              </a:rPr>
              <a:t>例子：生物种群的进化</a:t>
            </a:r>
          </a:p>
        </p:txBody>
      </p:sp>
      <p:pic>
        <p:nvPicPr>
          <p:cNvPr id="82950" name="图片 2"/>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116638" y="1365250"/>
            <a:ext cx="2643187" cy="1585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2951" name="文本框 4"/>
          <p:cNvSpPr txBox="1">
            <a:spLocks noChangeArrowheads="1"/>
          </p:cNvSpPr>
          <p:nvPr/>
        </p:nvSpPr>
        <p:spPr bwMode="auto">
          <a:xfrm>
            <a:off x="1431925" y="3385666"/>
            <a:ext cx="7202488" cy="9239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值得注意的是：演化包含了“进化”和“退化”两种形式，而且这二者形式常常是相伴出现。比如，计算机在带来效率的同时，人们的计算能力和记忆能力却退化了。</a:t>
            </a:r>
          </a:p>
        </p:txBody>
      </p:sp>
      <p:sp>
        <p:nvSpPr>
          <p:cNvPr id="82952" name="文本框 5"/>
          <p:cNvSpPr txBox="1">
            <a:spLocks noChangeArrowheads="1"/>
          </p:cNvSpPr>
          <p:nvPr/>
        </p:nvSpPr>
        <p:spPr bwMode="auto">
          <a:xfrm>
            <a:off x="1431925" y="5283522"/>
            <a:ext cx="7202488"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演化也是复杂性科学和经典科学最重要的区别之一。在牛顿</a:t>
            </a:r>
            <a:r>
              <a:rPr lang="en-US" altLang="zh-CN" dirty="0">
                <a:solidFill>
                  <a:schemeClr val="tx1"/>
                </a:solidFill>
              </a:rPr>
              <a:t>-</a:t>
            </a:r>
            <a:r>
              <a:rPr lang="zh-CN" altLang="en-US" dirty="0">
                <a:solidFill>
                  <a:schemeClr val="tx1"/>
                </a:solidFill>
              </a:rPr>
              <a:t>笛卡尔的世界里，一切都是可逆的，时间只是一个坐标。</a:t>
            </a:r>
          </a:p>
        </p:txBody>
      </p:sp>
      <p:sp>
        <p:nvSpPr>
          <p:cNvPr id="82953" name="矩形 6"/>
          <p:cNvSpPr>
            <a:spLocks noChangeArrowheads="1"/>
          </p:cNvSpPr>
          <p:nvPr/>
        </p:nvSpPr>
        <p:spPr bwMode="auto">
          <a:xfrm>
            <a:off x="1466850" y="4586288"/>
            <a:ext cx="7842211" cy="3693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dirty="0">
                <a:solidFill>
                  <a:schemeClr val="tx1"/>
                </a:solidFill>
              </a:rPr>
              <a:t>也许，达尔文的</a:t>
            </a:r>
            <a:r>
              <a:rPr lang="zh-CN" altLang="zh-CN" dirty="0">
                <a:solidFill>
                  <a:schemeClr val="tx1"/>
                </a:solidFill>
              </a:rPr>
              <a:t>“Theory of evolution</a:t>
            </a:r>
            <a:r>
              <a:rPr lang="zh-CN" altLang="en-US" dirty="0">
                <a:solidFill>
                  <a:schemeClr val="tx1"/>
                </a:solidFill>
              </a:rPr>
              <a:t>”翻译成“演化论”应该更为恰当。</a:t>
            </a:r>
          </a:p>
        </p:txBody>
      </p:sp>
      <p:sp>
        <p:nvSpPr>
          <p:cNvPr id="10" name="文本框 2"/>
          <p:cNvSpPr txBox="1">
            <a:spLocks noChangeArrowheads="1"/>
          </p:cNvSpPr>
          <p:nvPr/>
        </p:nvSpPr>
        <p:spPr bwMode="auto">
          <a:xfrm>
            <a:off x="2890838" y="146051"/>
            <a:ext cx="5214937"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a:t>
            </a: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文本框 2"/>
          <p:cNvSpPr txBox="1">
            <a:spLocks noChangeArrowheads="1"/>
          </p:cNvSpPr>
          <p:nvPr/>
        </p:nvSpPr>
        <p:spPr bwMode="auto">
          <a:xfrm>
            <a:off x="1725468" y="104775"/>
            <a:ext cx="6346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前沿理论：复杂性科学的研究方法</a:t>
            </a:r>
          </a:p>
        </p:txBody>
      </p:sp>
      <p:sp>
        <p:nvSpPr>
          <p:cNvPr id="83971" name="文本框 3"/>
          <p:cNvSpPr txBox="1">
            <a:spLocks noChangeArrowheads="1"/>
          </p:cNvSpPr>
          <p:nvPr/>
        </p:nvSpPr>
        <p:spPr bwMode="auto">
          <a:xfrm>
            <a:off x="1292225" y="1252538"/>
            <a:ext cx="3478213" cy="368300"/>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复杂网络（</a:t>
            </a:r>
            <a:r>
              <a:rPr lang="en-US" altLang="zh-CN">
                <a:solidFill>
                  <a:schemeClr val="bg1"/>
                </a:solidFill>
              </a:rPr>
              <a:t>Complex Network</a:t>
            </a:r>
            <a:r>
              <a:rPr lang="zh-CN" altLang="en-US">
                <a:solidFill>
                  <a:schemeClr val="bg1"/>
                </a:solidFill>
              </a:rPr>
              <a:t>）</a:t>
            </a:r>
          </a:p>
        </p:txBody>
      </p:sp>
      <p:sp>
        <p:nvSpPr>
          <p:cNvPr id="5" name="矩形 4"/>
          <p:cNvSpPr/>
          <p:nvPr/>
        </p:nvSpPr>
        <p:spPr>
          <a:xfrm>
            <a:off x="1149350" y="1862138"/>
            <a:ext cx="5264150" cy="368300"/>
          </a:xfrm>
          <a:prstGeom prst="rect">
            <a:avLst/>
          </a:prstGeom>
        </p:spPr>
        <p:txBody>
          <a:bodyPr wrap="none">
            <a:spAutoFit/>
          </a:bodyPr>
          <a:lstStyle/>
          <a:p>
            <a:pPr eaLnBrk="1" fontAlgn="auto" hangingPunct="1">
              <a:spcBef>
                <a:spcPts val="0"/>
              </a:spcBef>
              <a:spcAft>
                <a:spcPts val="0"/>
              </a:spcAft>
              <a:defRPr/>
            </a:pPr>
            <a:r>
              <a:rPr lang="en-US" altLang="zh-CN" dirty="0">
                <a:latin typeface="+mn-ea"/>
              </a:rPr>
              <a:t>Leonhard Euler</a:t>
            </a:r>
            <a:r>
              <a:rPr lang="zh-CN" altLang="en-US" dirty="0">
                <a:latin typeface="+mn-ea"/>
              </a:rPr>
              <a:t>，哥尼斯堡七桥问题（十八世纪）</a:t>
            </a:r>
            <a:endParaRPr lang="en-US" altLang="zh-CN" dirty="0">
              <a:latin typeface="+mn-ea"/>
            </a:endParaRPr>
          </a:p>
        </p:txBody>
      </p:sp>
      <p:pic>
        <p:nvPicPr>
          <p:cNvPr id="83973"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6778625" y="2882900"/>
            <a:ext cx="1433513" cy="1528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3974" name="文本框 7"/>
          <p:cNvSpPr txBox="1">
            <a:spLocks noChangeArrowheads="1"/>
          </p:cNvSpPr>
          <p:nvPr/>
        </p:nvSpPr>
        <p:spPr bwMode="auto">
          <a:xfrm>
            <a:off x="1149350" y="2579688"/>
            <a:ext cx="4375150"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ja-JP">
                <a:solidFill>
                  <a:srgbClr val="0000FF"/>
                </a:solidFill>
                <a:latin typeface="幼圆" panose="02010509060101010101" pitchFamily="49" charset="-122"/>
                <a:ea typeface="幼圆" panose="02010509060101010101" pitchFamily="49" charset="-122"/>
              </a:rPr>
              <a:t>P</a:t>
            </a:r>
            <a:r>
              <a:rPr lang="en-US" altLang="ja-JP">
                <a:solidFill>
                  <a:srgbClr val="0000FF"/>
                </a:solidFill>
                <a:latin typeface="幼圆" panose="02010509060101010101" pitchFamily="49" charset="-122"/>
                <a:ea typeface="幼圆" panose="02010509060101010101" pitchFamily="49" charset="-122"/>
                <a:cs typeface="Times New Roman" panose="02020603050405020304" pitchFamily="18" charset="0"/>
              </a:rPr>
              <a:t>á</a:t>
            </a:r>
            <a:r>
              <a:rPr lang="en-US" altLang="ja-JP">
                <a:solidFill>
                  <a:srgbClr val="0000FF"/>
                </a:solidFill>
                <a:latin typeface="幼圆" panose="02010509060101010101" pitchFamily="49" charset="-122"/>
                <a:ea typeface="幼圆" panose="02010509060101010101" pitchFamily="49" charset="-122"/>
              </a:rPr>
              <a:t>l Erdös</a:t>
            </a:r>
            <a:r>
              <a:rPr lang="zh-CN" altLang="en-US">
                <a:solidFill>
                  <a:schemeClr val="tx1"/>
                </a:solidFill>
                <a:latin typeface="幼圆" panose="02010509060101010101" pitchFamily="49" charset="-122"/>
              </a:rPr>
              <a:t>，随机图</a:t>
            </a:r>
            <a:r>
              <a:rPr lang="en-US" altLang="zh-CN">
                <a:solidFill>
                  <a:schemeClr val="tx1"/>
                </a:solidFill>
                <a:latin typeface="幼圆" panose="02010509060101010101" pitchFamily="49" charset="-122"/>
              </a:rPr>
              <a:t>(1959</a:t>
            </a:r>
            <a:r>
              <a:rPr lang="zh-CN" altLang="en-US">
                <a:solidFill>
                  <a:schemeClr val="tx1"/>
                </a:solidFill>
                <a:latin typeface="幼圆" panose="02010509060101010101" pitchFamily="49" charset="-122"/>
              </a:rPr>
              <a:t>年）</a:t>
            </a:r>
          </a:p>
        </p:txBody>
      </p:sp>
      <p:sp>
        <p:nvSpPr>
          <p:cNvPr id="83975" name="矩形 8"/>
          <p:cNvSpPr>
            <a:spLocks noChangeArrowheads="1"/>
          </p:cNvSpPr>
          <p:nvPr/>
        </p:nvSpPr>
        <p:spPr bwMode="auto">
          <a:xfrm>
            <a:off x="1149350" y="3297238"/>
            <a:ext cx="38957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latin typeface="Arial" panose="020B0604020202020204" pitchFamily="34" charset="0"/>
              </a:rPr>
              <a:t>D. J. Watts</a:t>
            </a:r>
            <a:r>
              <a:rPr lang="zh-CN" altLang="en-US">
                <a:solidFill>
                  <a:schemeClr val="tx1"/>
                </a:solidFill>
                <a:latin typeface="Arial" panose="020B0604020202020204" pitchFamily="34" charset="0"/>
              </a:rPr>
              <a:t>，小世界网络（</a:t>
            </a:r>
            <a:r>
              <a:rPr lang="en-US" altLang="zh-CN">
                <a:solidFill>
                  <a:schemeClr val="tx1"/>
                </a:solidFill>
                <a:latin typeface="Arial" panose="020B0604020202020204" pitchFamily="34" charset="0"/>
              </a:rPr>
              <a:t>1998</a:t>
            </a:r>
            <a:r>
              <a:rPr lang="zh-CN" altLang="en-US">
                <a:solidFill>
                  <a:schemeClr val="tx1"/>
                </a:solidFill>
                <a:latin typeface="Arial" panose="020B0604020202020204" pitchFamily="34" charset="0"/>
              </a:rPr>
              <a:t>年）</a:t>
            </a:r>
            <a:endParaRPr lang="zh-CN" altLang="en-US">
              <a:solidFill>
                <a:schemeClr val="tx1"/>
              </a:solidFill>
            </a:endParaRPr>
          </a:p>
        </p:txBody>
      </p:sp>
      <p:sp>
        <p:nvSpPr>
          <p:cNvPr id="83976" name="矩形 9"/>
          <p:cNvSpPr>
            <a:spLocks noChangeArrowheads="1"/>
          </p:cNvSpPr>
          <p:nvPr/>
        </p:nvSpPr>
        <p:spPr bwMode="auto">
          <a:xfrm>
            <a:off x="1149350" y="4014788"/>
            <a:ext cx="4302125" cy="3698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en-US">
                <a:solidFill>
                  <a:schemeClr val="tx1"/>
                </a:solidFill>
                <a:latin typeface="Arial" panose="020B0604020202020204" pitchFamily="34" charset="0"/>
              </a:rPr>
              <a:t>A.-L. Barabasi</a:t>
            </a:r>
            <a:r>
              <a:rPr lang="zh-CN" altLang="en-US">
                <a:solidFill>
                  <a:schemeClr val="tx1"/>
                </a:solidFill>
                <a:latin typeface="Arial" panose="020B0604020202020204" pitchFamily="34" charset="0"/>
              </a:rPr>
              <a:t>，无标度网络（</a:t>
            </a:r>
            <a:r>
              <a:rPr lang="en-US" altLang="zh-CN">
                <a:solidFill>
                  <a:schemeClr val="tx1"/>
                </a:solidFill>
                <a:latin typeface="Arial" panose="020B0604020202020204" pitchFamily="34" charset="0"/>
              </a:rPr>
              <a:t>1999</a:t>
            </a:r>
            <a:r>
              <a:rPr lang="zh-CN" altLang="en-US">
                <a:solidFill>
                  <a:schemeClr val="tx1"/>
                </a:solidFill>
                <a:latin typeface="Arial" panose="020B0604020202020204" pitchFamily="34" charset="0"/>
              </a:rPr>
              <a:t>年）</a:t>
            </a:r>
            <a:r>
              <a:rPr lang="en-US" altLang="zh-CN">
                <a:solidFill>
                  <a:schemeClr val="tx1"/>
                </a:solidFill>
                <a:latin typeface="Arial" panose="020B0604020202020204" pitchFamily="34" charset="0"/>
              </a:rPr>
              <a:t> </a:t>
            </a:r>
            <a:endParaRPr lang="zh-CN" altLang="en-US">
              <a:solidFill>
                <a:schemeClr val="tx1"/>
              </a:solidFill>
            </a:endParaRPr>
          </a:p>
        </p:txBody>
      </p:sp>
      <p:pic>
        <p:nvPicPr>
          <p:cNvPr id="83977" name="图片 10"/>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027738" y="4768850"/>
            <a:ext cx="2386012" cy="182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8" name="图片 11"/>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309688" y="4732338"/>
            <a:ext cx="4054475" cy="1817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3979" name="图片 12"/>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6216650" y="1101725"/>
            <a:ext cx="2557463" cy="1573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文本框 3"/>
          <p:cNvSpPr txBox="1">
            <a:spLocks noChangeArrowheads="1"/>
          </p:cNvSpPr>
          <p:nvPr/>
        </p:nvSpPr>
        <p:spPr bwMode="auto">
          <a:xfrm>
            <a:off x="1263650" y="1285875"/>
            <a:ext cx="1884363" cy="369888"/>
          </a:xfrm>
          <a:prstGeom prst="rect">
            <a:avLst/>
          </a:prstGeom>
          <a:solidFill>
            <a:schemeClr val="accent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bg1"/>
                </a:solidFill>
              </a:rPr>
              <a:t>分形（</a:t>
            </a:r>
            <a:r>
              <a:rPr lang="en-US" altLang="zh-CN">
                <a:solidFill>
                  <a:schemeClr val="bg1"/>
                </a:solidFill>
              </a:rPr>
              <a:t>Fractal</a:t>
            </a:r>
            <a:r>
              <a:rPr lang="zh-CN" altLang="en-US">
                <a:solidFill>
                  <a:schemeClr val="bg1"/>
                </a:solidFill>
              </a:rPr>
              <a:t>）</a:t>
            </a:r>
          </a:p>
        </p:txBody>
      </p:sp>
      <p:sp>
        <p:nvSpPr>
          <p:cNvPr id="84995" name="矩形 4"/>
          <p:cNvSpPr>
            <a:spLocks noChangeArrowheads="1"/>
          </p:cNvSpPr>
          <p:nvPr/>
        </p:nvSpPr>
        <p:spPr bwMode="auto">
          <a:xfrm>
            <a:off x="1236663" y="2508250"/>
            <a:ext cx="5767387"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B. B. Mandelbrot</a:t>
            </a:r>
            <a:r>
              <a:rPr lang="zh-CN" altLang="en-US">
                <a:solidFill>
                  <a:schemeClr val="tx1"/>
                </a:solidFill>
              </a:rPr>
              <a:t>，</a:t>
            </a:r>
            <a:r>
              <a:rPr lang="en-US" altLang="zh-CN">
                <a:solidFill>
                  <a:schemeClr val="tx1"/>
                </a:solidFill>
              </a:rPr>
              <a:t>《</a:t>
            </a:r>
            <a:r>
              <a:rPr lang="zh-CN" altLang="en-US">
                <a:solidFill>
                  <a:schemeClr val="tx1"/>
                </a:solidFill>
              </a:rPr>
              <a:t>英国的海岸线有多长</a:t>
            </a:r>
            <a:r>
              <a:rPr lang="en-US" altLang="zh-CN">
                <a:solidFill>
                  <a:schemeClr val="tx1"/>
                </a:solidFill>
              </a:rPr>
              <a:t>》</a:t>
            </a:r>
            <a:r>
              <a:rPr lang="zh-CN" altLang="en-US">
                <a:solidFill>
                  <a:schemeClr val="tx1"/>
                </a:solidFill>
              </a:rPr>
              <a:t>（</a:t>
            </a:r>
            <a:r>
              <a:rPr lang="en-US" altLang="zh-CN">
                <a:solidFill>
                  <a:schemeClr val="tx1"/>
                </a:solidFill>
              </a:rPr>
              <a:t>1967</a:t>
            </a:r>
            <a:r>
              <a:rPr lang="zh-CN" altLang="en-US">
                <a:solidFill>
                  <a:schemeClr val="tx1"/>
                </a:solidFill>
              </a:rPr>
              <a:t>年）</a:t>
            </a:r>
          </a:p>
        </p:txBody>
      </p:sp>
      <p:sp>
        <p:nvSpPr>
          <p:cNvPr id="6" name="矩形 5"/>
          <p:cNvSpPr/>
          <p:nvPr/>
        </p:nvSpPr>
        <p:spPr>
          <a:xfrm>
            <a:off x="1236663" y="1905000"/>
            <a:ext cx="5767387" cy="369888"/>
          </a:xfrm>
          <a:prstGeom prst="rect">
            <a:avLst/>
          </a:prstGeom>
        </p:spPr>
        <p:txBody>
          <a:bodyPr>
            <a:spAutoFit/>
          </a:bodyPr>
          <a:lstStyle/>
          <a:p>
            <a:pPr eaLnBrk="1" fontAlgn="auto" hangingPunct="1">
              <a:spcBef>
                <a:spcPts val="0"/>
              </a:spcBef>
              <a:spcAft>
                <a:spcPts val="0"/>
              </a:spcAft>
              <a:defRPr/>
            </a:pPr>
            <a:r>
              <a:rPr lang="zh-CN" altLang="en-US" dirty="0">
                <a:latin typeface="+mn-ea"/>
              </a:rPr>
              <a:t>“谁不知道分形概念，就不能称为有知识。”</a:t>
            </a:r>
            <a:r>
              <a:rPr lang="en-US" altLang="zh-CN" dirty="0">
                <a:latin typeface="+mn-ea"/>
              </a:rPr>
              <a:t>——</a:t>
            </a:r>
            <a:r>
              <a:rPr lang="zh-CN" altLang="en-US" dirty="0">
                <a:latin typeface="+mn-ea"/>
              </a:rPr>
              <a:t>惠勒</a:t>
            </a:r>
          </a:p>
        </p:txBody>
      </p:sp>
      <p:pic>
        <p:nvPicPr>
          <p:cNvPr id="84997" name="图片 6"/>
          <p:cNvPicPr>
            <a:picLocks noChangeAspect="1"/>
          </p:cNvPicPr>
          <p:nvPr/>
        </p:nvPicPr>
        <p:blipFill>
          <a:blip r:embed="rId2">
            <a:extLst>
              <a:ext uri="{28A0092B-C50C-407E-A947-70E740481C1C}">
                <a14:useLocalDpi xmlns:a14="http://schemas.microsoft.com/office/drawing/2010/main" val="0"/>
              </a:ext>
            </a:extLst>
          </a:blip>
          <a:srcRect/>
          <a:stretch>
            <a:fillRect/>
          </a:stretch>
        </p:blipFill>
        <p:spPr bwMode="auto">
          <a:xfrm>
            <a:off x="7307263" y="1363663"/>
            <a:ext cx="1276350" cy="14954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4998" name="图片 7"/>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7307263" y="3225800"/>
            <a:ext cx="1276350" cy="1773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 name="矩形 8"/>
          <p:cNvSpPr/>
          <p:nvPr/>
        </p:nvSpPr>
        <p:spPr>
          <a:xfrm>
            <a:off x="1236663" y="3808413"/>
            <a:ext cx="4800600" cy="369887"/>
          </a:xfrm>
          <a:prstGeom prst="rect">
            <a:avLst/>
          </a:prstGeom>
        </p:spPr>
        <p:txBody>
          <a:bodyPr wrap="none">
            <a:spAutoFit/>
          </a:bodyPr>
          <a:lstStyle/>
          <a:p>
            <a:pPr eaLnBrk="1" fontAlgn="auto" hangingPunct="1">
              <a:spcBef>
                <a:spcPts val="0"/>
              </a:spcBef>
              <a:spcAft>
                <a:spcPts val="0"/>
              </a:spcAft>
              <a:defRPr/>
            </a:pPr>
            <a:r>
              <a:rPr lang="zh-CN" altLang="en-US" dirty="0">
                <a:latin typeface="+mn-ea"/>
              </a:rPr>
              <a:t>自相似（</a:t>
            </a:r>
            <a:r>
              <a:rPr lang="en-US" altLang="zh-CN" dirty="0">
                <a:latin typeface="+mn-ea"/>
              </a:rPr>
              <a:t>Self-similar</a:t>
            </a:r>
            <a:r>
              <a:rPr lang="zh-CN" altLang="en-US" dirty="0">
                <a:latin typeface="+mn-ea"/>
              </a:rPr>
              <a:t>），分形最重要的特性</a:t>
            </a:r>
          </a:p>
        </p:txBody>
      </p:sp>
      <p:pic>
        <p:nvPicPr>
          <p:cNvPr id="85000" name="图片 9"/>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1236663" y="5327650"/>
            <a:ext cx="198755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5001" name="图片 10"/>
          <p:cNvPicPr>
            <a:picLocks noChangeAspect="1"/>
          </p:cNvPicPr>
          <p:nvPr/>
        </p:nvPicPr>
        <p:blipFill>
          <a:blip r:embed="rId5">
            <a:extLst>
              <a:ext uri="{28A0092B-C50C-407E-A947-70E740481C1C}">
                <a14:useLocalDpi xmlns:a14="http://schemas.microsoft.com/office/drawing/2010/main" val="0"/>
              </a:ext>
            </a:extLst>
          </a:blip>
          <a:srcRect/>
          <a:stretch>
            <a:fillRect/>
          </a:stretch>
        </p:blipFill>
        <p:spPr bwMode="auto">
          <a:xfrm>
            <a:off x="3543300" y="4797425"/>
            <a:ext cx="1870075" cy="1882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5002" name="矩形 11"/>
          <p:cNvSpPr>
            <a:spLocks noChangeArrowheads="1"/>
          </p:cNvSpPr>
          <p:nvPr/>
        </p:nvSpPr>
        <p:spPr bwMode="auto">
          <a:xfrm>
            <a:off x="1228725" y="4384675"/>
            <a:ext cx="5291138" cy="368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en-US" altLang="zh-CN">
                <a:solidFill>
                  <a:schemeClr val="tx1"/>
                </a:solidFill>
              </a:rPr>
              <a:t>W. E. Leland</a:t>
            </a:r>
            <a:r>
              <a:rPr lang="zh-CN" altLang="en-US">
                <a:solidFill>
                  <a:schemeClr val="tx1"/>
                </a:solidFill>
              </a:rPr>
              <a:t>，以太网络流量自相似性（</a:t>
            </a:r>
            <a:r>
              <a:rPr lang="en-US" altLang="zh-CN">
                <a:solidFill>
                  <a:schemeClr val="tx1"/>
                </a:solidFill>
              </a:rPr>
              <a:t>1995</a:t>
            </a:r>
            <a:r>
              <a:rPr lang="zh-CN" altLang="en-US">
                <a:solidFill>
                  <a:schemeClr val="tx1"/>
                </a:solidFill>
              </a:rPr>
              <a:t>年）</a:t>
            </a:r>
          </a:p>
        </p:txBody>
      </p:sp>
      <p:sp>
        <p:nvSpPr>
          <p:cNvPr id="85003" name="矩形 12"/>
          <p:cNvSpPr>
            <a:spLocks noChangeArrowheads="1"/>
          </p:cNvSpPr>
          <p:nvPr/>
        </p:nvSpPr>
        <p:spPr bwMode="auto">
          <a:xfrm>
            <a:off x="1263650" y="3106738"/>
            <a:ext cx="5740400" cy="646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a:solidFill>
                  <a:schemeClr val="tx1"/>
                </a:solidFill>
              </a:rPr>
              <a:t>张济忠，</a:t>
            </a:r>
            <a:r>
              <a:rPr lang="zh-CN" altLang="en-US">
                <a:solidFill>
                  <a:schemeClr val="tx1"/>
                </a:solidFill>
                <a:latin typeface="2"/>
              </a:rPr>
              <a:t>组</a:t>
            </a:r>
            <a:r>
              <a:rPr lang="zh-CN" altLang="en-US">
                <a:solidFill>
                  <a:schemeClr val="tx1"/>
                </a:solidFill>
                <a:latin typeface="1"/>
              </a:rPr>
              <a:t>成</a:t>
            </a:r>
            <a:r>
              <a:rPr lang="zh-CN" altLang="en-US">
                <a:solidFill>
                  <a:schemeClr val="tx1"/>
                </a:solidFill>
                <a:latin typeface="3"/>
              </a:rPr>
              <a:t>部</a:t>
            </a:r>
            <a:r>
              <a:rPr lang="zh-CN" altLang="en-US">
                <a:solidFill>
                  <a:schemeClr val="tx1"/>
                </a:solidFill>
                <a:latin typeface="2"/>
              </a:rPr>
              <a:t>分</a:t>
            </a:r>
            <a:r>
              <a:rPr lang="zh-CN" altLang="en-US">
                <a:solidFill>
                  <a:schemeClr val="tx1"/>
                </a:solidFill>
                <a:latin typeface="1"/>
              </a:rPr>
              <a:t>以</a:t>
            </a:r>
            <a:r>
              <a:rPr lang="zh-CN" altLang="en-US">
                <a:solidFill>
                  <a:schemeClr val="tx1"/>
                </a:solidFill>
                <a:latin typeface="4"/>
              </a:rPr>
              <a:t>某</a:t>
            </a:r>
            <a:r>
              <a:rPr lang="zh-CN" altLang="en-US">
                <a:solidFill>
                  <a:schemeClr val="tx1"/>
                </a:solidFill>
                <a:latin typeface="1"/>
              </a:rPr>
              <a:t>种方</a:t>
            </a:r>
            <a:r>
              <a:rPr lang="zh-CN" altLang="en-US">
                <a:solidFill>
                  <a:schemeClr val="tx1"/>
                </a:solidFill>
                <a:latin typeface="5"/>
              </a:rPr>
              <a:t>式与</a:t>
            </a:r>
            <a:r>
              <a:rPr lang="zh-CN" altLang="en-US">
                <a:solidFill>
                  <a:schemeClr val="tx1"/>
                </a:solidFill>
                <a:latin typeface="3"/>
              </a:rPr>
              <a:t>整</a:t>
            </a:r>
            <a:r>
              <a:rPr lang="zh-CN" altLang="en-US">
                <a:solidFill>
                  <a:schemeClr val="tx1"/>
                </a:solidFill>
                <a:latin typeface="1"/>
              </a:rPr>
              <a:t>体相</a:t>
            </a:r>
            <a:r>
              <a:rPr lang="zh-CN" altLang="en-US">
                <a:solidFill>
                  <a:schemeClr val="tx1"/>
                </a:solidFill>
                <a:latin typeface="4"/>
              </a:rPr>
              <a:t>似</a:t>
            </a:r>
            <a:r>
              <a:rPr lang="zh-CN" altLang="en-US">
                <a:solidFill>
                  <a:schemeClr val="tx1"/>
                </a:solidFill>
                <a:latin typeface="1"/>
              </a:rPr>
              <a:t>的形体</a:t>
            </a:r>
            <a:r>
              <a:rPr lang="zh-CN" altLang="en-US">
                <a:solidFill>
                  <a:schemeClr val="tx1"/>
                </a:solidFill>
                <a:latin typeface="8"/>
              </a:rPr>
              <a:t>叫</a:t>
            </a:r>
            <a:r>
              <a:rPr lang="zh-CN" altLang="en-US">
                <a:solidFill>
                  <a:schemeClr val="tx1"/>
                </a:solidFill>
                <a:latin typeface="1,Bold"/>
              </a:rPr>
              <a:t>分形（</a:t>
            </a:r>
            <a:r>
              <a:rPr lang="en-US" altLang="zh-CN">
                <a:solidFill>
                  <a:schemeClr val="tx1"/>
                </a:solidFill>
                <a:latin typeface="1,Bold"/>
              </a:rPr>
              <a:t>2001</a:t>
            </a:r>
            <a:r>
              <a:rPr lang="zh-CN" altLang="en-US">
                <a:solidFill>
                  <a:schemeClr val="tx1"/>
                </a:solidFill>
                <a:latin typeface="1,Bold"/>
              </a:rPr>
              <a:t>年）</a:t>
            </a:r>
            <a:endParaRPr lang="zh-CN" altLang="en-US">
              <a:solidFill>
                <a:schemeClr val="tx1"/>
              </a:solidFill>
            </a:endParaRPr>
          </a:p>
        </p:txBody>
      </p:sp>
      <p:pic>
        <p:nvPicPr>
          <p:cNvPr id="85004" name="图片 15"/>
          <p:cNvPicPr>
            <a:picLocks noChangeAspect="1"/>
          </p:cNvPicPr>
          <p:nvPr/>
        </p:nvPicPr>
        <p:blipFill>
          <a:blip r:embed="rId6">
            <a:extLst>
              <a:ext uri="{28A0092B-C50C-407E-A947-70E740481C1C}">
                <a14:useLocalDpi xmlns:a14="http://schemas.microsoft.com/office/drawing/2010/main" val="0"/>
              </a:ext>
            </a:extLst>
          </a:blip>
          <a:srcRect/>
          <a:stretch>
            <a:fillRect/>
          </a:stretch>
        </p:blipFill>
        <p:spPr bwMode="auto">
          <a:xfrm>
            <a:off x="5813425" y="5110163"/>
            <a:ext cx="1963738" cy="163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 name="动作按钮: 上一张 17">
            <a:hlinkClick r:id="rId7" action="ppaction://hlinksldjump" highlightClick="1"/>
          </p:cNvPr>
          <p:cNvSpPr/>
          <p:nvPr/>
        </p:nvSpPr>
        <p:spPr>
          <a:xfrm>
            <a:off x="8092961" y="651609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
        <p:nvSpPr>
          <p:cNvPr id="15" name="文本框 2"/>
          <p:cNvSpPr txBox="1">
            <a:spLocks noChangeArrowheads="1"/>
          </p:cNvSpPr>
          <p:nvPr/>
        </p:nvSpPr>
        <p:spPr bwMode="auto">
          <a:xfrm>
            <a:off x="1725468" y="104775"/>
            <a:ext cx="6346825" cy="584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spcBef>
                <a:spcPts val="1000"/>
              </a:spcBef>
              <a:buClr>
                <a:schemeClr val="accent1"/>
              </a:buClr>
              <a:buFont typeface="Wingdings 3" panose="05040102010807070707" pitchFamily="18" charset="2"/>
              <a:buChar char=""/>
              <a:defRPr>
                <a:solidFill>
                  <a:srgbClr val="404040"/>
                </a:solidFill>
                <a:latin typeface="Century Gothic" panose="020B0502020202020204" pitchFamily="34" charset="0"/>
              </a:defRPr>
            </a:lvl1pPr>
            <a:lvl2pPr marL="742950" indent="-285750">
              <a:spcBef>
                <a:spcPts val="1000"/>
              </a:spcBef>
              <a:buClr>
                <a:schemeClr val="accent1"/>
              </a:buClr>
              <a:buFont typeface="Wingdings 3" panose="05040102010807070707" pitchFamily="18" charset="2"/>
              <a:buChar char=""/>
              <a:defRPr sz="1600">
                <a:solidFill>
                  <a:srgbClr val="404040"/>
                </a:solidFill>
                <a:latin typeface="Century Gothic" panose="020B0502020202020204" pitchFamily="34" charset="0"/>
              </a:defRPr>
            </a:lvl2pPr>
            <a:lvl3pPr marL="1143000" indent="-228600">
              <a:spcBef>
                <a:spcPts val="1000"/>
              </a:spcBef>
              <a:buClr>
                <a:schemeClr val="accent1"/>
              </a:buClr>
              <a:buFont typeface="Wingdings 3" panose="05040102010807070707" pitchFamily="18" charset="2"/>
              <a:buChar char=""/>
              <a:defRPr sz="1400">
                <a:solidFill>
                  <a:srgbClr val="404040"/>
                </a:solidFill>
                <a:latin typeface="Century Gothic" panose="020B0502020202020204" pitchFamily="34" charset="0"/>
              </a:defRPr>
            </a:lvl3pPr>
            <a:lvl4pPr marL="16002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4pPr>
            <a:lvl5pPr marL="2057400" indent="-228600">
              <a:spcBef>
                <a:spcPts val="1000"/>
              </a:spcBef>
              <a:buClr>
                <a:schemeClr val="accent1"/>
              </a:buClr>
              <a:buFont typeface="Wingdings 3" panose="05040102010807070707" pitchFamily="18" charset="2"/>
              <a:buChar char=""/>
              <a:defRPr sz="1200">
                <a:solidFill>
                  <a:srgbClr val="404040"/>
                </a:solidFill>
                <a:latin typeface="Century Gothic" panose="020B0502020202020204" pitchFamily="34" charset="0"/>
              </a:defRPr>
            </a:lvl5pPr>
            <a:lvl6pPr marL="25146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6pPr>
            <a:lvl7pPr marL="29718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7pPr>
            <a:lvl8pPr marL="34290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8pPr>
            <a:lvl9pPr marL="3886200" indent="-228600" defTabSz="457200" eaLnBrk="0" fontAlgn="base" hangingPunct="0">
              <a:spcBef>
                <a:spcPts val="1000"/>
              </a:spcBef>
              <a:spcAft>
                <a:spcPct val="0"/>
              </a:spcAft>
              <a:buClr>
                <a:schemeClr val="accent1"/>
              </a:buClr>
              <a:buFont typeface="Wingdings 3" panose="05040102010807070707" pitchFamily="18" charset="2"/>
              <a:buChar char=""/>
              <a:defRPr sz="1200">
                <a:solidFill>
                  <a:srgbClr val="404040"/>
                </a:solidFill>
                <a:latin typeface="Century Gothic" panose="020B0502020202020204" pitchFamily="34" charset="0"/>
              </a:defRPr>
            </a:lvl9pPr>
          </a:lstStyle>
          <a:p>
            <a:pPr eaLnBrk="1" hangingPunct="1">
              <a:spcBef>
                <a:spcPct val="0"/>
              </a:spcBef>
              <a:buClrTx/>
              <a:buFontTx/>
              <a:buNone/>
            </a:pPr>
            <a:r>
              <a:rPr lang="zh-CN" altLang="en-US" sz="3200" dirty="0">
                <a:solidFill>
                  <a:schemeClr val="accent1"/>
                </a:solidFill>
              </a:rPr>
              <a:t>前沿理论：复杂性科学的研究方法</a:t>
            </a:r>
          </a:p>
        </p:txBody>
      </p:sp>
    </p:spTree>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文本框 5"/>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solidFill>
                  <a:schemeClr val="accent1"/>
                </a:solidFill>
                <a:latin typeface="+mj-ea"/>
                <a:ea typeface="+mj-ea"/>
              </a:rPr>
              <a:t>ENIGMA:</a:t>
            </a:r>
            <a:r>
              <a:rPr lang="zh-CN" altLang="en-US" sz="2800" dirty="0">
                <a:solidFill>
                  <a:schemeClr val="accent1"/>
                </a:solidFill>
                <a:latin typeface="+mj-ea"/>
                <a:ea typeface="+mj-ea"/>
              </a:rPr>
              <a:t>纳粹的辉煌与毁灭</a:t>
            </a:r>
            <a:endParaRPr lang="en-US" altLang="zh-CN" sz="2800" dirty="0">
              <a:solidFill>
                <a:schemeClr val="accent1"/>
              </a:solidFill>
              <a:latin typeface="+mj-ea"/>
              <a:ea typeface="+mj-ea"/>
            </a:endParaRPr>
          </a:p>
        </p:txBody>
      </p:sp>
      <p:sp>
        <p:nvSpPr>
          <p:cNvPr id="7" name="文本框 6"/>
          <p:cNvSpPr txBox="1"/>
          <p:nvPr/>
        </p:nvSpPr>
        <p:spPr>
          <a:xfrm>
            <a:off x="1208088" y="1119173"/>
            <a:ext cx="4937531" cy="646331"/>
          </a:xfrm>
          <a:prstGeom prst="rect">
            <a:avLst/>
          </a:prstGeom>
          <a:noFill/>
        </p:spPr>
        <p:txBody>
          <a:bodyPr wrap="square" rtlCol="0">
            <a:spAutoFit/>
          </a:bodyPr>
          <a:lstStyle/>
          <a:p>
            <a:r>
              <a:rPr lang="en-US" altLang="zh-CN" dirty="0"/>
              <a:t>ENIGMA</a:t>
            </a:r>
            <a:r>
              <a:rPr lang="zh-CN" altLang="en-US" dirty="0"/>
              <a:t>帮助德国取得了二战初期令人眼花缭乱的一系列胜利：</a:t>
            </a:r>
          </a:p>
        </p:txBody>
      </p:sp>
      <p:sp>
        <p:nvSpPr>
          <p:cNvPr id="9" name="矩形 8"/>
          <p:cNvSpPr/>
          <p:nvPr/>
        </p:nvSpPr>
        <p:spPr>
          <a:xfrm>
            <a:off x="1208088" y="1711273"/>
            <a:ext cx="3661624" cy="2031325"/>
          </a:xfrm>
          <a:prstGeom prst="rect">
            <a:avLst/>
          </a:prstGeom>
        </p:spPr>
        <p:txBody>
          <a:bodyPr wrap="square">
            <a:spAutoFit/>
          </a:bodyPr>
          <a:lstStyle/>
          <a:p>
            <a:pPr marL="285750" indent="-285750">
              <a:buFont typeface="Arial" panose="020B0604020202020204" pitchFamily="34" charset="0"/>
              <a:buChar char="•"/>
            </a:pPr>
            <a:r>
              <a:rPr lang="en-US" altLang="zh-CN" dirty="0"/>
              <a:t>27</a:t>
            </a:r>
            <a:r>
              <a:rPr lang="zh-CN" altLang="en-US" dirty="0"/>
              <a:t>天征服波兰；</a:t>
            </a:r>
            <a:endParaRPr lang="en-US" altLang="zh-CN" dirty="0"/>
          </a:p>
          <a:p>
            <a:pPr marL="285750" indent="-285750">
              <a:buFont typeface="Arial" panose="020B0604020202020204" pitchFamily="34" charset="0"/>
              <a:buChar char="•"/>
            </a:pPr>
            <a:r>
              <a:rPr lang="en-US" altLang="zh-CN" dirty="0"/>
              <a:t>1</a:t>
            </a:r>
            <a:r>
              <a:rPr lang="zh-CN" altLang="en-US" dirty="0"/>
              <a:t>小时拿下丹麦；</a:t>
            </a:r>
            <a:endParaRPr lang="en-US" altLang="zh-CN" dirty="0"/>
          </a:p>
          <a:p>
            <a:pPr marL="285750" indent="-285750">
              <a:buFont typeface="Arial" panose="020B0604020202020204" pitchFamily="34" charset="0"/>
              <a:buChar char="•"/>
            </a:pPr>
            <a:r>
              <a:rPr lang="en-US" altLang="zh-CN" dirty="0"/>
              <a:t>23</a:t>
            </a:r>
            <a:r>
              <a:rPr lang="zh-CN" altLang="en-US" dirty="0"/>
              <a:t>天征服挪威；</a:t>
            </a:r>
            <a:endParaRPr lang="en-US" altLang="zh-CN" dirty="0"/>
          </a:p>
          <a:p>
            <a:pPr marL="285750" indent="-285750">
              <a:buFont typeface="Arial" panose="020B0604020202020204" pitchFamily="34" charset="0"/>
              <a:buChar char="•"/>
            </a:pPr>
            <a:r>
              <a:rPr lang="en-US" altLang="zh-CN" dirty="0"/>
              <a:t>5</a:t>
            </a:r>
            <a:r>
              <a:rPr lang="zh-CN" altLang="en-US" dirty="0"/>
              <a:t>天征服荷兰；</a:t>
            </a:r>
            <a:endParaRPr lang="en-US" altLang="zh-CN" dirty="0"/>
          </a:p>
          <a:p>
            <a:pPr marL="285750" indent="-285750">
              <a:buFont typeface="Arial" panose="020B0604020202020204" pitchFamily="34" charset="0"/>
              <a:buChar char="•"/>
            </a:pPr>
            <a:r>
              <a:rPr lang="en-US" altLang="zh-CN" dirty="0"/>
              <a:t>18</a:t>
            </a:r>
            <a:r>
              <a:rPr lang="zh-CN" altLang="en-US" dirty="0"/>
              <a:t>天攻克比利时；</a:t>
            </a:r>
            <a:endParaRPr lang="en-US" altLang="zh-CN" dirty="0"/>
          </a:p>
          <a:p>
            <a:pPr marL="285750" indent="-285750">
              <a:buFont typeface="Arial" panose="020B0604020202020204" pitchFamily="34" charset="0"/>
              <a:buChar char="•"/>
            </a:pPr>
            <a:r>
              <a:rPr lang="en-US" altLang="zh-CN" dirty="0"/>
              <a:t>39</a:t>
            </a:r>
            <a:r>
              <a:rPr lang="zh-CN" altLang="en-US" dirty="0"/>
              <a:t>天征服号称“欧洲最强陆军”的法国。</a:t>
            </a:r>
          </a:p>
        </p:txBody>
      </p:sp>
      <p:sp>
        <p:nvSpPr>
          <p:cNvPr id="16" name="文本框 15"/>
          <p:cNvSpPr txBox="1"/>
          <p:nvPr/>
        </p:nvSpPr>
        <p:spPr>
          <a:xfrm>
            <a:off x="1208088" y="3996991"/>
            <a:ext cx="7333385" cy="923330"/>
          </a:xfrm>
          <a:prstGeom prst="rect">
            <a:avLst/>
          </a:prstGeom>
          <a:noFill/>
        </p:spPr>
        <p:txBody>
          <a:bodyPr wrap="square" rtlCol="0">
            <a:spAutoFit/>
          </a:bodyPr>
          <a:lstStyle/>
          <a:p>
            <a:r>
              <a:rPr lang="zh-CN" altLang="en-US" dirty="0"/>
              <a:t>对</a:t>
            </a:r>
            <a:r>
              <a:rPr lang="en-US" altLang="zh-CN" dirty="0"/>
              <a:t>ENIGMA</a:t>
            </a:r>
            <a:r>
              <a:rPr lang="zh-CN" altLang="en-US" dirty="0"/>
              <a:t>的过度自信，以及波兰、英国、法国等数学家和间谍（包括德奸）卓有成效的破解和仿制，也使盟国取得一系列最终导致德国输掉这场战争的胜利：</a:t>
            </a:r>
          </a:p>
        </p:txBody>
      </p:sp>
      <p:sp>
        <p:nvSpPr>
          <p:cNvPr id="17" name="文本框 16"/>
          <p:cNvSpPr txBox="1"/>
          <p:nvPr/>
        </p:nvSpPr>
        <p:spPr>
          <a:xfrm>
            <a:off x="1208088" y="5171448"/>
            <a:ext cx="3283527" cy="1200329"/>
          </a:xfrm>
          <a:prstGeom prst="rect">
            <a:avLst/>
          </a:prstGeom>
          <a:noFill/>
        </p:spPr>
        <p:txBody>
          <a:bodyPr wrap="square" rtlCol="0">
            <a:spAutoFit/>
          </a:bodyPr>
          <a:lstStyle/>
          <a:p>
            <a:pPr marL="285750" indent="-285750">
              <a:buFont typeface="Arial" panose="020B0604020202020204" pitchFamily="34" charset="0"/>
              <a:buChar char="•"/>
            </a:pPr>
            <a:r>
              <a:rPr lang="zh-CN" altLang="en-US" dirty="0"/>
              <a:t>埋葬大西洋狼群；</a:t>
            </a:r>
            <a:endParaRPr lang="en-US" altLang="zh-CN" dirty="0"/>
          </a:p>
          <a:p>
            <a:pPr marL="285750" indent="-285750">
              <a:buFont typeface="Arial" panose="020B0604020202020204" pitchFamily="34" charset="0"/>
              <a:buChar char="•"/>
            </a:pPr>
            <a:r>
              <a:rPr lang="zh-CN" altLang="en-US" dirty="0"/>
              <a:t>击溃沙漠之狐隆美尔；</a:t>
            </a:r>
            <a:endParaRPr lang="en-US" altLang="zh-CN" dirty="0"/>
          </a:p>
          <a:p>
            <a:pPr marL="285750" indent="-285750">
              <a:buFont typeface="Arial" panose="020B0604020202020204" pitchFamily="34" charset="0"/>
              <a:buChar char="•"/>
            </a:pPr>
            <a:r>
              <a:rPr lang="zh-CN" altLang="en-US" dirty="0"/>
              <a:t>登陆西西里；</a:t>
            </a:r>
            <a:endParaRPr lang="en-US" altLang="zh-CN" dirty="0"/>
          </a:p>
          <a:p>
            <a:pPr marL="285750" indent="-285750">
              <a:buFont typeface="Arial" panose="020B0604020202020204" pitchFamily="34" charset="0"/>
              <a:buChar char="•"/>
            </a:pPr>
            <a:r>
              <a:rPr lang="zh-CN" altLang="en-US" dirty="0"/>
              <a:t>登陆诺曼底。</a:t>
            </a:r>
          </a:p>
        </p:txBody>
      </p:sp>
      <p:pic>
        <p:nvPicPr>
          <p:cNvPr id="18" name="图片 17"/>
          <p:cNvPicPr>
            <a:picLocks noChangeAspect="1"/>
          </p:cNvPicPr>
          <p:nvPr/>
        </p:nvPicPr>
        <p:blipFill>
          <a:blip r:embed="rId2"/>
          <a:stretch>
            <a:fillRect/>
          </a:stretch>
        </p:blipFill>
        <p:spPr>
          <a:xfrm>
            <a:off x="6929861" y="5171448"/>
            <a:ext cx="2118446" cy="1588835"/>
          </a:xfrm>
          <a:prstGeom prst="rect">
            <a:avLst/>
          </a:prstGeom>
        </p:spPr>
      </p:pic>
      <p:pic>
        <p:nvPicPr>
          <p:cNvPr id="19" name="图片 18"/>
          <p:cNvPicPr>
            <a:picLocks noChangeAspect="1"/>
          </p:cNvPicPr>
          <p:nvPr/>
        </p:nvPicPr>
        <p:blipFill>
          <a:blip r:embed="rId3"/>
          <a:stretch>
            <a:fillRect/>
          </a:stretch>
        </p:blipFill>
        <p:spPr>
          <a:xfrm>
            <a:off x="4308532" y="5352798"/>
            <a:ext cx="2502196" cy="1407485"/>
          </a:xfrm>
          <a:prstGeom prst="rect">
            <a:avLst/>
          </a:prstGeom>
        </p:spPr>
      </p:pic>
      <p:pic>
        <p:nvPicPr>
          <p:cNvPr id="20" name="图片 19"/>
          <p:cNvPicPr>
            <a:picLocks noChangeAspect="1"/>
          </p:cNvPicPr>
          <p:nvPr/>
        </p:nvPicPr>
        <p:blipFill>
          <a:blip r:embed="rId4"/>
          <a:stretch>
            <a:fillRect/>
          </a:stretch>
        </p:blipFill>
        <p:spPr>
          <a:xfrm>
            <a:off x="6308836" y="1019732"/>
            <a:ext cx="1847628" cy="1383082"/>
          </a:xfrm>
          <a:prstGeom prst="rect">
            <a:avLst/>
          </a:prstGeom>
        </p:spPr>
      </p:pic>
      <p:pic>
        <p:nvPicPr>
          <p:cNvPr id="21" name="图片 20"/>
          <p:cNvPicPr>
            <a:picLocks noChangeAspect="1"/>
          </p:cNvPicPr>
          <p:nvPr/>
        </p:nvPicPr>
        <p:blipFill>
          <a:blip r:embed="rId5"/>
          <a:stretch>
            <a:fillRect/>
          </a:stretch>
        </p:blipFill>
        <p:spPr>
          <a:xfrm>
            <a:off x="4791813" y="2197981"/>
            <a:ext cx="2440837" cy="1627225"/>
          </a:xfrm>
          <a:prstGeom prst="rect">
            <a:avLst/>
          </a:prstGeom>
        </p:spPr>
      </p:pic>
    </p:spTree>
    <p:extLst>
      <p:ext uri="{BB962C8B-B14F-4D97-AF65-F5344CB8AC3E}">
        <p14:creationId xmlns:p14="http://schemas.microsoft.com/office/powerpoint/2010/main" val="347787455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p:cNvPicPr>
            <a:picLocks noChangeAspect="1"/>
          </p:cNvPicPr>
          <p:nvPr/>
        </p:nvPicPr>
        <p:blipFill>
          <a:blip r:embed="rId2"/>
          <a:stretch>
            <a:fillRect/>
          </a:stretch>
        </p:blipFill>
        <p:spPr>
          <a:xfrm>
            <a:off x="6933148" y="1151117"/>
            <a:ext cx="1865538" cy="2469094"/>
          </a:xfrm>
          <a:prstGeom prst="rect">
            <a:avLst/>
          </a:prstGeom>
        </p:spPr>
      </p:pic>
      <p:pic>
        <p:nvPicPr>
          <p:cNvPr id="5" name="图片 4"/>
          <p:cNvPicPr>
            <a:picLocks noChangeAspect="1"/>
          </p:cNvPicPr>
          <p:nvPr/>
        </p:nvPicPr>
        <p:blipFill>
          <a:blip r:embed="rId3"/>
          <a:stretch>
            <a:fillRect/>
          </a:stretch>
        </p:blipFill>
        <p:spPr>
          <a:xfrm>
            <a:off x="6933148" y="4038224"/>
            <a:ext cx="1865538" cy="2334970"/>
          </a:xfrm>
          <a:prstGeom prst="rect">
            <a:avLst/>
          </a:prstGeom>
        </p:spPr>
      </p:pic>
      <p:sp>
        <p:nvSpPr>
          <p:cNvPr id="8" name="矩形 7"/>
          <p:cNvSpPr/>
          <p:nvPr/>
        </p:nvSpPr>
        <p:spPr>
          <a:xfrm>
            <a:off x="1155987" y="5339708"/>
            <a:ext cx="5556540" cy="646331"/>
          </a:xfrm>
          <a:prstGeom prst="rect">
            <a:avLst/>
          </a:prstGeom>
        </p:spPr>
        <p:txBody>
          <a:bodyPr wrap="square">
            <a:spAutoFit/>
          </a:bodyPr>
          <a:lstStyle/>
          <a:p>
            <a:r>
              <a:rPr lang="zh-CN" altLang="en-US" dirty="0"/>
              <a:t>“在人类历史上，从未有如此多的人对如此少的人亏欠得如此多。”</a:t>
            </a:r>
            <a:r>
              <a:rPr lang="en-US" altLang="zh-CN" dirty="0"/>
              <a:t>—</a:t>
            </a:r>
            <a:r>
              <a:rPr lang="zh-CN" altLang="en-US" dirty="0"/>
              <a:t>温斯顿</a:t>
            </a:r>
            <a:r>
              <a:rPr lang="en-US" altLang="zh-CN" dirty="0"/>
              <a:t>·</a:t>
            </a:r>
            <a:r>
              <a:rPr lang="zh-CN" altLang="en-US" dirty="0"/>
              <a:t>丘吉尔</a:t>
            </a:r>
          </a:p>
        </p:txBody>
      </p:sp>
      <p:sp>
        <p:nvSpPr>
          <p:cNvPr id="9" name="矩形 8"/>
          <p:cNvSpPr/>
          <p:nvPr/>
        </p:nvSpPr>
        <p:spPr>
          <a:xfrm>
            <a:off x="1155987" y="2275076"/>
            <a:ext cx="5556540" cy="923330"/>
          </a:xfrm>
          <a:prstGeom prst="rect">
            <a:avLst/>
          </a:prstGeom>
        </p:spPr>
        <p:txBody>
          <a:bodyPr wrap="square">
            <a:spAutoFit/>
          </a:bodyPr>
          <a:lstStyle/>
          <a:p>
            <a:r>
              <a:rPr lang="zh-CN" altLang="en-US" dirty="0"/>
              <a:t>波兰数学家马里安</a:t>
            </a:r>
            <a:r>
              <a:rPr lang="en-US" altLang="zh-CN" dirty="0"/>
              <a:t>·</a:t>
            </a:r>
            <a:r>
              <a:rPr lang="zh-CN" altLang="en-US" dirty="0"/>
              <a:t>雷杰夫斯基</a:t>
            </a:r>
            <a:r>
              <a:rPr lang="en-US" altLang="zh-CN" dirty="0"/>
              <a:t>(Marian </a:t>
            </a:r>
            <a:r>
              <a:rPr lang="en-US" altLang="zh-CN" dirty="0" err="1"/>
              <a:t>Rejewski</a:t>
            </a:r>
            <a:r>
              <a:rPr lang="zh-CN" altLang="en-US" dirty="0"/>
              <a:t>）第一个破解了</a:t>
            </a:r>
            <a:r>
              <a:rPr lang="en-US" altLang="zh-CN" dirty="0"/>
              <a:t>ENIGMA</a:t>
            </a:r>
            <a:r>
              <a:rPr lang="zh-CN" altLang="en-US" dirty="0"/>
              <a:t>。</a:t>
            </a:r>
            <a:r>
              <a:rPr lang="en-US" altLang="zh-CN" dirty="0"/>
              <a:t>2000</a:t>
            </a:r>
            <a:r>
              <a:rPr lang="zh-CN" altLang="en-US" dirty="0"/>
              <a:t>年，雷杰夫斯基和另外二位波兰数学家被授予波兰最高勋章。</a:t>
            </a:r>
          </a:p>
        </p:txBody>
      </p:sp>
      <p:sp>
        <p:nvSpPr>
          <p:cNvPr id="10" name="矩形 9"/>
          <p:cNvSpPr/>
          <p:nvPr/>
        </p:nvSpPr>
        <p:spPr>
          <a:xfrm>
            <a:off x="1155987" y="3438060"/>
            <a:ext cx="5650058" cy="1200329"/>
          </a:xfrm>
          <a:prstGeom prst="rect">
            <a:avLst/>
          </a:prstGeom>
        </p:spPr>
        <p:txBody>
          <a:bodyPr wrap="square">
            <a:spAutoFit/>
          </a:bodyPr>
          <a:lstStyle/>
          <a:p>
            <a:r>
              <a:rPr lang="zh-CN" altLang="en-US" dirty="0"/>
              <a:t>英国数学家阿兰</a:t>
            </a:r>
            <a:r>
              <a:rPr lang="en-US" altLang="zh-CN" dirty="0"/>
              <a:t>·</a:t>
            </a:r>
            <a:r>
              <a:rPr lang="zh-CN" altLang="en-US" dirty="0"/>
              <a:t>图灵</a:t>
            </a:r>
            <a:r>
              <a:rPr lang="en-US" altLang="zh-CN" dirty="0"/>
              <a:t>(Alan Turing)</a:t>
            </a:r>
            <a:r>
              <a:rPr lang="zh-CN" altLang="en-US" dirty="0"/>
              <a:t>，计算机之父，人工智能之父，在破解</a:t>
            </a:r>
            <a:r>
              <a:rPr lang="en-US" altLang="zh-CN" dirty="0"/>
              <a:t>ENIGMA</a:t>
            </a:r>
            <a:r>
              <a:rPr lang="zh-CN" altLang="en-US" dirty="0"/>
              <a:t>中发挥了重要作用。</a:t>
            </a:r>
            <a:r>
              <a:rPr lang="en-US" altLang="zh-CN" dirty="0"/>
              <a:t>1946</a:t>
            </a:r>
            <a:r>
              <a:rPr lang="zh-CN" altLang="en-US" dirty="0"/>
              <a:t>年获不列颠帝国勋章。</a:t>
            </a:r>
            <a:r>
              <a:rPr lang="en-US" altLang="zh-CN" dirty="0"/>
              <a:t>1966</a:t>
            </a:r>
            <a:r>
              <a:rPr lang="zh-CN" altLang="en-US" dirty="0"/>
              <a:t>年，美国计算机协会（</a:t>
            </a:r>
            <a:r>
              <a:rPr lang="en-US" altLang="zh-CN" dirty="0"/>
              <a:t>ACM</a:t>
            </a:r>
            <a:r>
              <a:rPr lang="zh-CN" altLang="en-US" dirty="0"/>
              <a:t>）设立的以其名命名的“图灵奖”。</a:t>
            </a:r>
          </a:p>
        </p:txBody>
      </p:sp>
      <p:sp>
        <p:nvSpPr>
          <p:cNvPr id="11" name="文本框 10"/>
          <p:cNvSpPr txBox="1"/>
          <p:nvPr/>
        </p:nvSpPr>
        <p:spPr>
          <a:xfrm>
            <a:off x="1155986" y="1151117"/>
            <a:ext cx="5777161" cy="646331"/>
          </a:xfrm>
          <a:prstGeom prst="rect">
            <a:avLst/>
          </a:prstGeom>
          <a:noFill/>
        </p:spPr>
        <p:txBody>
          <a:bodyPr wrap="square" rtlCol="0">
            <a:spAutoFit/>
          </a:bodyPr>
          <a:lstStyle/>
          <a:p>
            <a:r>
              <a:rPr lang="zh-CN" altLang="en-US" dirty="0"/>
              <a:t>在破解</a:t>
            </a:r>
            <a:r>
              <a:rPr lang="en-US" altLang="zh-CN" dirty="0"/>
              <a:t>ENIGMA</a:t>
            </a:r>
            <a:r>
              <a:rPr lang="zh-CN" altLang="en-US" dirty="0"/>
              <a:t>的过程中，有一群数学家发挥了极大的作用，也标志着密码破译从语言学问题转为数学问题。</a:t>
            </a:r>
          </a:p>
        </p:txBody>
      </p:sp>
      <p:sp>
        <p:nvSpPr>
          <p:cNvPr id="12" name="文本框 11"/>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en-US" altLang="zh-CN" sz="2800" dirty="0">
                <a:solidFill>
                  <a:schemeClr val="accent1"/>
                </a:solidFill>
                <a:latin typeface="+mj-ea"/>
                <a:ea typeface="+mj-ea"/>
              </a:rPr>
              <a:t>ENIGMA:</a:t>
            </a:r>
            <a:r>
              <a:rPr lang="zh-CN" altLang="en-US" sz="2800" dirty="0">
                <a:solidFill>
                  <a:schemeClr val="accent1"/>
                </a:solidFill>
                <a:latin typeface="+mj-ea"/>
                <a:ea typeface="+mj-ea"/>
              </a:rPr>
              <a:t>纳粹的辉煌与毁灭</a:t>
            </a:r>
            <a:endParaRPr lang="en-US" altLang="zh-CN" sz="2800" dirty="0">
              <a:solidFill>
                <a:schemeClr val="accent1"/>
              </a:solidFill>
              <a:latin typeface="+mj-ea"/>
              <a:ea typeface="+mj-ea"/>
            </a:endParaRPr>
          </a:p>
        </p:txBody>
      </p:sp>
      <p:sp>
        <p:nvSpPr>
          <p:cNvPr id="13" name="动作按钮: 上一张 12">
            <a:hlinkClick r:id="rId4" action="ppaction://hlinksldjump" highlightClick="1"/>
          </p:cNvPr>
          <p:cNvSpPr/>
          <p:nvPr/>
        </p:nvSpPr>
        <p:spPr>
          <a:xfrm>
            <a:off x="8092961" y="651609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Tree>
    <p:extLst>
      <p:ext uri="{BB962C8B-B14F-4D97-AF65-F5344CB8AC3E}">
        <p14:creationId xmlns:p14="http://schemas.microsoft.com/office/powerpoint/2010/main" val="616315555"/>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
          <p:cNvSpPr txBox="1"/>
          <p:nvPr/>
        </p:nvSpPr>
        <p:spPr>
          <a:xfrm>
            <a:off x="1952625" y="206375"/>
            <a:ext cx="5280025" cy="522288"/>
          </a:xfrm>
          <a:prstGeom prst="rect">
            <a:avLst/>
          </a:prstGeom>
          <a:noFill/>
        </p:spPr>
        <p:txBody>
          <a:bodyPr>
            <a:spAutoFit/>
          </a:bodyPr>
          <a:lstStyle/>
          <a:p>
            <a:pPr lvl="1" algn="ctr" eaLnBrk="1" fontAlgn="auto" hangingPunct="1">
              <a:spcBef>
                <a:spcPts val="0"/>
              </a:spcBef>
              <a:spcAft>
                <a:spcPts val="0"/>
              </a:spcAft>
              <a:defRPr/>
            </a:pPr>
            <a:r>
              <a:rPr lang="zh-CN" altLang="en-US" sz="2800" dirty="0">
                <a:latin typeface="+mj-ea"/>
                <a:ea typeface="+mj-ea"/>
              </a:rPr>
              <a:t>里程碑事件</a:t>
            </a:r>
            <a:r>
              <a:rPr lang="en-US" altLang="zh-CN" sz="2800" dirty="0">
                <a:latin typeface="+mj-ea"/>
                <a:ea typeface="+mj-ea"/>
              </a:rPr>
              <a:t>—</a:t>
            </a:r>
            <a:r>
              <a:rPr lang="zh-CN" altLang="en-US" sz="2800" dirty="0">
                <a:latin typeface="+mj-ea"/>
                <a:ea typeface="+mj-ea"/>
              </a:rPr>
              <a:t>蠕虫病毒</a:t>
            </a:r>
            <a:endParaRPr lang="en-US" altLang="zh-CN" sz="2800" dirty="0">
              <a:latin typeface="+mj-ea"/>
              <a:ea typeface="+mj-ea"/>
            </a:endParaRPr>
          </a:p>
        </p:txBody>
      </p:sp>
      <p:pic>
        <p:nvPicPr>
          <p:cNvPr id="2" name="图片 1"/>
          <p:cNvPicPr>
            <a:picLocks noChangeAspect="1"/>
          </p:cNvPicPr>
          <p:nvPr/>
        </p:nvPicPr>
        <p:blipFill>
          <a:blip r:embed="rId2"/>
          <a:stretch>
            <a:fillRect/>
          </a:stretch>
        </p:blipFill>
        <p:spPr>
          <a:xfrm>
            <a:off x="7712679" y="3052128"/>
            <a:ext cx="1382019" cy="2069811"/>
          </a:xfrm>
          <a:prstGeom prst="rect">
            <a:avLst/>
          </a:prstGeom>
        </p:spPr>
      </p:pic>
      <p:pic>
        <p:nvPicPr>
          <p:cNvPr id="5" name="图片 4"/>
          <p:cNvPicPr>
            <a:picLocks noChangeAspect="1"/>
          </p:cNvPicPr>
          <p:nvPr/>
        </p:nvPicPr>
        <p:blipFill>
          <a:blip r:embed="rId3"/>
          <a:stretch>
            <a:fillRect/>
          </a:stretch>
        </p:blipFill>
        <p:spPr>
          <a:xfrm>
            <a:off x="5721261" y="3052129"/>
            <a:ext cx="1991418" cy="2069811"/>
          </a:xfrm>
          <a:prstGeom prst="rect">
            <a:avLst/>
          </a:prstGeom>
        </p:spPr>
      </p:pic>
      <p:sp>
        <p:nvSpPr>
          <p:cNvPr id="8" name="矩形 7"/>
          <p:cNvSpPr/>
          <p:nvPr/>
        </p:nvSpPr>
        <p:spPr>
          <a:xfrm>
            <a:off x="1064457" y="1073805"/>
            <a:ext cx="4681454" cy="1754326"/>
          </a:xfrm>
          <a:prstGeom prst="rect">
            <a:avLst/>
          </a:prstGeom>
        </p:spPr>
        <p:txBody>
          <a:bodyPr wrap="square">
            <a:spAutoFit/>
          </a:bodyPr>
          <a:lstStyle/>
          <a:p>
            <a:r>
              <a:rPr lang="en-US" altLang="zh-CN" dirty="0"/>
              <a:t>1988</a:t>
            </a:r>
            <a:r>
              <a:rPr lang="zh-CN" altLang="en-US" dirty="0"/>
              <a:t>年</a:t>
            </a:r>
            <a:r>
              <a:rPr lang="en-US" altLang="zh-CN" dirty="0"/>
              <a:t>11</a:t>
            </a:r>
            <a:r>
              <a:rPr lang="zh-CN" altLang="en-US" dirty="0"/>
              <a:t>月</a:t>
            </a:r>
            <a:r>
              <a:rPr lang="en-US" altLang="zh-CN" dirty="0"/>
              <a:t>2</a:t>
            </a:r>
            <a:r>
              <a:rPr lang="zh-CN" altLang="en-US" dirty="0"/>
              <a:t>日，康奈尔大学学生罗伯特</a:t>
            </a:r>
            <a:r>
              <a:rPr lang="en-US" altLang="zh-CN" dirty="0"/>
              <a:t>·</a:t>
            </a:r>
            <a:r>
              <a:rPr lang="zh-CN" altLang="en-US" dirty="0"/>
              <a:t>莫里斯（</a:t>
            </a:r>
            <a:r>
              <a:rPr lang="en-US" altLang="zh-CN" dirty="0"/>
              <a:t>Robert  Morris</a:t>
            </a:r>
            <a:r>
              <a:rPr lang="zh-CN" altLang="en-US" dirty="0"/>
              <a:t>）在麻省理工学院的计算机网络上释放一个称为互联网蠕虫的小程序（据称只有</a:t>
            </a:r>
            <a:r>
              <a:rPr lang="en-US" altLang="zh-CN" dirty="0"/>
              <a:t>99</a:t>
            </a:r>
            <a:r>
              <a:rPr lang="zh-CN" altLang="en-US" dirty="0"/>
              <a:t>行），这是第一个通过互联网传播的蠕虫病毒，也是第一个得到主流媒体的强烈关注网络攻击事件。</a:t>
            </a:r>
          </a:p>
        </p:txBody>
      </p:sp>
      <p:pic>
        <p:nvPicPr>
          <p:cNvPr id="10" name="图片 9"/>
          <p:cNvPicPr>
            <a:picLocks noChangeAspect="1"/>
          </p:cNvPicPr>
          <p:nvPr/>
        </p:nvPicPr>
        <p:blipFill>
          <a:blip r:embed="rId4"/>
          <a:stretch>
            <a:fillRect/>
          </a:stretch>
        </p:blipFill>
        <p:spPr>
          <a:xfrm>
            <a:off x="5721262" y="1089025"/>
            <a:ext cx="3373436" cy="1963103"/>
          </a:xfrm>
          <a:prstGeom prst="rect">
            <a:avLst/>
          </a:prstGeom>
        </p:spPr>
      </p:pic>
      <p:sp>
        <p:nvSpPr>
          <p:cNvPr id="11" name="矩形 10"/>
          <p:cNvSpPr/>
          <p:nvPr/>
        </p:nvSpPr>
        <p:spPr>
          <a:xfrm>
            <a:off x="1064455" y="2913205"/>
            <a:ext cx="4572000" cy="923330"/>
          </a:xfrm>
          <a:prstGeom prst="rect">
            <a:avLst/>
          </a:prstGeom>
        </p:spPr>
        <p:txBody>
          <a:bodyPr>
            <a:spAutoFit/>
          </a:bodyPr>
          <a:lstStyle/>
          <a:p>
            <a:r>
              <a:rPr lang="en-US" altLang="zh-CN" dirty="0"/>
              <a:t>12</a:t>
            </a:r>
            <a:r>
              <a:rPr lang="zh-CN" altLang="en-US" dirty="0"/>
              <a:t>小时之内，这个蠕虫病毒感染了超过</a:t>
            </a:r>
            <a:r>
              <a:rPr lang="en-US" altLang="zh-CN" dirty="0"/>
              <a:t>6000</a:t>
            </a:r>
            <a:r>
              <a:rPr lang="zh-CN" altLang="en-US" dirty="0"/>
              <a:t>台基于</a:t>
            </a:r>
            <a:r>
              <a:rPr lang="en-US" altLang="zh-CN" dirty="0"/>
              <a:t>VMS</a:t>
            </a:r>
            <a:r>
              <a:rPr lang="zh-CN" altLang="en-US" dirty="0"/>
              <a:t>的</a:t>
            </a:r>
            <a:r>
              <a:rPr lang="en-US" altLang="zh-CN" dirty="0"/>
              <a:t>DEC</a:t>
            </a:r>
            <a:r>
              <a:rPr lang="zh-CN" altLang="en-US" dirty="0"/>
              <a:t>联网主机，损失超过一亿美元。</a:t>
            </a:r>
          </a:p>
        </p:txBody>
      </p:sp>
      <p:sp>
        <p:nvSpPr>
          <p:cNvPr id="12" name="矩形 11"/>
          <p:cNvSpPr/>
          <p:nvPr/>
        </p:nvSpPr>
        <p:spPr>
          <a:xfrm>
            <a:off x="1064455" y="3921610"/>
            <a:ext cx="4572000" cy="1200329"/>
          </a:xfrm>
          <a:prstGeom prst="rect">
            <a:avLst/>
          </a:prstGeom>
        </p:spPr>
        <p:txBody>
          <a:bodyPr>
            <a:spAutoFit/>
          </a:bodyPr>
          <a:lstStyle/>
          <a:p>
            <a:r>
              <a:rPr lang="en-US" altLang="zh-CN" dirty="0"/>
              <a:t>1990</a:t>
            </a:r>
            <a:r>
              <a:rPr lang="zh-CN" altLang="en-US" dirty="0"/>
              <a:t>年</a:t>
            </a:r>
            <a:r>
              <a:rPr lang="en-US" altLang="zh-CN" dirty="0"/>
              <a:t>5</a:t>
            </a:r>
            <a:r>
              <a:rPr lang="zh-CN" altLang="en-US" dirty="0"/>
              <a:t>月</a:t>
            </a:r>
            <a:r>
              <a:rPr lang="en-US" altLang="zh-CN" dirty="0"/>
              <a:t>5</a:t>
            </a:r>
            <a:r>
              <a:rPr lang="zh-CN" altLang="en-US" dirty="0"/>
              <a:t>日，纽约地方法庭以触犯</a:t>
            </a:r>
            <a:r>
              <a:rPr lang="en-US" altLang="zh-CN" dirty="0"/>
              <a:t>1986</a:t>
            </a:r>
            <a:r>
              <a:rPr lang="zh-CN" altLang="en-US" dirty="0"/>
              <a:t>年制定的</a:t>
            </a:r>
            <a:r>
              <a:rPr lang="en-US" altLang="zh-CN" dirty="0"/>
              <a:t>《</a:t>
            </a:r>
            <a:r>
              <a:rPr lang="zh-CN" altLang="en-US" dirty="0"/>
              <a:t>计算机欺诈及滥用法案</a:t>
            </a:r>
            <a:r>
              <a:rPr lang="en-US" altLang="zh-CN" dirty="0"/>
              <a:t>》</a:t>
            </a:r>
            <a:r>
              <a:rPr lang="zh-CN" altLang="en-US" dirty="0"/>
              <a:t>，判处莫里斯三年缓刑，并罚款一万美金和义务服务</a:t>
            </a:r>
            <a:r>
              <a:rPr lang="en-US" altLang="zh-CN" dirty="0"/>
              <a:t>400</a:t>
            </a:r>
            <a:r>
              <a:rPr lang="zh-CN" altLang="en-US" dirty="0"/>
              <a:t>小时。</a:t>
            </a:r>
          </a:p>
        </p:txBody>
      </p:sp>
      <p:sp>
        <p:nvSpPr>
          <p:cNvPr id="13" name="矩形 12"/>
          <p:cNvSpPr/>
          <p:nvPr/>
        </p:nvSpPr>
        <p:spPr>
          <a:xfrm>
            <a:off x="1064455" y="5230691"/>
            <a:ext cx="7863412" cy="646331"/>
          </a:xfrm>
          <a:prstGeom prst="rect">
            <a:avLst/>
          </a:prstGeom>
        </p:spPr>
        <p:txBody>
          <a:bodyPr wrap="square">
            <a:spAutoFit/>
          </a:bodyPr>
          <a:lstStyle/>
          <a:p>
            <a:r>
              <a:rPr lang="zh-CN" altLang="en-US" dirty="0"/>
              <a:t>以此事件为标志，黑客真的变黑，黑客伦理失去了约束，黑客的侠义传统变得荡然无存，大众对黑客的印象由侠客高手转变为破坏者和窃贼。</a:t>
            </a:r>
          </a:p>
        </p:txBody>
      </p:sp>
      <p:sp>
        <p:nvSpPr>
          <p:cNvPr id="14" name="动作按钮: 上一张 13">
            <a:hlinkClick r:id="" action="ppaction://hlinkshowjump?jump=lastslideviewed" highlightClick="1"/>
          </p:cNvPr>
          <p:cNvSpPr/>
          <p:nvPr/>
        </p:nvSpPr>
        <p:spPr>
          <a:xfrm>
            <a:off x="8092961" y="6516095"/>
            <a:ext cx="914400" cy="230659"/>
          </a:xfrm>
          <a:prstGeom prst="actionButtonReturn">
            <a:avLst/>
          </a:prstGeom>
          <a:scene3d>
            <a:camera prst="orthographicFront"/>
            <a:lightRig rig="threePt" dir="t"/>
          </a:scene3d>
          <a:sp3d>
            <a:bevelT w="165100" prst="coolSlant"/>
          </a:sp3d>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eaLnBrk="1" fontAlgn="auto" hangingPunct="1">
              <a:spcBef>
                <a:spcPts val="0"/>
              </a:spcBef>
              <a:spcAft>
                <a:spcPts val="0"/>
              </a:spcAft>
              <a:defRPr/>
            </a:pPr>
            <a:r>
              <a:rPr lang="en-US" altLang="zh-CN" dirty="0"/>
              <a:t>Return</a:t>
            </a:r>
            <a:endParaRPr lang="zh-CN" altLang="en-US" dirty="0"/>
          </a:p>
        </p:txBody>
      </p:sp>
      <p:sp>
        <p:nvSpPr>
          <p:cNvPr id="7" name="文本框 6"/>
          <p:cNvSpPr txBox="1"/>
          <p:nvPr/>
        </p:nvSpPr>
        <p:spPr>
          <a:xfrm>
            <a:off x="1064454" y="5985773"/>
            <a:ext cx="8030243" cy="369332"/>
          </a:xfrm>
          <a:prstGeom prst="rect">
            <a:avLst/>
          </a:prstGeom>
          <a:noFill/>
        </p:spPr>
        <p:txBody>
          <a:bodyPr wrap="square" rtlCol="0">
            <a:spAutoFit/>
          </a:bodyPr>
          <a:lstStyle/>
          <a:p>
            <a:r>
              <a:rPr lang="zh-CN" altLang="en-US" dirty="0"/>
              <a:t>同时，莫里斯蠕虫事件也使计算机病毒成为计算机安全的主要研究内容之一。</a:t>
            </a:r>
          </a:p>
        </p:txBody>
      </p:sp>
    </p:spTree>
    <p:extLst>
      <p:ext uri="{BB962C8B-B14F-4D97-AF65-F5344CB8AC3E}">
        <p14:creationId xmlns:p14="http://schemas.microsoft.com/office/powerpoint/2010/main" val="1856748942"/>
      </p:ext>
    </p:extLst>
  </p:cSld>
  <p:clrMapOvr>
    <a:masterClrMapping/>
  </p:clrMapOvr>
  <mc:AlternateContent xmlns:mc="http://schemas.openxmlformats.org/markup-compatibility/2006" xmlns:p14="http://schemas.microsoft.com/office/powerpoint/2010/main">
    <mc:Choice Requires="p14">
      <p:transition spd="slow" p14:dur="2000" advClick="0"/>
    </mc:Choice>
    <mc:Fallback xmlns="">
      <p:transition spd="slow" advClick="0"/>
    </mc:Fallback>
  </mc:AlternateContent>
</p:sld>
</file>

<file path=ppt/theme/theme1.xml><?xml version="1.0" encoding="utf-8"?>
<a:theme xmlns:a="http://schemas.openxmlformats.org/drawingml/2006/main" name="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ppt/theme/theme2.xml><?xml version="1.0" encoding="utf-8"?>
<a:theme xmlns:a="http://schemas.openxmlformats.org/drawingml/2006/main" name="1_丝状">
  <a:themeElements>
    <a:clrScheme name="丝状">
      <a:dk1>
        <a:sysClr val="windowText" lastClr="000000"/>
      </a:dk1>
      <a:lt1>
        <a:sysClr val="window" lastClr="FFFFFF"/>
      </a:lt1>
      <a:dk2>
        <a:srgbClr val="766F54"/>
      </a:dk2>
      <a:lt2>
        <a:srgbClr val="E3EACF"/>
      </a:lt2>
      <a:accent1>
        <a:srgbClr val="A53010"/>
      </a:accent1>
      <a:accent2>
        <a:srgbClr val="DE7E18"/>
      </a:accent2>
      <a:accent3>
        <a:srgbClr val="9F8351"/>
      </a:accent3>
      <a:accent4>
        <a:srgbClr val="728653"/>
      </a:accent4>
      <a:accent5>
        <a:srgbClr val="92AA4C"/>
      </a:accent5>
      <a:accent6>
        <a:srgbClr val="6AAC91"/>
      </a:accent6>
      <a:hlink>
        <a:srgbClr val="FB4A18"/>
      </a:hlink>
      <a:folHlink>
        <a:srgbClr val="FB9318"/>
      </a:folHlink>
    </a:clrScheme>
    <a:fontScheme name="丝状">
      <a:maj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メイリオ"/>
        <a:font script="Hang" typeface="HY중고딕"/>
        <a:font script="Hans" typeface="幼圆"/>
        <a:font script="Hant" typeface="微軟正黑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丝状">
      <a:fillStyleLst>
        <a:solidFill>
          <a:schemeClr val="phClr"/>
        </a:solidFill>
        <a:solidFill>
          <a:schemeClr val="phClr">
            <a:tint val="70000"/>
            <a:lumMod val="104000"/>
          </a:schemeClr>
        </a:solidFill>
        <a:gradFill rotWithShape="1">
          <a:gsLst>
            <a:gs pos="0">
              <a:schemeClr val="phClr">
                <a:tint val="96000"/>
                <a:lumMod val="104000"/>
              </a:schemeClr>
            </a:gs>
            <a:gs pos="100000">
              <a:schemeClr val="phClr">
                <a:shade val="98000"/>
                <a:lumMod val="94000"/>
              </a:schemeClr>
            </a:gs>
          </a:gsLst>
          <a:lin ang="5400000" scaled="0"/>
        </a:gradFill>
      </a:fillStyleLst>
      <a:lnStyleLst>
        <a:ln w="9525" cap="rnd" cmpd="sng" algn="ctr">
          <a:solidFill>
            <a:schemeClr val="phClr">
              <a:shade val="90000"/>
            </a:schemeClr>
          </a:solidFill>
          <a:prstDash val="solid"/>
        </a:ln>
        <a:ln w="15875" cap="rnd" cmpd="sng" algn="ctr">
          <a:solidFill>
            <a:schemeClr val="phClr"/>
          </a:solidFill>
          <a:prstDash val="solid"/>
        </a:ln>
        <a:ln w="22225" cap="rnd" cmpd="sng" algn="ctr">
          <a:solidFill>
            <a:schemeClr val="phClr"/>
          </a:solidFill>
          <a:prstDash val="solid"/>
        </a:ln>
      </a:lnStyleLst>
      <a:effectStyleLst>
        <a:effectStyle>
          <a:effectLst/>
        </a:effectStyle>
        <a:effectStyle>
          <a:effectLst>
            <a:outerShdw blurRad="38100" dist="25400" dir="5400000" rotWithShape="0">
              <a:srgbClr val="000000">
                <a:alpha val="25000"/>
              </a:srgbClr>
            </a:outerShdw>
          </a:effectLst>
        </a:effectStyle>
        <a:effectStyle>
          <a:effectLst>
            <a:outerShdw blurRad="50800" dist="38100" dir="5400000" rotWithShape="0">
              <a:srgbClr val="000000">
                <a:alpha val="60000"/>
              </a:srgbClr>
            </a:outerShdw>
          </a:effectLst>
        </a:effectStyle>
      </a:effectStyleLst>
      <a:bgFillStyleLst>
        <a:solidFill>
          <a:schemeClr val="phClr"/>
        </a:solidFill>
        <a:gradFill rotWithShape="1">
          <a:gsLst>
            <a:gs pos="0">
              <a:schemeClr val="phClr">
                <a:tint val="90000"/>
                <a:lumMod val="120000"/>
              </a:schemeClr>
            </a:gs>
            <a:gs pos="100000">
              <a:schemeClr val="phClr">
                <a:shade val="98000"/>
                <a:satMod val="120000"/>
                <a:lumMod val="98000"/>
              </a:schemeClr>
            </a:gs>
          </a:gsLst>
          <a:lin ang="5400000" scaled="0"/>
        </a:gradFill>
        <a:gradFill rotWithShape="1">
          <a:gsLst>
            <a:gs pos="0">
              <a:schemeClr val="phClr">
                <a:tint val="90000"/>
                <a:satMod val="92000"/>
                <a:lumMod val="120000"/>
              </a:schemeClr>
            </a:gs>
            <a:gs pos="100000">
              <a:schemeClr val="phClr">
                <a:shade val="98000"/>
                <a:satMod val="120000"/>
                <a:lumMod val="98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Wisp" id="{7CB32D59-10C0-40DD-B7BD-2E94284A981C}" vid="{24B1A44C-C006-48B2-A4D7-E5549B3D8CD4}"/>
    </a:ext>
  </a:extLst>
</a:theme>
</file>

<file path=docProps/app.xml><?xml version="1.0" encoding="utf-8"?>
<Properties xmlns="http://schemas.openxmlformats.org/officeDocument/2006/extended-properties" xmlns:vt="http://schemas.openxmlformats.org/officeDocument/2006/docPropsVTypes">
  <Template>Wisp</Template>
  <TotalTime>39659</TotalTime>
  <Words>11039</Words>
  <Application>Microsoft Office PowerPoint</Application>
  <PresentationFormat>全屏显示(4:3)</PresentationFormat>
  <Paragraphs>718</Paragraphs>
  <Slides>97</Slides>
  <Notes>0</Notes>
  <HiddenSlides>0</HiddenSlides>
  <MMClips>0</MMClips>
  <ScaleCrop>false</ScaleCrop>
  <HeadingPairs>
    <vt:vector size="8" baseType="variant">
      <vt:variant>
        <vt:lpstr>已用的字体</vt:lpstr>
      </vt:variant>
      <vt:variant>
        <vt:i4>23</vt:i4>
      </vt:variant>
      <vt:variant>
        <vt:lpstr>主题</vt:lpstr>
      </vt:variant>
      <vt:variant>
        <vt:i4>2</vt:i4>
      </vt:variant>
      <vt:variant>
        <vt:lpstr>嵌入 OLE 服务器</vt:lpstr>
      </vt:variant>
      <vt:variant>
        <vt:i4>1</vt:i4>
      </vt:variant>
      <vt:variant>
        <vt:lpstr>幻灯片标题</vt:lpstr>
      </vt:variant>
      <vt:variant>
        <vt:i4>97</vt:i4>
      </vt:variant>
    </vt:vector>
  </HeadingPairs>
  <TitlesOfParts>
    <vt:vector size="123" baseType="lpstr">
      <vt:lpstr>¿¬Ìå_GB2312</vt:lpstr>
      <vt:lpstr>1</vt:lpstr>
      <vt:lpstr>1,Bold</vt:lpstr>
      <vt:lpstr>2</vt:lpstr>
      <vt:lpstr>3</vt:lpstr>
      <vt:lpstr>4</vt:lpstr>
      <vt:lpstr>5</vt:lpstr>
      <vt:lpstr>8</vt:lpstr>
      <vt:lpstr>Arial Unicode MS</vt:lpstr>
      <vt:lpstr>ËÎÌå</vt:lpstr>
      <vt:lpstr>仿宋_GB2312</vt:lpstr>
      <vt:lpstr>黑体</vt:lpstr>
      <vt:lpstr>楷体_GB2312</vt:lpstr>
      <vt:lpstr>宋体</vt:lpstr>
      <vt:lpstr>幼圆</vt:lpstr>
      <vt:lpstr>Arial</vt:lpstr>
      <vt:lpstr>Calibri</vt:lpstr>
      <vt:lpstr>Century Gothic</vt:lpstr>
      <vt:lpstr>Tahoma</vt:lpstr>
      <vt:lpstr>Times New Roman</vt:lpstr>
      <vt:lpstr>Verdana</vt:lpstr>
      <vt:lpstr>Wingdings</vt:lpstr>
      <vt:lpstr>Wingdings 3</vt:lpstr>
      <vt:lpstr>丝状</vt:lpstr>
      <vt:lpstr>1_丝状</vt:lpstr>
      <vt:lpstr>公式</vt:lpstr>
      <vt:lpstr>PowerPoint 演示文稿</vt:lpstr>
      <vt:lpstr>参考书目</vt:lpstr>
      <vt:lpstr>写在前面</vt:lpstr>
      <vt:lpstr>写在前面</vt:lpstr>
      <vt:lpstr>写在前面</vt:lpstr>
      <vt:lpstr>写在前面</vt:lpstr>
      <vt:lpstr>写在前面</vt:lpstr>
      <vt:lpstr>写在前面</vt:lpstr>
      <vt:lpstr>写在前面</vt:lpstr>
      <vt:lpstr>写在前面</vt:lpstr>
      <vt:lpstr>写在前面</vt:lpstr>
      <vt:lpstr>课程内容</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防火墙和入侵检测</dc:title>
  <dc:creator>James</dc:creator>
  <cp:lastModifiedBy>Zhou James</cp:lastModifiedBy>
  <cp:revision>1328</cp:revision>
  <dcterms:created xsi:type="dcterms:W3CDTF">2013-07-30T16:10:11Z</dcterms:created>
  <dcterms:modified xsi:type="dcterms:W3CDTF">2020-11-03T12:18:26Z</dcterms:modified>
</cp:coreProperties>
</file>